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8"/>
  </p:notesMasterIdLst>
  <p:handoutMasterIdLst>
    <p:handoutMasterId r:id="rId29"/>
  </p:handoutMasterIdLst>
  <p:sldIdLst>
    <p:sldId id="320" r:id="rId6"/>
    <p:sldId id="315" r:id="rId7"/>
    <p:sldId id="317" r:id="rId8"/>
    <p:sldId id="336" r:id="rId9"/>
    <p:sldId id="329" r:id="rId10"/>
    <p:sldId id="300" r:id="rId11"/>
    <p:sldId id="269" r:id="rId12"/>
    <p:sldId id="267" r:id="rId13"/>
    <p:sldId id="309" r:id="rId14"/>
    <p:sldId id="338" r:id="rId15"/>
    <p:sldId id="335" r:id="rId16"/>
    <p:sldId id="330" r:id="rId17"/>
    <p:sldId id="339" r:id="rId18"/>
    <p:sldId id="331" r:id="rId19"/>
    <p:sldId id="332" r:id="rId20"/>
    <p:sldId id="333" r:id="rId21"/>
    <p:sldId id="334" r:id="rId22"/>
    <p:sldId id="305" r:id="rId23"/>
    <p:sldId id="340" r:id="rId24"/>
    <p:sldId id="341" r:id="rId25"/>
    <p:sldId id="302" r:id="rId26"/>
    <p:sldId id="268" r:id="rId2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2C48"/>
    <a:srgbClr val="0D6952"/>
    <a:srgbClr val="009648"/>
    <a:srgbClr val="FFFFFF"/>
    <a:srgbClr val="10738D"/>
    <a:srgbClr val="8E9048"/>
    <a:srgbClr val="B57F00"/>
    <a:srgbClr val="A8677E"/>
    <a:srgbClr val="719BAF"/>
    <a:srgbClr val="A57A6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897" autoAdjust="0"/>
    <p:restoredTop sz="86387" autoAdjust="0"/>
  </p:normalViewPr>
  <p:slideViewPr>
    <p:cSldViewPr snapToGrid="0" snapToObjects="1">
      <p:cViewPr varScale="1">
        <p:scale>
          <a:sx n="100" d="100"/>
          <a:sy n="100" d="100"/>
        </p:scale>
        <p:origin x="1349" y="67"/>
      </p:cViewPr>
      <p:guideLst>
        <p:guide orient="horz" pos="1620"/>
        <p:guide pos="2880"/>
      </p:guideLst>
    </p:cSldViewPr>
  </p:slideViewPr>
  <p:outlineViewPr>
    <p:cViewPr>
      <p:scale>
        <a:sx n="33" d="100"/>
        <a:sy n="33" d="100"/>
      </p:scale>
      <p:origin x="0" y="-24932"/>
    </p:cViewPr>
  </p:outlin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78" d="100"/>
          <a:sy n="78" d="100"/>
        </p:scale>
        <p:origin x="32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0DB148-F892-7D46-930E-DBDB2DD789D7}" type="datetimeFigureOut">
              <a:rPr lang="en-US" smtClean="0"/>
              <a:t>11/4/2020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8C7F7E-100A-A444-83F0-58B9D6AF4A81}" type="slidenum">
              <a:rPr lang="en-US" smtClean="0"/>
              <a:t>‹#›</a:t>
            </a:fld>
            <a:endParaRPr lang="en-US"/>
          </a:p>
        </p:txBody>
      </p:sp>
    </p:spTree>
    <p:extLst>
      <p:ext uri="{BB962C8B-B14F-4D97-AF65-F5344CB8AC3E}">
        <p14:creationId xmlns:p14="http://schemas.microsoft.com/office/powerpoint/2010/main" val="2121182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2ECA1B-EF38-DF43-83DB-5FDA8BE8F36D}" type="datetimeFigureOut">
              <a:rPr lang="en-US" smtClean="0"/>
              <a:t>11/4/2020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4C12B4-F7CE-E240-ACAE-EBF890481F97}" type="slidenum">
              <a:rPr lang="en-US" smtClean="0"/>
              <a:t>‹#›</a:t>
            </a:fld>
            <a:endParaRPr lang="en-US"/>
          </a:p>
        </p:txBody>
      </p:sp>
    </p:spTree>
    <p:extLst>
      <p:ext uri="{BB962C8B-B14F-4D97-AF65-F5344CB8AC3E}">
        <p14:creationId xmlns:p14="http://schemas.microsoft.com/office/powerpoint/2010/main" val="13526835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494C12B4-F7CE-E240-ACAE-EBF890481F97}" type="slidenum">
              <a:rPr lang="en-US" smtClean="0"/>
              <a:t>1</a:t>
            </a:fld>
            <a:endParaRPr lang="en-US"/>
          </a:p>
        </p:txBody>
      </p:sp>
    </p:spTree>
    <p:extLst>
      <p:ext uri="{BB962C8B-B14F-4D97-AF65-F5344CB8AC3E}">
        <p14:creationId xmlns:p14="http://schemas.microsoft.com/office/powerpoint/2010/main" val="2965773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4C12B4-F7CE-E240-ACAE-EBF890481F97}" type="slidenum">
              <a:rPr lang="en-US" smtClean="0"/>
              <a:t>8</a:t>
            </a:fld>
            <a:endParaRPr lang="en-US"/>
          </a:p>
        </p:txBody>
      </p:sp>
    </p:spTree>
    <p:extLst>
      <p:ext uri="{BB962C8B-B14F-4D97-AF65-F5344CB8AC3E}">
        <p14:creationId xmlns:p14="http://schemas.microsoft.com/office/powerpoint/2010/main" val="4261961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t>Longevity, stability and global integration</a:t>
            </a:r>
          </a:p>
          <a:p>
            <a:pPr marL="285750" indent="-285750">
              <a:buFont typeface="Arial" panose="020B0604020202020204" pitchFamily="34" charset="0"/>
              <a:buChar char="•"/>
            </a:pPr>
            <a:r>
              <a:rPr lang="en-US" dirty="0"/>
              <a:t>Investment Team comparative: Our Quality Team now the size of AG and Prudential Investment Teams</a:t>
            </a:r>
          </a:p>
          <a:p>
            <a:pPr marL="285750" indent="-285750">
              <a:buFont typeface="Arial" panose="020B0604020202020204" pitchFamily="34" charset="0"/>
              <a:buChar char="•"/>
            </a:pPr>
            <a:r>
              <a:rPr lang="en-US" dirty="0"/>
              <a:t>Our people can work from anywhere in the world</a:t>
            </a:r>
          </a:p>
          <a:p>
            <a:pPr marL="285750" indent="-285750">
              <a:buFont typeface="Arial" panose="020B0604020202020204" pitchFamily="34" charset="0"/>
              <a:buChar char="•"/>
            </a:pPr>
            <a:r>
              <a:rPr lang="en-US" dirty="0"/>
              <a:t>Ability to attract talent: Duane/Rehana Khan/ Jimmy Elliott from JP Morgan</a:t>
            </a:r>
          </a:p>
          <a:p>
            <a:pPr marL="285750" indent="-285750">
              <a:buFont typeface="Wingdings" panose="05000000000000000000" pitchFamily="2" charset="2"/>
              <a:buChar char="§"/>
            </a:pPr>
            <a:r>
              <a:rPr lang="en-US" dirty="0"/>
              <a:t>Use example of global integration on DI</a:t>
            </a:r>
          </a:p>
          <a:p>
            <a:pPr marL="285750" indent="-285750">
              <a:buFont typeface="Wingdings" panose="05000000000000000000" pitchFamily="2" charset="2"/>
              <a:buChar char="§"/>
            </a:pPr>
            <a:r>
              <a:rPr lang="en-US" dirty="0"/>
              <a:t>Market cap now bigger than Nedbank and Investec</a:t>
            </a:r>
          </a:p>
          <a:p>
            <a:pPr marL="285750" indent="-285750">
              <a:buFont typeface="Wingdings" panose="05000000000000000000" pitchFamily="2" charset="2"/>
              <a:buChar char="§"/>
            </a:pPr>
            <a:r>
              <a:rPr lang="en-US" dirty="0"/>
              <a:t>SA doing well / globally our Quality Funds doing well and where we have sub-advisory relationships such as St James place.</a:t>
            </a:r>
          </a:p>
          <a:p>
            <a:endParaRPr lang="en-US" dirty="0"/>
          </a:p>
        </p:txBody>
      </p:sp>
      <p:sp>
        <p:nvSpPr>
          <p:cNvPr id="4" name="Slide Number Placeholder 3"/>
          <p:cNvSpPr>
            <a:spLocks noGrp="1"/>
          </p:cNvSpPr>
          <p:nvPr>
            <p:ph type="sldNum" sz="quarter" idx="5"/>
          </p:nvPr>
        </p:nvSpPr>
        <p:spPr/>
        <p:txBody>
          <a:bodyPr/>
          <a:lstStyle/>
          <a:p>
            <a:fld id="{722DBCD6-B5F9-444B-AD53-447C2BE1D2B6}" type="slidenum">
              <a:rPr lang="en-GB" smtClean="0"/>
              <a:pPr/>
              <a:t>15</a:t>
            </a:fld>
            <a:endParaRPr lang="en-GB"/>
          </a:p>
        </p:txBody>
      </p:sp>
    </p:spTree>
    <p:extLst>
      <p:ext uri="{BB962C8B-B14F-4D97-AF65-F5344CB8AC3E}">
        <p14:creationId xmlns:p14="http://schemas.microsoft.com/office/powerpoint/2010/main" val="4211698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16</a:t>
            </a:fld>
            <a:endParaRPr lang="en-GB"/>
          </a:p>
        </p:txBody>
      </p:sp>
    </p:spTree>
    <p:extLst>
      <p:ext uri="{BB962C8B-B14F-4D97-AF65-F5344CB8AC3E}">
        <p14:creationId xmlns:p14="http://schemas.microsoft.com/office/powerpoint/2010/main" val="3800187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Wingdings" panose="05000000000000000000" pitchFamily="2" charset="2"/>
              <a:buChar char="§"/>
            </a:pPr>
            <a:r>
              <a:rPr lang="en-ZA" dirty="0"/>
              <a:t>Performance has been strong across the patch, but importantly our funds are doing what is expected of them and the market has taken notice</a:t>
            </a:r>
          </a:p>
          <a:p>
            <a:pPr marL="285750" indent="-285750">
              <a:buFont typeface="Wingdings" panose="05000000000000000000" pitchFamily="2" charset="2"/>
              <a:buChar char="§"/>
            </a:pPr>
            <a:r>
              <a:rPr lang="en-ZA" dirty="0" err="1"/>
              <a:t>Fundhouse</a:t>
            </a:r>
            <a:r>
              <a:rPr lang="en-ZA" dirty="0"/>
              <a:t>: Tier 1 Rating on CM and DI</a:t>
            </a:r>
          </a:p>
          <a:p>
            <a:pPr marL="285750" indent="-285750">
              <a:buFont typeface="Wingdings" panose="05000000000000000000" pitchFamily="2" charset="2"/>
              <a:buChar char="§"/>
            </a:pPr>
            <a:r>
              <a:rPr lang="en-ZA" dirty="0"/>
              <a:t>Ninety One Top Plexus Survey</a:t>
            </a:r>
          </a:p>
          <a:p>
            <a:pPr marL="285750" indent="-285750">
              <a:buFont typeface="Wingdings" panose="05000000000000000000" pitchFamily="2" charset="2"/>
              <a:buChar char="§"/>
            </a:pPr>
            <a:r>
              <a:rPr lang="en-ZA" dirty="0"/>
              <a:t>Quality Funds show their resilience of downside protection in the market fall</a:t>
            </a:r>
            <a:endParaRPr lang="en-US" dirty="0"/>
          </a:p>
        </p:txBody>
      </p:sp>
      <p:sp>
        <p:nvSpPr>
          <p:cNvPr id="4" name="Slide Number Placeholder 3"/>
          <p:cNvSpPr>
            <a:spLocks noGrp="1"/>
          </p:cNvSpPr>
          <p:nvPr>
            <p:ph type="sldNum" sz="quarter" idx="10"/>
          </p:nvPr>
        </p:nvSpPr>
        <p:spPr/>
        <p:txBody>
          <a:bodyPr/>
          <a:lstStyle/>
          <a:p>
            <a:fld id="{722DBCD6-B5F9-444B-AD53-447C2BE1D2B6}" type="slidenum">
              <a:rPr lang="en-GB" smtClean="0"/>
              <a:pPr/>
              <a:t>17</a:t>
            </a:fld>
            <a:endParaRPr lang="en-GB"/>
          </a:p>
        </p:txBody>
      </p:sp>
    </p:spTree>
    <p:extLst>
      <p:ext uri="{BB962C8B-B14F-4D97-AF65-F5344CB8AC3E}">
        <p14:creationId xmlns:p14="http://schemas.microsoft.com/office/powerpoint/2010/main" val="3897070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4C12B4-F7CE-E240-ACAE-EBF890481F97}" type="slidenum">
              <a:rPr lang="en-US" smtClean="0"/>
              <a:t>21</a:t>
            </a:fld>
            <a:endParaRPr lang="en-US"/>
          </a:p>
        </p:txBody>
      </p:sp>
    </p:spTree>
    <p:extLst>
      <p:ext uri="{BB962C8B-B14F-4D97-AF65-F5344CB8AC3E}">
        <p14:creationId xmlns:p14="http://schemas.microsoft.com/office/powerpoint/2010/main" val="834305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2"/>
            <a:ext cx="9141662" cy="5159534"/>
          </a:xfrm>
          <a:prstGeom prst="rect">
            <a:avLst/>
          </a:prstGeom>
        </p:spPr>
      </p:pic>
      <p:sp>
        <p:nvSpPr>
          <p:cNvPr id="11" name="Rectangle 10"/>
          <p:cNvSpPr/>
          <p:nvPr userDrawn="1"/>
        </p:nvSpPr>
        <p:spPr>
          <a:xfrm>
            <a:off x="0" y="1765979"/>
            <a:ext cx="9148642" cy="3387913"/>
          </a:xfrm>
          <a:prstGeom prst="rect">
            <a:avLst/>
          </a:prstGeom>
          <a:gradFill flip="none" rotWithShape="1">
            <a:gsLst>
              <a:gs pos="48000">
                <a:srgbClr val="000000">
                  <a:alpha val="71000"/>
                </a:srgbClr>
              </a:gs>
              <a:gs pos="11000">
                <a:schemeClr val="tx1">
                  <a:alpha val="86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12"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0918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13"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155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2079567042"/>
      </p:ext>
    </p:extLst>
  </p:cSld>
  <p:clrMapOvr>
    <a:masterClrMapping/>
  </p:clrMapOvr>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24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85361" y="11400"/>
            <a:ext cx="4267139" cy="5133901"/>
          </a:xfrm>
          <a:prstGeom prst="rect">
            <a:avLst/>
          </a:prstGeom>
        </p:spPr>
      </p:pic>
      <p:pic>
        <p:nvPicPr>
          <p:cNvPr id="11" name="Picture 10" descr="Untitled-14.png"/>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2" name="Title 1"/>
          <p:cNvSpPr>
            <a:spLocks noGrp="1"/>
          </p:cNvSpPr>
          <p:nvPr>
            <p:ph type="title" hasCustomPrompt="1"/>
          </p:nvPr>
        </p:nvSpPr>
        <p:spPr>
          <a:xfrm>
            <a:off x="888828" y="224457"/>
            <a:ext cx="3867501" cy="917596"/>
          </a:xfrm>
        </p:spPr>
        <p:txBody>
          <a:bodyPr>
            <a:normAutofit/>
          </a:bodyPr>
          <a:lstStyle>
            <a:lvl1pPr algn="l">
              <a:defRPr sz="2800" b="0" i="0">
                <a:solidFill>
                  <a:schemeClr val="tx1"/>
                </a:solidFill>
                <a:latin typeface="Century Gothic"/>
                <a:cs typeface="Century Gothic"/>
              </a:defRPr>
            </a:lvl1pPr>
          </a:lstStyle>
          <a:p>
            <a:r>
              <a:rPr lang="x-none" dirty="0"/>
              <a:t>CLICK TO </a:t>
            </a:r>
            <a:r>
              <a:rPr lang="en-US" dirty="0"/>
              <a:t>\</a:t>
            </a:r>
            <a:r>
              <a:rPr lang="x-none" dirty="0"/>
              <a:t>EDIT MASTER TITLE STYLE</a:t>
            </a:r>
            <a:endParaRPr lang="en-US" dirty="0"/>
          </a:p>
        </p:txBody>
      </p:sp>
      <p:sp>
        <p:nvSpPr>
          <p:cNvPr id="3" name="Content Placeholder 2"/>
          <p:cNvSpPr>
            <a:spLocks noGrp="1"/>
          </p:cNvSpPr>
          <p:nvPr>
            <p:ph idx="1"/>
          </p:nvPr>
        </p:nvSpPr>
        <p:spPr>
          <a:xfrm>
            <a:off x="431628" y="1295463"/>
            <a:ext cx="4324701" cy="3299160"/>
          </a:xfrm>
        </p:spPr>
        <p:txBody>
          <a:bodyPr>
            <a:normAutofit/>
          </a:bodyPr>
          <a:lstStyle>
            <a:lvl1pPr marL="342900" indent="-342900">
              <a:buClr>
                <a:srgbClr val="50B800"/>
              </a:buClr>
              <a:buFont typeface="Wingdings" panose="05000000000000000000" pitchFamily="2" charset="2"/>
              <a:buChar char="l"/>
              <a:defRPr sz="1600">
                <a:solidFill>
                  <a:schemeClr val="tx1"/>
                </a:solidFill>
                <a:latin typeface="Century Gothic"/>
                <a:cs typeface="Century Gothic"/>
              </a:defRPr>
            </a:lvl1pPr>
            <a:lvl2pPr marL="742950" indent="-285750">
              <a:buClr>
                <a:srgbClr val="50B800"/>
              </a:buClr>
              <a:buSzPct val="80000"/>
              <a:buFont typeface="Wingdings" panose="05000000000000000000" pitchFamily="2" charset="2"/>
              <a:buChar char="¢"/>
              <a:defRPr sz="1600">
                <a:solidFill>
                  <a:schemeClr val="tx1"/>
                </a:solidFill>
                <a:latin typeface="Century Gothic"/>
                <a:cs typeface="Century Gothic"/>
              </a:defRPr>
            </a:lvl2pPr>
            <a:lvl3pPr marL="1143000" indent="-228600">
              <a:buClr>
                <a:srgbClr val="50B800"/>
              </a:buClr>
              <a:buFont typeface="Wingdings" panose="05000000000000000000" pitchFamily="2" charset="2"/>
              <a:buChar char="l"/>
              <a:defRPr sz="1600">
                <a:solidFill>
                  <a:schemeClr val="tx1"/>
                </a:solidFill>
                <a:latin typeface="Century Gothic"/>
                <a:cs typeface="Century Gothic"/>
              </a:defRPr>
            </a:lvl3pPr>
            <a:lvl4pPr>
              <a:buClr>
                <a:srgbClr val="50B800"/>
              </a:buClr>
              <a:defRPr sz="1600">
                <a:solidFill>
                  <a:schemeClr val="tx1"/>
                </a:solidFill>
                <a:latin typeface="Century Gothic"/>
                <a:cs typeface="Century Gothic"/>
              </a:defRPr>
            </a:lvl4pPr>
            <a:lvl5pPr>
              <a:buClr>
                <a:srgbClr val="50B800"/>
              </a:buClr>
              <a:defRPr sz="1600">
                <a:solidFill>
                  <a:schemeClr val="tx1"/>
                </a:solidFill>
                <a:latin typeface="Century Gothic"/>
                <a:cs typeface="Century Gothic"/>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9" name="Slide Number Placeholder 5"/>
          <p:cNvSpPr txBox="1">
            <a:spLocks/>
          </p:cNvSpPr>
          <p:nvPr userDrawn="1"/>
        </p:nvSpPr>
        <p:spPr>
          <a:xfrm>
            <a:off x="371960" y="4872685"/>
            <a:ext cx="323908" cy="273844"/>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rgbClr val="009689"/>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F808627B-F915-7940-8094-9D0FE90F5C69}" type="slidenum">
              <a:rPr lang="en-US" sz="700" smtClean="0"/>
              <a:pPr algn="ctr"/>
              <a:t>‹#›</a:t>
            </a:fld>
            <a:endParaRPr lang="en-US" sz="700" dirty="0"/>
          </a:p>
        </p:txBody>
      </p:sp>
      <p:pic>
        <p:nvPicPr>
          <p:cNvPr id="12" name="Picture 11" descr="OM_CI_PPT_template update1.png">
            <a:extLst>
              <a:ext uri="{FF2B5EF4-FFF2-40B4-BE49-F238E27FC236}">
                <a16:creationId xmlns:a16="http://schemas.microsoft.com/office/drawing/2014/main" id="{06AE07B5-5C87-5645-8554-FF205A28BD8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10" name="Rectangle 9">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5">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266641312"/>
      </p:ext>
    </p:extLst>
  </p:cSld>
  <p:clrMapOvr>
    <a:masterClrMapping/>
  </p:clrMapOvr>
  <p:extLst mod="1">
    <p:ext uri="{DCECCB84-F9BA-43D5-87BE-67443E8EF086}">
      <p15:sldGuideLst xmlns:p15="http://schemas.microsoft.com/office/powerpoint/2012/main">
        <p15:guide id="1" orient="horz" pos="1620">
          <p15:clr>
            <a:srgbClr val="FBAE40"/>
          </p15:clr>
        </p15:guide>
        <p15:guide id="2" pos="2880">
          <p15:clr>
            <a:srgbClr val="FBAE40"/>
          </p15:clr>
        </p15:guide>
        <p15:guide id="3" pos="3220">
          <p15:clr>
            <a:srgbClr val="FBAE40"/>
          </p15:clr>
        </p15:guide>
        <p15:guide id="4" orient="horz">
          <p15:clr>
            <a:srgbClr val="FBAE40"/>
          </p15:clr>
        </p15:guide>
        <p15:guide id="5" orient="horz" pos="3240">
          <p15:clr>
            <a:srgbClr val="FBAE40"/>
          </p15:clr>
        </p15:guide>
        <p15:guide id="6"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20222" r="70169" b="24837"/>
          <a:stretch/>
        </p:blipFill>
        <p:spPr>
          <a:xfrm rot="10800000">
            <a:off x="8468249" y="-1"/>
            <a:ext cx="665817" cy="5452623"/>
          </a:xfrm>
          <a:prstGeom prst="rect">
            <a:avLst/>
          </a:prstGeom>
        </p:spPr>
      </p:pic>
      <p:sp>
        <p:nvSpPr>
          <p:cNvPr id="2" name="Title 1"/>
          <p:cNvSpPr>
            <a:spLocks noGrp="1"/>
          </p:cNvSpPr>
          <p:nvPr>
            <p:ph type="title" hasCustomPrompt="1"/>
          </p:nvPr>
        </p:nvSpPr>
        <p:spPr>
          <a:xfrm>
            <a:off x="888828" y="177268"/>
            <a:ext cx="7797972" cy="382093"/>
          </a:xfrm>
        </p:spPr>
        <p:txBody>
          <a:bodyPr>
            <a:normAutofit/>
          </a:bodyPr>
          <a:lstStyle>
            <a:lvl1pPr algn="l">
              <a:lnSpc>
                <a:spcPct val="90000"/>
              </a:lnSpc>
              <a:defRPr sz="2800" b="0" i="0">
                <a:solidFill>
                  <a:schemeClr val="tx1"/>
                </a:solidFill>
                <a:latin typeface="Century Gothic"/>
                <a:cs typeface="Century Gothic"/>
              </a:defRPr>
            </a:lvl1pPr>
          </a:lstStyle>
          <a:p>
            <a:r>
              <a:rPr lang="x-none" dirty="0"/>
              <a:t>CLICK TO EDIT MASTER TITLE STYLE</a:t>
            </a:r>
            <a:endParaRPr lang="en-US" dirty="0"/>
          </a:p>
        </p:txBody>
      </p:sp>
      <p:pic>
        <p:nvPicPr>
          <p:cNvPr id="11" name="Picture 10" descr="Untitled-14.png"/>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370400" y="4872685"/>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8" name="Rectangle 7">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832650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Rectangle 2"/>
          <p:cNvSpPr/>
          <p:nvPr userDrawn="1"/>
        </p:nvSpPr>
        <p:spPr>
          <a:xfrm>
            <a:off x="317513" y="4816345"/>
            <a:ext cx="542097" cy="3271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23">
            <a:extLst>
              <a:ext uri="{FF2B5EF4-FFF2-40B4-BE49-F238E27FC236}">
                <a16:creationId xmlns:a16="http://schemas.microsoft.com/office/drawing/2014/main" id="{E13597E9-BEF6-2F4C-B6F6-EA03A2207C1D}"/>
              </a:ext>
            </a:extLst>
          </p:cNvPr>
          <p:cNvSpPr>
            <a:spLocks noChangeArrowheads="1"/>
          </p:cNvSpPr>
          <p:nvPr userDrawn="1"/>
        </p:nvSpPr>
        <p:spPr bwMode="auto">
          <a:xfrm>
            <a:off x="902021" y="4901468"/>
            <a:ext cx="6316252" cy="2377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72000" rIns="72000" bIns="72000">
            <a:spAutoFit/>
          </a:bodyPr>
          <a:lstStyle>
            <a:lvl1pPr eaLnBrk="0" hangingPunct="0">
              <a:defRPr sz="2400" b="1">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b="1">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b="1">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b="1">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ZA" sz="600" b="0" kern="1200" dirty="0">
                <a:solidFill>
                  <a:schemeClr val="tx1"/>
                </a:solidFill>
                <a:effectLst/>
                <a:latin typeface="+mn-lt"/>
                <a:ea typeface="ＭＳ Ｐゴシック" panose="020B0600070205080204" pitchFamily="34" charset="-128"/>
                <a:cs typeface="+mn-cs"/>
              </a:rPr>
              <a:t>Old Mutual International is a division of Old Mutual Life Assurance Company</a:t>
            </a:r>
            <a:r>
              <a:rPr lang="en-ZA" sz="600" b="0" kern="1200" baseline="0" dirty="0">
                <a:solidFill>
                  <a:schemeClr val="tx1"/>
                </a:solidFill>
                <a:effectLst/>
                <a:latin typeface="+mn-lt"/>
                <a:ea typeface="ＭＳ Ｐゴシック" panose="020B0600070205080204" pitchFamily="34" charset="-128"/>
                <a:cs typeface="+mn-cs"/>
              </a:rPr>
              <a:t> (South Africa) Limit</a:t>
            </a:r>
            <a:r>
              <a:rPr lang="en-ZA" sz="600" b="0" kern="1200" dirty="0">
                <a:solidFill>
                  <a:schemeClr val="tx1"/>
                </a:solidFill>
                <a:effectLst/>
                <a:latin typeface="+mn-lt"/>
                <a:ea typeface="ＭＳ Ｐゴシック" panose="020B0600070205080204" pitchFamily="34" charset="-128"/>
                <a:cs typeface="+mn-cs"/>
              </a:rPr>
              <a:t>ed which</a:t>
            </a:r>
            <a:r>
              <a:rPr lang="en-ZA" sz="600" b="0" kern="1200" baseline="0" dirty="0">
                <a:solidFill>
                  <a:schemeClr val="tx1"/>
                </a:solidFill>
                <a:effectLst/>
                <a:latin typeface="+mn-lt"/>
                <a:ea typeface="ＭＳ Ｐゴシック" panose="020B0600070205080204" pitchFamily="34" charset="-128"/>
                <a:cs typeface="+mn-cs"/>
              </a:rPr>
              <a:t> is a licensed f</a:t>
            </a:r>
            <a:r>
              <a:rPr lang="en-ZA" sz="600" b="0" kern="1200" dirty="0">
                <a:solidFill>
                  <a:schemeClr val="tx1"/>
                </a:solidFill>
                <a:effectLst/>
                <a:latin typeface="+mn-lt"/>
                <a:ea typeface="ＭＳ Ｐゴシック" panose="020B0600070205080204" pitchFamily="34" charset="-128"/>
                <a:cs typeface="+mn-cs"/>
              </a:rPr>
              <a:t>inancial services provider.</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60" y="0"/>
            <a:ext cx="2213929" cy="5143500"/>
          </a:xfrm>
          <a:prstGeom prst="rect">
            <a:avLst/>
          </a:prstGeom>
        </p:spPr>
      </p:pic>
      <p:sp>
        <p:nvSpPr>
          <p:cNvPr id="6" name="Title 1">
            <a:extLst>
              <a:ext uri="{FF2B5EF4-FFF2-40B4-BE49-F238E27FC236}">
                <a16:creationId xmlns:a16="http://schemas.microsoft.com/office/drawing/2014/main" id="{2712CA79-67B7-3F4E-A03D-7B729FFA5D91}"/>
              </a:ext>
            </a:extLst>
          </p:cNvPr>
          <p:cNvSpPr>
            <a:spLocks noGrp="1"/>
          </p:cNvSpPr>
          <p:nvPr>
            <p:ph type="ctrTitle" hasCustomPrompt="1"/>
          </p:nvPr>
        </p:nvSpPr>
        <p:spPr>
          <a:xfrm>
            <a:off x="301420" y="3723367"/>
            <a:ext cx="4445582" cy="405035"/>
          </a:xfrm>
        </p:spPr>
        <p:txBody>
          <a:bodyPr>
            <a:noAutofit/>
          </a:bodyPr>
          <a:lstStyle>
            <a:lvl1pPr algn="l">
              <a:defRPr sz="3600" b="0" i="0" baseline="0">
                <a:solidFill>
                  <a:schemeClr val="tx1"/>
                </a:solidFill>
                <a:latin typeface="Century Gothic"/>
                <a:cs typeface="Century Gothic"/>
              </a:defRPr>
            </a:lvl1pPr>
          </a:lstStyle>
          <a:p>
            <a:r>
              <a:rPr lang="en-US" dirty="0"/>
              <a:t>CLICK TO ADD TEXT</a:t>
            </a:r>
          </a:p>
        </p:txBody>
      </p:sp>
    </p:spTree>
    <p:extLst>
      <p:ext uri="{BB962C8B-B14F-4D97-AF65-F5344CB8AC3E}">
        <p14:creationId xmlns:p14="http://schemas.microsoft.com/office/powerpoint/2010/main" val="1368315187"/>
      </p:ext>
    </p:extLst>
  </p:cSld>
  <p:clrMapOvr>
    <a:masterClrMapping/>
  </p:clrMapOvr>
  <p:extLst mod="1">
    <p:ext uri="{DCECCB84-F9BA-43D5-87BE-67443E8EF086}">
      <p15:sldGuideLst xmlns:p15="http://schemas.microsoft.com/office/powerpoint/2012/main">
        <p15:guide id="1" orient="horz" pos="1620" userDrawn="1">
          <p15:clr>
            <a:srgbClr val="FBAE40"/>
          </p15:clr>
        </p15:guide>
        <p15:guide id="2" pos="5426" userDrawn="1">
          <p15:clr>
            <a:srgbClr val="FBAE40"/>
          </p15:clr>
        </p15:guide>
        <p15:guide id="3" pos="249" userDrawn="1">
          <p15:clr>
            <a:srgbClr val="FBAE40"/>
          </p15:clr>
        </p15:guide>
        <p15:guide id="5" orient="horz" pos="3072" userDrawn="1">
          <p15:clr>
            <a:srgbClr val="FBAE40"/>
          </p15:clr>
        </p15:guide>
        <p15:guide id="6" pos="567"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3"/>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3"/>
            <a:ext cx="705352" cy="376237"/>
          </a:xfrm>
          <a:prstGeom prst="rect">
            <a:avLst/>
          </a:prstGeom>
        </p:spPr>
      </p:pic>
      <p:sp>
        <p:nvSpPr>
          <p:cNvPr id="12" name="Slide Number Placeholder 5"/>
          <p:cNvSpPr>
            <a:spLocks noGrp="1"/>
          </p:cNvSpPr>
          <p:nvPr>
            <p:ph type="sldNum" sz="quarter" idx="12"/>
          </p:nvPr>
        </p:nvSpPr>
        <p:spPr>
          <a:xfrm>
            <a:off x="370401" y="4872686"/>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1"/>
            <a:ext cx="888828" cy="649165"/>
          </a:xfrm>
          <a:prstGeom prst="rect">
            <a:avLst/>
          </a:prstGeom>
        </p:spPr>
      </p:pic>
      <p:sp>
        <p:nvSpPr>
          <p:cNvPr id="7" name="Rectangle 6">
            <a:extLst>
              <a:ext uri="{FF2B5EF4-FFF2-40B4-BE49-F238E27FC236}">
                <a16:creationId xmlns:a16="http://schemas.microsoft.com/office/drawing/2014/main" id="{EF308346-1330-9745-95E3-4516ADDDFEEF}"/>
              </a:ext>
            </a:extLst>
          </p:cNvPr>
          <p:cNvSpPr/>
          <p:nvPr userDrawn="1"/>
        </p:nvSpPr>
        <p:spPr>
          <a:xfrm>
            <a:off x="9050218" y="4822094"/>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rotWithShape="1">
          <a:blip r:embed="rId4">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13022285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3"/>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3"/>
            <a:ext cx="705352" cy="376237"/>
          </a:xfrm>
          <a:prstGeom prst="rect">
            <a:avLst/>
          </a:prstGeom>
        </p:spPr>
      </p:pic>
      <p:sp>
        <p:nvSpPr>
          <p:cNvPr id="12" name="Slide Number Placeholder 5"/>
          <p:cNvSpPr>
            <a:spLocks noGrp="1"/>
          </p:cNvSpPr>
          <p:nvPr>
            <p:ph type="sldNum" sz="quarter" idx="12"/>
          </p:nvPr>
        </p:nvSpPr>
        <p:spPr>
          <a:xfrm>
            <a:off x="370401" y="4872686"/>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1"/>
            <a:ext cx="888828" cy="649165"/>
          </a:xfrm>
          <a:prstGeom prst="rect">
            <a:avLst/>
          </a:prstGeom>
        </p:spPr>
      </p:pic>
      <p:sp>
        <p:nvSpPr>
          <p:cNvPr id="7" name="Rectangle 6">
            <a:extLst>
              <a:ext uri="{FF2B5EF4-FFF2-40B4-BE49-F238E27FC236}">
                <a16:creationId xmlns:a16="http://schemas.microsoft.com/office/drawing/2014/main" id="{EF308346-1330-9745-95E3-4516ADDDFEEF}"/>
              </a:ext>
            </a:extLst>
          </p:cNvPr>
          <p:cNvSpPr/>
          <p:nvPr userDrawn="1"/>
        </p:nvSpPr>
        <p:spPr>
          <a:xfrm>
            <a:off x="9050218" y="4822094"/>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rotWithShape="1">
          <a:blip r:embed="rId4">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2046341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81" y="17426"/>
            <a:ext cx="9157802" cy="5098256"/>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646824078"/>
      </p:ext>
    </p:extLst>
  </p:cSld>
  <p:clrMapOvr>
    <a:masterClrMapping/>
  </p:clrMapOvr>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8"/>
            <a:ext cx="9141715" cy="5132692"/>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399047155"/>
      </p:ext>
    </p:extLst>
  </p:cSld>
  <p:clrMapOvr>
    <a:masterClrMapping/>
  </p:clrMapOvr>
  <p:extLst mod="1">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2"/>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8443245" y="4869655"/>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7" name="Rectangle 6">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4">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119522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2"/>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sp>
        <p:nvSpPr>
          <p:cNvPr id="3" name="Content Placeholder 2"/>
          <p:cNvSpPr>
            <a:spLocks noGrp="1"/>
          </p:cNvSpPr>
          <p:nvPr>
            <p:ph idx="1"/>
          </p:nvPr>
        </p:nvSpPr>
        <p:spPr>
          <a:xfrm>
            <a:off x="550068" y="826710"/>
            <a:ext cx="8151019" cy="3767913"/>
          </a:xfrm>
        </p:spPr>
        <p:txBody>
          <a:bodyPr>
            <a:normAutofit/>
          </a:bodyPr>
          <a:lstStyle>
            <a:lvl1pPr marL="342900" indent="-342900">
              <a:buClr>
                <a:srgbClr val="50B800"/>
              </a:buClr>
              <a:buFont typeface="Wingdings" panose="05000000000000000000" pitchFamily="2" charset="2"/>
              <a:buChar char="l"/>
              <a:defRPr sz="1600">
                <a:solidFill>
                  <a:schemeClr val="tx1"/>
                </a:solidFill>
                <a:latin typeface="Century Gothic"/>
                <a:cs typeface="Century Gothic"/>
              </a:defRPr>
            </a:lvl1pPr>
            <a:lvl2pPr marL="742950" indent="-285750">
              <a:buClr>
                <a:srgbClr val="50B800"/>
              </a:buClr>
              <a:buSzPct val="80000"/>
              <a:buFont typeface="Wingdings" panose="05000000000000000000" pitchFamily="2" charset="2"/>
              <a:buChar char="¢"/>
              <a:defRPr sz="1600">
                <a:solidFill>
                  <a:schemeClr val="tx1"/>
                </a:solidFill>
                <a:latin typeface="Century Gothic"/>
                <a:cs typeface="Century Gothic"/>
              </a:defRPr>
            </a:lvl2pPr>
            <a:lvl3pPr marL="1143000" indent="-228600">
              <a:buClr>
                <a:srgbClr val="50B800"/>
              </a:buClr>
              <a:buFont typeface="Wingdings" panose="05000000000000000000" pitchFamily="2" charset="2"/>
              <a:buChar char="l"/>
              <a:defRPr sz="1600">
                <a:solidFill>
                  <a:schemeClr val="tx1"/>
                </a:solidFill>
                <a:latin typeface="Century Gothic"/>
                <a:cs typeface="Century Gothic"/>
              </a:defRPr>
            </a:lvl3pPr>
            <a:lvl4pPr>
              <a:buClr>
                <a:srgbClr val="50B800"/>
              </a:buClr>
              <a:defRPr sz="1600">
                <a:solidFill>
                  <a:schemeClr val="tx1"/>
                </a:solidFill>
                <a:latin typeface="Century Gothic"/>
                <a:cs typeface="Century Gothic"/>
              </a:defRPr>
            </a:lvl4pPr>
            <a:lvl5pPr>
              <a:buClr>
                <a:srgbClr val="50B800"/>
              </a:buClr>
              <a:defRPr sz="1600">
                <a:solidFill>
                  <a:schemeClr val="tx1"/>
                </a:solidFill>
                <a:latin typeface="Century Gothic"/>
                <a:cs typeface="Century Gothic"/>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370400" y="4872685"/>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8" name="Rectangle 7">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rotWithShape="1">
          <a:blip r:embed="rId4">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995665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8_Title and Content">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2"/>
            <a:ext cx="7797972" cy="382093"/>
          </a:xfrm>
        </p:spPr>
        <p:txBody>
          <a:bodyPr>
            <a:normAutofit/>
          </a:bodyPr>
          <a:lstStyle>
            <a:lvl1pPr algn="l">
              <a:defRPr sz="2800" b="0" i="0">
                <a:solidFill>
                  <a:schemeClr val="bg1"/>
                </a:solidFill>
                <a:latin typeface="Century Gothic"/>
                <a:cs typeface="Century Gothic"/>
              </a:defRPr>
            </a:lvl1pPr>
          </a:lstStyle>
          <a:p>
            <a:r>
              <a:rPr lang="x-none"/>
              <a:t>CLICK TO EDIT MASTER TITLE STYLE</a:t>
            </a:r>
            <a:endParaRPr lang="en-US" dirty="0"/>
          </a:p>
        </p:txBody>
      </p:sp>
      <p:sp>
        <p:nvSpPr>
          <p:cNvPr id="3" name="Content Placeholder 2"/>
          <p:cNvSpPr>
            <a:spLocks noGrp="1"/>
          </p:cNvSpPr>
          <p:nvPr>
            <p:ph idx="1"/>
          </p:nvPr>
        </p:nvSpPr>
        <p:spPr>
          <a:xfrm>
            <a:off x="431628" y="826710"/>
            <a:ext cx="8255172" cy="3767913"/>
          </a:xfrm>
        </p:spPr>
        <p:txBody>
          <a:bodyPr>
            <a:normAutofit/>
          </a:bodyPr>
          <a:lstStyle>
            <a:lvl1pPr marL="342900" indent="-342900">
              <a:buClr>
                <a:srgbClr val="50B800"/>
              </a:buClr>
              <a:buFont typeface="Wingdings" panose="05000000000000000000" pitchFamily="2" charset="2"/>
              <a:buChar char="l"/>
              <a:defRPr sz="1600">
                <a:solidFill>
                  <a:schemeClr val="bg1"/>
                </a:solidFill>
                <a:latin typeface="Century Gothic"/>
                <a:cs typeface="Century Gothic"/>
              </a:defRPr>
            </a:lvl1pPr>
            <a:lvl2pPr marL="742950" indent="-285750">
              <a:buClr>
                <a:srgbClr val="50B800"/>
              </a:buClr>
              <a:buSzPct val="80000"/>
              <a:buFont typeface="Wingdings" panose="05000000000000000000" pitchFamily="2" charset="2"/>
              <a:buChar char="¢"/>
              <a:defRPr sz="1600">
                <a:solidFill>
                  <a:schemeClr val="bg1"/>
                </a:solidFill>
                <a:latin typeface="Century Gothic"/>
                <a:cs typeface="Century Gothic"/>
              </a:defRPr>
            </a:lvl2pPr>
            <a:lvl3pPr marL="1143000" indent="-228600">
              <a:buClr>
                <a:srgbClr val="50B800"/>
              </a:buClr>
              <a:buFont typeface="Wingdings" panose="05000000000000000000" pitchFamily="2" charset="2"/>
              <a:buChar char="l"/>
              <a:defRPr sz="1600">
                <a:solidFill>
                  <a:schemeClr val="bg1"/>
                </a:solidFill>
                <a:latin typeface="Century Gothic"/>
                <a:cs typeface="Century Gothic"/>
              </a:defRPr>
            </a:lvl3pPr>
            <a:lvl4pPr>
              <a:buClr>
                <a:srgbClr val="50B800"/>
              </a:buClr>
              <a:defRPr sz="1600">
                <a:solidFill>
                  <a:schemeClr val="bg1"/>
                </a:solidFill>
                <a:latin typeface="Century Gothic"/>
                <a:cs typeface="Century Gothic"/>
              </a:defRPr>
            </a:lvl4pPr>
            <a:lvl5pPr>
              <a:buClr>
                <a:srgbClr val="50B800"/>
              </a:buClr>
              <a:defRPr sz="1600">
                <a:solidFill>
                  <a:schemeClr val="bg1"/>
                </a:solidFill>
                <a:latin typeface="Century Gothic"/>
                <a:cs typeface="Century Gothic"/>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370400" y="4872685"/>
            <a:ext cx="323908" cy="273844"/>
          </a:xfrm>
        </p:spPr>
        <p:txBody>
          <a:bodyPr/>
          <a:lstStyle>
            <a:lvl1pPr algn="ctr">
              <a:defRPr sz="700">
                <a:solidFill>
                  <a:schemeClr val="bg1"/>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8" name="Rectangle 7">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rotWithShape="1">
          <a:blip r:embed="rId4">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1812258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2" name="Title 1"/>
          <p:cNvSpPr>
            <a:spLocks noGrp="1"/>
          </p:cNvSpPr>
          <p:nvPr>
            <p:ph type="title" hasCustomPrompt="1"/>
          </p:nvPr>
        </p:nvSpPr>
        <p:spPr>
          <a:xfrm>
            <a:off x="888828" y="224457"/>
            <a:ext cx="3867501" cy="917596"/>
          </a:xfrm>
        </p:spPr>
        <p:txBody>
          <a:bodyPr>
            <a:normAutofit/>
          </a:bodyPr>
          <a:lstStyle>
            <a:lvl1pPr algn="l">
              <a:defRPr sz="2800" b="0" i="0">
                <a:solidFill>
                  <a:schemeClr val="tx1"/>
                </a:solidFill>
                <a:latin typeface="Century Gothic"/>
                <a:cs typeface="Century Gothic"/>
              </a:defRPr>
            </a:lvl1pPr>
          </a:lstStyle>
          <a:p>
            <a:r>
              <a:rPr lang="x-none"/>
              <a:t>CLICK TO EDIT MASTER TITLE STYLE</a:t>
            </a:r>
            <a:endParaRPr lang="en-US" dirty="0"/>
          </a:p>
        </p:txBody>
      </p:sp>
      <p:sp>
        <p:nvSpPr>
          <p:cNvPr id="3" name="Content Placeholder 2"/>
          <p:cNvSpPr>
            <a:spLocks noGrp="1"/>
          </p:cNvSpPr>
          <p:nvPr>
            <p:ph idx="1"/>
          </p:nvPr>
        </p:nvSpPr>
        <p:spPr>
          <a:xfrm>
            <a:off x="431628" y="1295463"/>
            <a:ext cx="4324701" cy="3299160"/>
          </a:xfrm>
        </p:spPr>
        <p:txBody>
          <a:bodyPr>
            <a:normAutofit/>
          </a:bodyPr>
          <a:lstStyle>
            <a:lvl1pPr marL="342900" indent="-342900">
              <a:buClr>
                <a:srgbClr val="50B800"/>
              </a:buClr>
              <a:buFont typeface="Wingdings" panose="05000000000000000000" pitchFamily="2" charset="2"/>
              <a:buChar char="l"/>
              <a:defRPr sz="1600">
                <a:solidFill>
                  <a:schemeClr val="tx1"/>
                </a:solidFill>
                <a:latin typeface="Century Gothic"/>
                <a:cs typeface="Century Gothic"/>
              </a:defRPr>
            </a:lvl1pPr>
            <a:lvl2pPr marL="742950" indent="-285750">
              <a:buClr>
                <a:srgbClr val="50B800"/>
              </a:buClr>
              <a:buSzPct val="80000"/>
              <a:buFont typeface="Wingdings" panose="05000000000000000000" pitchFamily="2" charset="2"/>
              <a:buChar char="¢"/>
              <a:defRPr sz="1600">
                <a:solidFill>
                  <a:schemeClr val="tx1"/>
                </a:solidFill>
                <a:latin typeface="Century Gothic"/>
                <a:cs typeface="Century Gothic"/>
              </a:defRPr>
            </a:lvl2pPr>
            <a:lvl3pPr marL="1143000" indent="-228600">
              <a:buClr>
                <a:srgbClr val="50B800"/>
              </a:buClr>
              <a:buFont typeface="Wingdings" panose="05000000000000000000" pitchFamily="2" charset="2"/>
              <a:buChar char="l"/>
              <a:defRPr sz="1600">
                <a:solidFill>
                  <a:schemeClr val="tx1"/>
                </a:solidFill>
                <a:latin typeface="Century Gothic"/>
                <a:cs typeface="Century Gothic"/>
              </a:defRPr>
            </a:lvl3pPr>
            <a:lvl4pPr>
              <a:buClr>
                <a:srgbClr val="50B800"/>
              </a:buClr>
              <a:defRPr sz="1600">
                <a:solidFill>
                  <a:schemeClr val="tx1"/>
                </a:solidFill>
                <a:latin typeface="Century Gothic"/>
                <a:cs typeface="Century Gothic"/>
              </a:defRPr>
            </a:lvl4pPr>
            <a:lvl5pPr>
              <a:buClr>
                <a:srgbClr val="50B800"/>
              </a:buClr>
              <a:defRPr sz="1600">
                <a:solidFill>
                  <a:schemeClr val="tx1"/>
                </a:solidFill>
                <a:latin typeface="Century Gothic"/>
                <a:cs typeface="Century Gothic"/>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9" name="Slide Number Placeholder 5"/>
          <p:cNvSpPr txBox="1">
            <a:spLocks/>
          </p:cNvSpPr>
          <p:nvPr userDrawn="1"/>
        </p:nvSpPr>
        <p:spPr>
          <a:xfrm>
            <a:off x="371960" y="4872685"/>
            <a:ext cx="323908" cy="273844"/>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rgbClr val="009689"/>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F808627B-F915-7940-8094-9D0FE90F5C69}" type="slidenum">
              <a:rPr lang="en-US" sz="700" smtClean="0"/>
              <a:pPr algn="ctr"/>
              <a:t>‹#›</a:t>
            </a:fld>
            <a:endParaRPr lang="en-US" sz="700" dirty="0"/>
          </a:p>
        </p:txBody>
      </p:sp>
      <p:pic>
        <p:nvPicPr>
          <p:cNvPr id="12" name="Picture 11" descr="OM_CI_PPT_template update1.png">
            <a:extLst>
              <a:ext uri="{FF2B5EF4-FFF2-40B4-BE49-F238E27FC236}">
                <a16:creationId xmlns:a16="http://schemas.microsoft.com/office/drawing/2014/main" id="{06AE07B5-5C87-5645-8554-FF205A28BD8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pic>
        <p:nvPicPr>
          <p:cNvPr id="10" name="Picture 9">
            <a:extLst>
              <a:ext uri="{FF2B5EF4-FFF2-40B4-BE49-F238E27FC236}">
                <a16:creationId xmlns:a16="http://schemas.microsoft.com/office/drawing/2014/main" id="{D43B4D60-5548-40B1-B3D6-8954AECF18A8}"/>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0222" b="52679"/>
          <a:stretch/>
        </p:blipFill>
        <p:spPr>
          <a:xfrm rot="5400000">
            <a:off x="4408972" y="401987"/>
            <a:ext cx="5157459" cy="4325566"/>
          </a:xfrm>
          <a:prstGeom prst="rect">
            <a:avLst/>
          </a:prstGeom>
        </p:spPr>
      </p:pic>
      <p:sp>
        <p:nvSpPr>
          <p:cNvPr id="13" name="Rectangle 12">
            <a:extLst>
              <a:ext uri="{FF2B5EF4-FFF2-40B4-BE49-F238E27FC236}">
                <a16:creationId xmlns:a16="http://schemas.microsoft.com/office/drawing/2014/main" id="{A571EB00-1862-4DC1-955D-C102E9E7C6B3}"/>
              </a:ext>
            </a:extLst>
          </p:cNvPr>
          <p:cNvSpPr/>
          <p:nvPr userDrawn="1"/>
        </p:nvSpPr>
        <p:spPr>
          <a:xfrm>
            <a:off x="4824918" y="0"/>
            <a:ext cx="4319082" cy="5163520"/>
          </a:xfrm>
          <a:prstGeom prst="rect">
            <a:avLst/>
          </a:prstGeom>
          <a:solidFill>
            <a:schemeClr val="tx1">
              <a:lumMod val="75000"/>
              <a:lumOff val="25000"/>
              <a:alpha val="8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rotWithShape="1">
          <a:blip r:embed="rId5">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949471243"/>
      </p:ext>
    </p:extLst>
  </p:cSld>
  <p:clrMapOvr>
    <a:masterClrMapping/>
  </p:clrMapOvr>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3220" userDrawn="1">
          <p15:clr>
            <a:srgbClr val="FBAE40"/>
          </p15:clr>
        </p15:guide>
        <p15:guide id="4" orient="horz" userDrawn="1">
          <p15:clr>
            <a:srgbClr val="FBAE40"/>
          </p15:clr>
        </p15:guide>
        <p15:guide id="5" orient="horz" pos="3240" userDrawn="1">
          <p15:clr>
            <a:srgbClr val="FBAE40"/>
          </p15:clr>
        </p15:guide>
        <p15:guide id="6"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2" name="Title 1"/>
          <p:cNvSpPr>
            <a:spLocks noGrp="1"/>
          </p:cNvSpPr>
          <p:nvPr>
            <p:ph type="title" hasCustomPrompt="1"/>
          </p:nvPr>
        </p:nvSpPr>
        <p:spPr>
          <a:xfrm>
            <a:off x="888828" y="224457"/>
            <a:ext cx="3867501" cy="917596"/>
          </a:xfrm>
        </p:spPr>
        <p:txBody>
          <a:bodyPr>
            <a:normAutofit/>
          </a:bodyPr>
          <a:lstStyle>
            <a:lvl1pPr algn="l">
              <a:defRPr sz="2800" b="0" i="0">
                <a:solidFill>
                  <a:schemeClr val="tx1"/>
                </a:solidFill>
                <a:latin typeface="Century Gothic"/>
                <a:cs typeface="Century Gothic"/>
              </a:defRPr>
            </a:lvl1pPr>
          </a:lstStyle>
          <a:p>
            <a:r>
              <a:rPr lang="x-none"/>
              <a:t>CLICK TO EDIT MASTER TITLE STYLE</a:t>
            </a:r>
            <a:endParaRPr lang="en-US" dirty="0"/>
          </a:p>
        </p:txBody>
      </p:sp>
      <p:sp>
        <p:nvSpPr>
          <p:cNvPr id="3" name="Content Placeholder 2"/>
          <p:cNvSpPr>
            <a:spLocks noGrp="1"/>
          </p:cNvSpPr>
          <p:nvPr>
            <p:ph idx="1"/>
          </p:nvPr>
        </p:nvSpPr>
        <p:spPr>
          <a:xfrm>
            <a:off x="431628" y="1295463"/>
            <a:ext cx="4324701" cy="3299160"/>
          </a:xfrm>
        </p:spPr>
        <p:txBody>
          <a:bodyPr>
            <a:normAutofit/>
          </a:bodyPr>
          <a:lstStyle>
            <a:lvl1pPr marL="342900" indent="-342900">
              <a:buClr>
                <a:srgbClr val="50B800"/>
              </a:buClr>
              <a:buFont typeface="Wingdings" panose="05000000000000000000" pitchFamily="2" charset="2"/>
              <a:buChar char="l"/>
              <a:defRPr sz="1600">
                <a:solidFill>
                  <a:schemeClr val="tx1"/>
                </a:solidFill>
                <a:latin typeface="Century Gothic"/>
                <a:cs typeface="Century Gothic"/>
              </a:defRPr>
            </a:lvl1pPr>
            <a:lvl2pPr marL="742950" indent="-285750">
              <a:buClr>
                <a:srgbClr val="50B800"/>
              </a:buClr>
              <a:buSzPct val="80000"/>
              <a:buFont typeface="Wingdings" panose="05000000000000000000" pitchFamily="2" charset="2"/>
              <a:buChar char="¢"/>
              <a:defRPr sz="1600">
                <a:solidFill>
                  <a:schemeClr val="tx1"/>
                </a:solidFill>
                <a:latin typeface="Century Gothic"/>
                <a:cs typeface="Century Gothic"/>
              </a:defRPr>
            </a:lvl2pPr>
            <a:lvl3pPr marL="1143000" indent="-228600">
              <a:buClr>
                <a:srgbClr val="50B800"/>
              </a:buClr>
              <a:buFont typeface="Wingdings" panose="05000000000000000000" pitchFamily="2" charset="2"/>
              <a:buChar char="l"/>
              <a:defRPr sz="1600">
                <a:solidFill>
                  <a:schemeClr val="tx1"/>
                </a:solidFill>
                <a:latin typeface="Century Gothic"/>
                <a:cs typeface="Century Gothic"/>
              </a:defRPr>
            </a:lvl3pPr>
            <a:lvl4pPr>
              <a:buClr>
                <a:srgbClr val="50B800"/>
              </a:buClr>
              <a:defRPr sz="1600">
                <a:solidFill>
                  <a:schemeClr val="tx1"/>
                </a:solidFill>
                <a:latin typeface="Century Gothic"/>
                <a:cs typeface="Century Gothic"/>
              </a:defRPr>
            </a:lvl4pPr>
            <a:lvl5pPr>
              <a:buClr>
                <a:srgbClr val="50B800"/>
              </a:buClr>
              <a:defRPr sz="1600">
                <a:solidFill>
                  <a:schemeClr val="tx1"/>
                </a:solidFill>
                <a:latin typeface="Century Gothic"/>
                <a:cs typeface="Century Gothic"/>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9" name="Slide Number Placeholder 5"/>
          <p:cNvSpPr txBox="1">
            <a:spLocks/>
          </p:cNvSpPr>
          <p:nvPr userDrawn="1"/>
        </p:nvSpPr>
        <p:spPr>
          <a:xfrm>
            <a:off x="371960" y="4872685"/>
            <a:ext cx="323908" cy="273844"/>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rgbClr val="009689"/>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F808627B-F915-7940-8094-9D0FE90F5C69}" type="slidenum">
              <a:rPr lang="en-US" sz="700" smtClean="0"/>
              <a:pPr algn="ctr"/>
              <a:t>‹#›</a:t>
            </a:fld>
            <a:endParaRPr lang="en-US" sz="700" dirty="0"/>
          </a:p>
        </p:txBody>
      </p:sp>
      <p:pic>
        <p:nvPicPr>
          <p:cNvPr id="12" name="Picture 11" descr="OM_CI_PPT_template update1.png">
            <a:extLst>
              <a:ext uri="{FF2B5EF4-FFF2-40B4-BE49-F238E27FC236}">
                <a16:creationId xmlns:a16="http://schemas.microsoft.com/office/drawing/2014/main" id="{06AE07B5-5C87-5645-8554-FF205A28BD8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pic>
        <p:nvPicPr>
          <p:cNvPr id="10" name="Picture 9">
            <a:extLst>
              <a:ext uri="{FF2B5EF4-FFF2-40B4-BE49-F238E27FC236}">
                <a16:creationId xmlns:a16="http://schemas.microsoft.com/office/drawing/2014/main" id="{D43B4D60-5548-40B1-B3D6-8954AECF18A8}"/>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0222" b="52679"/>
          <a:stretch/>
        </p:blipFill>
        <p:spPr>
          <a:xfrm rot="5400000">
            <a:off x="4408972" y="401987"/>
            <a:ext cx="5157459" cy="4325566"/>
          </a:xfrm>
          <a:prstGeom prst="rect">
            <a:avLst/>
          </a:prstGeom>
        </p:spPr>
      </p:pic>
      <p:sp>
        <p:nvSpPr>
          <p:cNvPr id="13" name="Rectangle 12">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rotWithShape="1">
          <a:blip r:embed="rId5">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3306169700"/>
      </p:ext>
    </p:extLst>
  </p:cSld>
  <p:clrMapOvr>
    <a:masterClrMapping/>
  </p:clrMapOvr>
  <p:extLst mod="1">
    <p:ext uri="{DCECCB84-F9BA-43D5-87BE-67443E8EF086}">
      <p15:sldGuideLst xmlns:p15="http://schemas.microsoft.com/office/powerpoint/2012/main">
        <p15:guide id="1" orient="horz" pos="1620">
          <p15:clr>
            <a:srgbClr val="FBAE40"/>
          </p15:clr>
        </p15:guide>
        <p15:guide id="2" pos="2880">
          <p15:clr>
            <a:srgbClr val="FBAE40"/>
          </p15:clr>
        </p15:guide>
        <p15:guide id="3" pos="3220">
          <p15:clr>
            <a:srgbClr val="FBAE40"/>
          </p15:clr>
        </p15:guide>
        <p15:guide id="4" orient="horz">
          <p15:clr>
            <a:srgbClr val="FBAE40"/>
          </p15:clr>
        </p15:guide>
        <p15:guide id="5" orient="horz" pos="3240">
          <p15:clr>
            <a:srgbClr val="FBAE40"/>
          </p15:clr>
        </p15:guide>
        <p15:guide id="6" pos="57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904" y="1132"/>
            <a:ext cx="4140849" cy="5130845"/>
          </a:xfrm>
          <a:prstGeom prst="rect">
            <a:avLst/>
          </a:prstGeom>
        </p:spPr>
      </p:pic>
      <p:pic>
        <p:nvPicPr>
          <p:cNvPr id="11" name="Picture 10" descr="Untitled-14.png"/>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2" name="Title 1"/>
          <p:cNvSpPr>
            <a:spLocks noGrp="1"/>
          </p:cNvSpPr>
          <p:nvPr>
            <p:ph type="title" hasCustomPrompt="1"/>
          </p:nvPr>
        </p:nvSpPr>
        <p:spPr>
          <a:xfrm>
            <a:off x="888828" y="224457"/>
            <a:ext cx="3867501" cy="917596"/>
          </a:xfrm>
        </p:spPr>
        <p:txBody>
          <a:bodyPr>
            <a:normAutofit/>
          </a:bodyPr>
          <a:lstStyle>
            <a:lvl1pPr algn="l">
              <a:defRPr sz="2800" b="0" i="0">
                <a:solidFill>
                  <a:schemeClr val="tx1"/>
                </a:solidFill>
                <a:latin typeface="Century Gothic"/>
                <a:cs typeface="Century Gothic"/>
              </a:defRPr>
            </a:lvl1pPr>
          </a:lstStyle>
          <a:p>
            <a:r>
              <a:rPr lang="x-none"/>
              <a:t>CLICK TO EDIT MASTER TITLE STYLE</a:t>
            </a:r>
            <a:endParaRPr lang="en-US" dirty="0"/>
          </a:p>
        </p:txBody>
      </p:sp>
      <p:sp>
        <p:nvSpPr>
          <p:cNvPr id="3" name="Content Placeholder 2"/>
          <p:cNvSpPr>
            <a:spLocks noGrp="1"/>
          </p:cNvSpPr>
          <p:nvPr>
            <p:ph idx="1"/>
          </p:nvPr>
        </p:nvSpPr>
        <p:spPr>
          <a:xfrm>
            <a:off x="431628" y="1295463"/>
            <a:ext cx="4324701" cy="3299160"/>
          </a:xfrm>
        </p:spPr>
        <p:txBody>
          <a:bodyPr>
            <a:normAutofit/>
          </a:bodyPr>
          <a:lstStyle>
            <a:lvl1pPr marL="342900" indent="-342900">
              <a:buClr>
                <a:srgbClr val="50B800"/>
              </a:buClr>
              <a:buFont typeface="Wingdings" panose="05000000000000000000" pitchFamily="2" charset="2"/>
              <a:buChar char="l"/>
              <a:defRPr sz="1600">
                <a:solidFill>
                  <a:schemeClr val="tx1"/>
                </a:solidFill>
                <a:latin typeface="Century Gothic"/>
                <a:cs typeface="Century Gothic"/>
              </a:defRPr>
            </a:lvl1pPr>
            <a:lvl2pPr marL="742950" indent="-285750">
              <a:buClr>
                <a:srgbClr val="50B800"/>
              </a:buClr>
              <a:buSzPct val="80000"/>
              <a:buFont typeface="Wingdings" panose="05000000000000000000" pitchFamily="2" charset="2"/>
              <a:buChar char="¢"/>
              <a:defRPr sz="1600">
                <a:solidFill>
                  <a:schemeClr val="tx1"/>
                </a:solidFill>
                <a:latin typeface="Century Gothic"/>
                <a:cs typeface="Century Gothic"/>
              </a:defRPr>
            </a:lvl2pPr>
            <a:lvl3pPr marL="1143000" indent="-228600">
              <a:buClr>
                <a:srgbClr val="50B800"/>
              </a:buClr>
              <a:buFont typeface="Wingdings" panose="05000000000000000000" pitchFamily="2" charset="2"/>
              <a:buChar char="l"/>
              <a:defRPr sz="1600">
                <a:solidFill>
                  <a:schemeClr val="tx1"/>
                </a:solidFill>
                <a:latin typeface="Century Gothic"/>
                <a:cs typeface="Century Gothic"/>
              </a:defRPr>
            </a:lvl3pPr>
            <a:lvl4pPr>
              <a:buClr>
                <a:srgbClr val="50B800"/>
              </a:buClr>
              <a:defRPr sz="1600">
                <a:solidFill>
                  <a:schemeClr val="tx1"/>
                </a:solidFill>
                <a:latin typeface="Century Gothic"/>
                <a:cs typeface="Century Gothic"/>
              </a:defRPr>
            </a:lvl4pPr>
            <a:lvl5pPr>
              <a:buClr>
                <a:srgbClr val="50B800"/>
              </a:buClr>
              <a:defRPr sz="1600">
                <a:solidFill>
                  <a:schemeClr val="tx1"/>
                </a:solidFill>
                <a:latin typeface="Century Gothic"/>
                <a:cs typeface="Century Gothic"/>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9" name="Slide Number Placeholder 5"/>
          <p:cNvSpPr txBox="1">
            <a:spLocks/>
          </p:cNvSpPr>
          <p:nvPr userDrawn="1"/>
        </p:nvSpPr>
        <p:spPr>
          <a:xfrm>
            <a:off x="371960" y="4872685"/>
            <a:ext cx="323908" cy="273844"/>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rgbClr val="009689"/>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F808627B-F915-7940-8094-9D0FE90F5C69}" type="slidenum">
              <a:rPr lang="en-US" sz="700" smtClean="0"/>
              <a:pPr algn="ctr"/>
              <a:t>‹#›</a:t>
            </a:fld>
            <a:endParaRPr lang="en-US" sz="700" dirty="0"/>
          </a:p>
        </p:txBody>
      </p:sp>
      <p:pic>
        <p:nvPicPr>
          <p:cNvPr id="12" name="Picture 11" descr="OM_CI_PPT_template update1.png">
            <a:extLst>
              <a:ext uri="{FF2B5EF4-FFF2-40B4-BE49-F238E27FC236}">
                <a16:creationId xmlns:a16="http://schemas.microsoft.com/office/drawing/2014/main" id="{06AE07B5-5C87-5645-8554-FF205A28BD8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10" name="Rectangle 9">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5">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2156893377"/>
      </p:ext>
    </p:extLst>
  </p:cSld>
  <p:clrMapOvr>
    <a:masterClrMapping/>
  </p:clrMapOvr>
  <p:extLst mod="1">
    <p:ext uri="{DCECCB84-F9BA-43D5-87BE-67443E8EF086}">
      <p15:sldGuideLst xmlns:p15="http://schemas.microsoft.com/office/powerpoint/2012/main">
        <p15:guide id="1" orient="horz" pos="1620">
          <p15:clr>
            <a:srgbClr val="FBAE40"/>
          </p15:clr>
        </p15:guide>
        <p15:guide id="2" pos="2880">
          <p15:clr>
            <a:srgbClr val="FBAE40"/>
          </p15:clr>
        </p15:guide>
        <p15:guide id="3" pos="3220">
          <p15:clr>
            <a:srgbClr val="FBAE40"/>
          </p15:clr>
        </p15:guide>
        <p15:guide id="4" orient="horz">
          <p15:clr>
            <a:srgbClr val="FBAE40"/>
          </p15:clr>
        </p15:guide>
        <p15:guide id="5" orient="horz" pos="3240">
          <p15:clr>
            <a:srgbClr val="FBAE40"/>
          </p15:clr>
        </p15:guide>
        <p15:guide id="6" pos="57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8828" y="205979"/>
            <a:ext cx="7797971" cy="443186"/>
          </a:xfrm>
          <a:prstGeom prst="rect">
            <a:avLst/>
          </a:prstGeom>
        </p:spPr>
        <p:txBody>
          <a:bodyPr vert="horz" lIns="91440" tIns="45720" rIns="91440" bIns="45720" rtlCol="0" anchor="ctr">
            <a:noAutofit/>
          </a:bodyPr>
          <a:lstStyle/>
          <a:p>
            <a:r>
              <a:rPr lang="x-none"/>
              <a:t>CLICK TO EDIT MASTER TITLE STYLE</a:t>
            </a:r>
            <a:endParaRPr lang="en-US" dirty="0"/>
          </a:p>
        </p:txBody>
      </p:sp>
      <p:sp>
        <p:nvSpPr>
          <p:cNvPr id="3" name="Text Placeholder 2"/>
          <p:cNvSpPr>
            <a:spLocks noGrp="1"/>
          </p:cNvSpPr>
          <p:nvPr>
            <p:ph type="body" idx="1"/>
          </p:nvPr>
        </p:nvSpPr>
        <p:spPr>
          <a:xfrm>
            <a:off x="457200" y="805305"/>
            <a:ext cx="8229600" cy="3789318"/>
          </a:xfrm>
          <a:prstGeom prst="rect">
            <a:avLst/>
          </a:prstGeom>
        </p:spPr>
        <p:txBody>
          <a:bodyPr vert="horz" lIns="91440" tIns="45720" rIns="91440" bIns="45720" rtlCol="0">
            <a:normAutofit/>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6" name="Slide Number Placeholder 5"/>
          <p:cNvSpPr>
            <a:spLocks noGrp="1"/>
          </p:cNvSpPr>
          <p:nvPr>
            <p:ph type="sldNum" sz="quarter" idx="4"/>
          </p:nvPr>
        </p:nvSpPr>
        <p:spPr>
          <a:xfrm>
            <a:off x="360240" y="4869655"/>
            <a:ext cx="344485" cy="273844"/>
          </a:xfrm>
          <a:prstGeom prst="rect">
            <a:avLst/>
          </a:prstGeom>
        </p:spPr>
        <p:txBody>
          <a:bodyPr vert="horz" wrap="none" lIns="91440" tIns="45720" rIns="91440" bIns="45720" rtlCol="0" anchor="ctr"/>
          <a:lstStyle>
            <a:lvl1pPr algn="ctr">
              <a:defRPr sz="700">
                <a:solidFill>
                  <a:srgbClr val="009677"/>
                </a:solidFill>
                <a:latin typeface="Century Gothic"/>
                <a:cs typeface="Century Gothic"/>
              </a:defRPr>
            </a:lvl1pPr>
          </a:lstStyle>
          <a:p>
            <a:fld id="{F808627B-F915-7940-8094-9D0FE90F5C69}" type="slidenum">
              <a:rPr lang="en-US" smtClean="0"/>
              <a:pPr/>
              <a:t>‹#›</a:t>
            </a:fld>
            <a:endParaRPr lang="en-US" dirty="0"/>
          </a:p>
        </p:txBody>
      </p:sp>
      <p:pic>
        <p:nvPicPr>
          <p:cNvPr id="13" name="Picture 12" descr="Untitled-14.png"/>
          <p:cNvPicPr>
            <a:picLocks noChangeAspect="1"/>
          </p:cNvPicPr>
          <p:nvPr userDrawn="1"/>
        </p:nvPicPr>
        <p:blipFill rotWithShape="1">
          <a:blip r:embed="rId16"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Tree>
    <p:extLst>
      <p:ext uri="{BB962C8B-B14F-4D97-AF65-F5344CB8AC3E}">
        <p14:creationId xmlns:p14="http://schemas.microsoft.com/office/powerpoint/2010/main" val="4202318953"/>
      </p:ext>
    </p:extLst>
  </p:cSld>
  <p:clrMap bg1="lt1" tx1="dk1" bg2="lt2" tx2="dk2" accent1="accent1" accent2="accent2" accent3="accent3" accent4="accent4" accent5="accent5" accent6="accent6" hlink="hlink" folHlink="folHlink"/>
  <p:sldLayoutIdLst>
    <p:sldLayoutId id="2147483661" r:id="rId1"/>
    <p:sldLayoutId id="2147483699" r:id="rId2"/>
    <p:sldLayoutId id="2147483704" r:id="rId3"/>
    <p:sldLayoutId id="2147483650" r:id="rId4"/>
    <p:sldLayoutId id="2147483700" r:id="rId5"/>
    <p:sldLayoutId id="2147483683" r:id="rId6"/>
    <p:sldLayoutId id="2147483664" r:id="rId7"/>
    <p:sldLayoutId id="2147483711" r:id="rId8"/>
    <p:sldLayoutId id="2147483701" r:id="rId9"/>
    <p:sldLayoutId id="2147483694" r:id="rId10"/>
    <p:sldLayoutId id="2147483702" r:id="rId11"/>
    <p:sldLayoutId id="2147483668" r:id="rId12"/>
    <p:sldLayoutId id="2147483718" r:id="rId13"/>
    <p:sldLayoutId id="2147483720" r:id="rId14"/>
  </p:sldLayoutIdLst>
  <p:hf hdr="0" ftr="0" dt="0"/>
  <p:txStyles>
    <p:titleStyle>
      <a:lvl1pPr algn="l" defTabSz="457200" rtl="0" eaLnBrk="1" latinLnBrk="0" hangingPunct="1">
        <a:spcBef>
          <a:spcPct val="0"/>
        </a:spcBef>
        <a:buNone/>
        <a:defRPr sz="2800" b="0" i="0" kern="1200">
          <a:solidFill>
            <a:schemeClr val="tx1"/>
          </a:solidFill>
          <a:latin typeface="Century Gothic"/>
          <a:ea typeface="+mj-ea"/>
          <a:cs typeface="Century Gothic"/>
        </a:defRPr>
      </a:lvl1pPr>
    </p:titleStyle>
    <p:bodyStyle>
      <a:lvl1pPr marL="342900" indent="-3429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hyperlink" Target="http://www.omi-int.com/"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b="1" dirty="0" smtClean="0">
                <a:latin typeface="Verdana" panose="020B0604030504040204" pitchFamily="34" charset="0"/>
                <a:ea typeface="Verdana" panose="020B0604030504040204" pitchFamily="34" charset="0"/>
              </a:rPr>
              <a:t>OLD MUTUAL INTERNATIONAL (OMI)</a:t>
            </a:r>
            <a:endParaRPr lang="en-ZA" b="1" dirty="0">
              <a:latin typeface="Verdana" panose="020B0604030504040204" pitchFamily="34" charset="0"/>
              <a:ea typeface="Verdana" panose="020B0604030504040204" pitchFamily="34" charset="0"/>
            </a:endParaRPr>
          </a:p>
        </p:txBody>
      </p:sp>
      <p:sp>
        <p:nvSpPr>
          <p:cNvPr id="3" name="Subtitle 2"/>
          <p:cNvSpPr>
            <a:spLocks noGrp="1"/>
          </p:cNvSpPr>
          <p:nvPr>
            <p:ph type="subTitle" idx="1"/>
          </p:nvPr>
        </p:nvSpPr>
        <p:spPr>
          <a:xfrm>
            <a:off x="309844" y="4011558"/>
            <a:ext cx="7188235" cy="335752"/>
          </a:xfrm>
        </p:spPr>
        <p:txBody>
          <a:bodyPr>
            <a:normAutofit fontScale="92500"/>
          </a:bodyPr>
          <a:lstStyle/>
          <a:p>
            <a:r>
              <a:rPr lang="en-ZA" b="1" dirty="0" smtClean="0">
                <a:latin typeface="Verdana" panose="020B0604030504040204" pitchFamily="34" charset="0"/>
                <a:ea typeface="Verdana" panose="020B0604030504040204" pitchFamily="34" charset="0"/>
              </a:rPr>
              <a:t>BREAKING NEWS… BREAKING NEWS… OMI MEANS BUSINESS</a:t>
            </a:r>
            <a:endParaRPr lang="en-ZA" b="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865311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8828" y="4632960"/>
            <a:ext cx="1099992" cy="29718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5" name="Title 4"/>
          <p:cNvSpPr>
            <a:spLocks noGrp="1"/>
          </p:cNvSpPr>
          <p:nvPr>
            <p:ph type="title"/>
          </p:nvPr>
        </p:nvSpPr>
        <p:spPr/>
        <p:txBody>
          <a:bodyPr>
            <a:normAutofit fontScale="90000"/>
          </a:bodyPr>
          <a:lstStyle/>
          <a:p>
            <a:r>
              <a:rPr lang="en-ZA" b="1" dirty="0" smtClean="0">
                <a:solidFill>
                  <a:srgbClr val="0D6952"/>
                </a:solidFill>
                <a:latin typeface="Verdana" panose="020B0604030504040204" pitchFamily="34" charset="0"/>
                <a:ea typeface="Verdana" panose="020B0604030504040204" pitchFamily="34" charset="0"/>
              </a:rPr>
              <a:t>FUNDS-ONLY APPLICATION FORM</a:t>
            </a:r>
            <a:endParaRPr lang="en-ZA" b="1" dirty="0">
              <a:solidFill>
                <a:srgbClr val="0D6952"/>
              </a:solidFill>
              <a:latin typeface="Verdana" panose="020B0604030504040204" pitchFamily="34" charset="0"/>
              <a:ea typeface="Verdana" panose="020B0604030504040204" pitchFamily="34" charset="0"/>
            </a:endParaRPr>
          </a:p>
        </p:txBody>
      </p:sp>
      <p:sp>
        <p:nvSpPr>
          <p:cNvPr id="3" name="Slide Number Placeholder 2"/>
          <p:cNvSpPr>
            <a:spLocks noGrp="1"/>
          </p:cNvSpPr>
          <p:nvPr>
            <p:ph type="sldNum" sz="quarter" idx="4294967295"/>
          </p:nvPr>
        </p:nvSpPr>
        <p:spPr>
          <a:xfrm>
            <a:off x="0" y="4872038"/>
            <a:ext cx="323850" cy="274637"/>
          </a:xfrm>
        </p:spPr>
        <p:txBody>
          <a:bodyPr/>
          <a:lstStyle/>
          <a:p>
            <a:fld id="{F808627B-F915-7940-8094-9D0FE90F5C69}" type="slidenum">
              <a:rPr lang="en-US" smtClean="0"/>
              <a:pPr/>
              <a:t>10</a:t>
            </a:fld>
            <a:endParaRPr lang="en-US" dirty="0"/>
          </a:p>
        </p:txBody>
      </p:sp>
      <p:pic>
        <p:nvPicPr>
          <p:cNvPr id="6" name="Picture 5"/>
          <p:cNvPicPr>
            <a:picLocks noChangeAspect="1"/>
          </p:cNvPicPr>
          <p:nvPr/>
        </p:nvPicPr>
        <p:blipFill rotWithShape="1">
          <a:blip r:embed="rId2"/>
          <a:srcRect b="1057"/>
          <a:stretch/>
        </p:blipFill>
        <p:spPr>
          <a:xfrm>
            <a:off x="1041228" y="1118283"/>
            <a:ext cx="2753532" cy="38499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354855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2000" b="1" dirty="0" smtClean="0">
                <a:latin typeface="Verdana" panose="020B0604030504040204" pitchFamily="34" charset="0"/>
                <a:ea typeface="Verdana" panose="020B0604030504040204" pitchFamily="34" charset="0"/>
              </a:rPr>
              <a:t>ELECTRONIC SIGNATURES &amp; EDITABLE FORMS</a:t>
            </a:r>
            <a:endParaRPr lang="en-ZA" sz="2000" b="1" dirty="0">
              <a:latin typeface="Verdana" panose="020B0604030504040204" pitchFamily="34" charset="0"/>
              <a:ea typeface="Verdana" panose="020B0604030504040204" pitchFamily="34" charset="0"/>
            </a:endParaRPr>
          </a:p>
        </p:txBody>
      </p:sp>
      <p:sp>
        <p:nvSpPr>
          <p:cNvPr id="3" name="Content Placeholder 2"/>
          <p:cNvSpPr>
            <a:spLocks noGrp="1"/>
          </p:cNvSpPr>
          <p:nvPr>
            <p:ph idx="1"/>
          </p:nvPr>
        </p:nvSpPr>
        <p:spPr/>
        <p:txBody>
          <a:bodyPr/>
          <a:lstStyle/>
          <a:p>
            <a:pPr>
              <a:spcBef>
                <a:spcPts val="600"/>
              </a:spcBef>
              <a:spcAft>
                <a:spcPts val="600"/>
              </a:spcAft>
            </a:pPr>
            <a:r>
              <a:rPr lang="en-ZA" b="1" dirty="0" smtClean="0">
                <a:latin typeface="Verdana" panose="020B0604030504040204" pitchFamily="34" charset="0"/>
                <a:ea typeface="Verdana" panose="020B0604030504040204" pitchFamily="34" charset="0"/>
              </a:rPr>
              <a:t>COVID-19 enhancements became the new way of doing business</a:t>
            </a:r>
          </a:p>
          <a:p>
            <a:pPr lvl="1">
              <a:spcBef>
                <a:spcPts val="600"/>
              </a:spcBef>
              <a:spcAft>
                <a:spcPts val="600"/>
              </a:spcAft>
            </a:pPr>
            <a:r>
              <a:rPr lang="en-ZA" b="1" dirty="0" smtClean="0">
                <a:latin typeface="Verdana" panose="020B0604030504040204" pitchFamily="34" charset="0"/>
                <a:ea typeface="Verdana" panose="020B0604030504040204" pitchFamily="34" charset="0"/>
              </a:rPr>
              <a:t>Specimen signatures &amp; electronic signature</a:t>
            </a:r>
          </a:p>
          <a:p>
            <a:pPr lvl="1">
              <a:spcBef>
                <a:spcPts val="600"/>
              </a:spcBef>
              <a:spcAft>
                <a:spcPts val="600"/>
              </a:spcAft>
            </a:pPr>
            <a:r>
              <a:rPr lang="en-ZA" b="1" dirty="0" smtClean="0">
                <a:latin typeface="Verdana" panose="020B0604030504040204" pitchFamily="34" charset="0"/>
                <a:ea typeface="Verdana" panose="020B0604030504040204" pitchFamily="34" charset="0"/>
              </a:rPr>
              <a:t>New FUNDS-ONLY Application Form</a:t>
            </a:r>
          </a:p>
          <a:p>
            <a:pPr lvl="1">
              <a:spcBef>
                <a:spcPts val="600"/>
              </a:spcBef>
              <a:spcAft>
                <a:spcPts val="600"/>
              </a:spcAft>
            </a:pPr>
            <a:r>
              <a:rPr lang="en-ZA" b="1" dirty="0" smtClean="0">
                <a:latin typeface="Verdana" panose="020B0604030504040204" pitchFamily="34" charset="0"/>
                <a:ea typeface="Verdana" panose="020B0604030504040204" pitchFamily="34" charset="0"/>
              </a:rPr>
              <a:t>New editable forms</a:t>
            </a:r>
          </a:p>
          <a:p>
            <a:pPr lvl="1">
              <a:spcBef>
                <a:spcPts val="600"/>
              </a:spcBef>
              <a:spcAft>
                <a:spcPts val="600"/>
              </a:spcAft>
            </a:pPr>
            <a:r>
              <a:rPr lang="en-ZA" b="1" dirty="0" smtClean="0">
                <a:latin typeface="Verdana" panose="020B0604030504040204" pitchFamily="34" charset="0"/>
                <a:ea typeface="Verdana" panose="020B0604030504040204" pitchFamily="34" charset="0"/>
              </a:rPr>
              <a:t>New Source of Wealth and Origin of Wealth Guidelines</a:t>
            </a:r>
          </a:p>
          <a:p>
            <a:pPr lvl="1">
              <a:spcBef>
                <a:spcPts val="600"/>
              </a:spcBef>
              <a:spcAft>
                <a:spcPts val="600"/>
              </a:spcAft>
            </a:pPr>
            <a:r>
              <a:rPr lang="en-ZA" b="1" dirty="0" smtClean="0">
                <a:latin typeface="Verdana" panose="020B0604030504040204" pitchFamily="34" charset="0"/>
                <a:ea typeface="Verdana" panose="020B0604030504040204" pitchFamily="34" charset="0"/>
              </a:rPr>
              <a:t>New Risk Assessment Questionnaire</a:t>
            </a:r>
            <a:endParaRPr lang="en-ZA" b="1"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12"/>
          </p:nvPr>
        </p:nvSpPr>
        <p:spPr/>
        <p:txBody>
          <a:bodyPr/>
          <a:lstStyle/>
          <a:p>
            <a:fld id="{F808627B-F915-7940-8094-9D0FE90F5C69}" type="slidenum">
              <a:rPr lang="en-US" smtClean="0"/>
              <a:pPr/>
              <a:t>11</a:t>
            </a:fld>
            <a:endParaRPr lang="en-US" dirty="0"/>
          </a:p>
        </p:txBody>
      </p:sp>
    </p:spTree>
    <p:extLst>
      <p:ext uri="{BB962C8B-B14F-4D97-AF65-F5344CB8AC3E}">
        <p14:creationId xmlns:p14="http://schemas.microsoft.com/office/powerpoint/2010/main" val="557058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ZA" b="1" dirty="0" smtClean="0">
                <a:latin typeface="Verdana" panose="020B0604030504040204" pitchFamily="34" charset="0"/>
                <a:ea typeface="Verdana" panose="020B0604030504040204" pitchFamily="34" charset="0"/>
              </a:rPr>
              <a:t>OMI GLOBAL CORE FUND RANGE</a:t>
            </a:r>
            <a:endParaRPr lang="en-ZA" b="1" dirty="0">
              <a:latin typeface="Verdana" panose="020B0604030504040204" pitchFamily="34" charset="0"/>
              <a:ea typeface="Verdana" panose="020B0604030504040204" pitchFamily="34" charset="0"/>
            </a:endParaRPr>
          </a:p>
        </p:txBody>
      </p:sp>
      <p:sp>
        <p:nvSpPr>
          <p:cNvPr id="6" name="Subtitle 5"/>
          <p:cNvSpPr>
            <a:spLocks noGrp="1"/>
          </p:cNvSpPr>
          <p:nvPr>
            <p:ph type="subTitle" idx="1"/>
          </p:nvPr>
        </p:nvSpPr>
        <p:spPr/>
        <p:txBody>
          <a:bodyPr/>
          <a:lstStyle/>
          <a:p>
            <a:endParaRPr lang="en-ZA"/>
          </a:p>
        </p:txBody>
      </p:sp>
      <p:sp>
        <p:nvSpPr>
          <p:cNvPr id="4" name="Slide Number Placeholder 3"/>
          <p:cNvSpPr>
            <a:spLocks noGrp="1"/>
          </p:cNvSpPr>
          <p:nvPr>
            <p:ph type="sldNum" sz="quarter" idx="4294967295"/>
          </p:nvPr>
        </p:nvSpPr>
        <p:spPr>
          <a:xfrm>
            <a:off x="0" y="4872038"/>
            <a:ext cx="323850" cy="274637"/>
          </a:xfrm>
        </p:spPr>
        <p:txBody>
          <a:bodyPr/>
          <a:lstStyle/>
          <a:p>
            <a:fld id="{F808627B-F915-7940-8094-9D0FE90F5C69}" type="slidenum">
              <a:rPr lang="en-US" smtClean="0"/>
              <a:pPr/>
              <a:t>12</a:t>
            </a:fld>
            <a:endParaRPr lang="en-US" dirty="0"/>
          </a:p>
        </p:txBody>
      </p:sp>
    </p:spTree>
    <p:extLst>
      <p:ext uri="{BB962C8B-B14F-4D97-AF65-F5344CB8AC3E}">
        <p14:creationId xmlns:p14="http://schemas.microsoft.com/office/powerpoint/2010/main" val="2405725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8544" y="3672274"/>
            <a:ext cx="8676852" cy="1116000"/>
          </a:xfrm>
          <a:prstGeom prst="rect">
            <a:avLst/>
          </a:prstGeom>
          <a:gradFill flip="none" rotWithShape="1">
            <a:gsLst>
              <a:gs pos="70000">
                <a:schemeClr val="tx1">
                  <a:alpha val="35000"/>
                </a:schemeClr>
              </a:gs>
              <a:gs pos="100000">
                <a:schemeClr val="bg1">
                  <a:alpha val="0"/>
                </a:schemeClr>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Verdana" panose="020B0604030504040204" pitchFamily="34" charset="0"/>
              <a:ea typeface="Verdana" panose="020B0604030504040204" pitchFamily="34" charset="0"/>
            </a:endParaRPr>
          </a:p>
        </p:txBody>
      </p:sp>
      <p:sp>
        <p:nvSpPr>
          <p:cNvPr id="11" name="Rectangle 10"/>
          <p:cNvSpPr/>
          <p:nvPr/>
        </p:nvSpPr>
        <p:spPr>
          <a:xfrm>
            <a:off x="268544" y="2240912"/>
            <a:ext cx="8676852" cy="1116000"/>
          </a:xfrm>
          <a:prstGeom prst="rect">
            <a:avLst/>
          </a:prstGeom>
          <a:gradFill flip="none" rotWithShape="1">
            <a:gsLst>
              <a:gs pos="70000">
                <a:schemeClr val="tx1">
                  <a:alpha val="35000"/>
                </a:schemeClr>
              </a:gs>
              <a:gs pos="100000">
                <a:schemeClr val="bg1">
                  <a:alpha val="0"/>
                </a:schemeClr>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Verdana" panose="020B0604030504040204" pitchFamily="34" charset="0"/>
              <a:ea typeface="Verdana" panose="020B0604030504040204" pitchFamily="34" charset="0"/>
            </a:endParaRPr>
          </a:p>
        </p:txBody>
      </p:sp>
      <p:sp>
        <p:nvSpPr>
          <p:cNvPr id="10" name="Rectangle 9"/>
          <p:cNvSpPr/>
          <p:nvPr/>
        </p:nvSpPr>
        <p:spPr>
          <a:xfrm>
            <a:off x="268544" y="809551"/>
            <a:ext cx="8676852" cy="1116000"/>
          </a:xfrm>
          <a:prstGeom prst="rect">
            <a:avLst/>
          </a:prstGeom>
          <a:gradFill flip="none" rotWithShape="1">
            <a:gsLst>
              <a:gs pos="70000">
                <a:schemeClr val="tx1">
                  <a:alpha val="35000"/>
                </a:schemeClr>
              </a:gs>
              <a:gs pos="100000">
                <a:schemeClr val="bg1">
                  <a:alpha val="0"/>
                </a:schemeClr>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Verdana" panose="020B0604030504040204" pitchFamily="34" charset="0"/>
              <a:ea typeface="Verdana" panose="020B0604030504040204" pitchFamily="34" charset="0"/>
            </a:endParaRPr>
          </a:p>
        </p:txBody>
      </p:sp>
      <p:sp>
        <p:nvSpPr>
          <p:cNvPr id="2" name="Title 1"/>
          <p:cNvSpPr>
            <a:spLocks noGrp="1"/>
          </p:cNvSpPr>
          <p:nvPr>
            <p:ph type="title"/>
          </p:nvPr>
        </p:nvSpPr>
        <p:spPr>
          <a:noFill/>
        </p:spPr>
        <p:txBody>
          <a:bodyPr vert="horz" lIns="91440" tIns="45720" rIns="91440" bIns="45720" rtlCol="0" anchor="ctr">
            <a:normAutofit fontScale="90000"/>
          </a:bodyPr>
          <a:lstStyle/>
          <a:p>
            <a:r>
              <a:rPr lang="en-GB" sz="2000" b="1" dirty="0" smtClean="0">
                <a:solidFill>
                  <a:schemeClr val="bg1">
                    <a:lumMod val="95000"/>
                  </a:schemeClr>
                </a:solidFill>
                <a:latin typeface="Verdana" panose="020B0604030504040204" pitchFamily="34" charset="0"/>
                <a:ea typeface="Verdana" panose="020B0604030504040204" pitchFamily="34" charset="0"/>
              </a:rPr>
              <a:t>OMI Fund Proposition 2020</a:t>
            </a:r>
            <a:endParaRPr lang="en-GB" sz="2000" b="1" dirty="0">
              <a:solidFill>
                <a:schemeClr val="bg1">
                  <a:lumMod val="95000"/>
                </a:schemeClr>
              </a:solidFill>
              <a:latin typeface="Verdana" panose="020B0604030504040204" pitchFamily="34" charset="0"/>
              <a:ea typeface="Verdana" panose="020B0604030504040204" pitchFamily="34" charset="0"/>
            </a:endParaRPr>
          </a:p>
        </p:txBody>
      </p:sp>
      <p:sp>
        <p:nvSpPr>
          <p:cNvPr id="3" name="Slide Number Placeholder 2"/>
          <p:cNvSpPr>
            <a:spLocks noGrp="1"/>
          </p:cNvSpPr>
          <p:nvPr>
            <p:ph type="sldNum" sz="quarter" idx="12"/>
          </p:nvPr>
        </p:nvSpPr>
        <p:spPr/>
        <p:txBody>
          <a:bodyPr/>
          <a:lstStyle/>
          <a:p>
            <a:fld id="{F808627B-F915-7940-8094-9D0FE90F5C69}" type="slidenum">
              <a:rPr lang="en-US" sz="500" smtClean="0">
                <a:latin typeface="Verdana" panose="020B0604030504040204" pitchFamily="34" charset="0"/>
                <a:ea typeface="Verdana" panose="020B0604030504040204" pitchFamily="34" charset="0"/>
              </a:rPr>
              <a:pPr/>
              <a:t>13</a:t>
            </a:fld>
            <a:endParaRPr lang="en-US" sz="500" dirty="0">
              <a:latin typeface="Verdana" panose="020B0604030504040204" pitchFamily="34" charset="0"/>
              <a:ea typeface="Verdana" panose="020B0604030504040204" pitchFamily="34" charset="0"/>
            </a:endParaRPr>
          </a:p>
        </p:txBody>
      </p:sp>
      <p:sp>
        <p:nvSpPr>
          <p:cNvPr id="7" name="TextBox 6"/>
          <p:cNvSpPr txBox="1"/>
          <p:nvPr/>
        </p:nvSpPr>
        <p:spPr>
          <a:xfrm>
            <a:off x="72656" y="1021402"/>
            <a:ext cx="2791900" cy="646331"/>
          </a:xfrm>
          <a:prstGeom prst="rect">
            <a:avLst/>
          </a:prstGeom>
          <a:noFill/>
        </p:spPr>
        <p:txBody>
          <a:bodyPr wrap="square" rtlCol="0">
            <a:spAutoFit/>
          </a:bodyPr>
          <a:lstStyle/>
          <a:p>
            <a:pPr algn="r"/>
            <a:r>
              <a:rPr lang="en-ZA" b="1" dirty="0">
                <a:solidFill>
                  <a:schemeClr val="bg1"/>
                </a:solidFill>
                <a:latin typeface="Verdana" panose="020B0604030504040204" pitchFamily="34" charset="0"/>
                <a:ea typeface="Verdana" panose="020B0604030504040204" pitchFamily="34" charset="0"/>
                <a:cs typeface="Century Gothic"/>
              </a:rPr>
              <a:t>OMI GLOBAL CORE RANGE</a:t>
            </a:r>
          </a:p>
        </p:txBody>
      </p:sp>
      <p:sp>
        <p:nvSpPr>
          <p:cNvPr id="8" name="TextBox 7"/>
          <p:cNvSpPr txBox="1"/>
          <p:nvPr/>
        </p:nvSpPr>
        <p:spPr>
          <a:xfrm>
            <a:off x="72656" y="2452764"/>
            <a:ext cx="2791900" cy="646331"/>
          </a:xfrm>
          <a:prstGeom prst="rect">
            <a:avLst/>
          </a:prstGeom>
          <a:noFill/>
        </p:spPr>
        <p:txBody>
          <a:bodyPr wrap="square" rtlCol="0">
            <a:spAutoFit/>
          </a:bodyPr>
          <a:lstStyle/>
          <a:p>
            <a:pPr algn="r"/>
            <a:r>
              <a:rPr lang="en-ZA" b="1" dirty="0" smtClean="0">
                <a:solidFill>
                  <a:schemeClr val="bg1"/>
                </a:solidFill>
                <a:latin typeface="Verdana" panose="020B0604030504040204" pitchFamily="34" charset="0"/>
                <a:ea typeface="Verdana" panose="020B0604030504040204" pitchFamily="34" charset="0"/>
                <a:cs typeface="Century Gothic"/>
              </a:rPr>
              <a:t>RESEARCHED RANGE</a:t>
            </a:r>
            <a:endParaRPr lang="en-ZA" b="1" dirty="0">
              <a:solidFill>
                <a:schemeClr val="bg1"/>
              </a:solidFill>
              <a:latin typeface="Verdana" panose="020B0604030504040204" pitchFamily="34" charset="0"/>
              <a:ea typeface="Verdana" panose="020B0604030504040204" pitchFamily="34" charset="0"/>
              <a:cs typeface="Century Gothic"/>
            </a:endParaRPr>
          </a:p>
        </p:txBody>
      </p:sp>
      <p:sp>
        <p:nvSpPr>
          <p:cNvPr id="9" name="TextBox 8"/>
          <p:cNvSpPr txBox="1"/>
          <p:nvPr/>
        </p:nvSpPr>
        <p:spPr>
          <a:xfrm>
            <a:off x="72656" y="3884125"/>
            <a:ext cx="2791900" cy="646331"/>
          </a:xfrm>
          <a:prstGeom prst="rect">
            <a:avLst/>
          </a:prstGeom>
          <a:noFill/>
        </p:spPr>
        <p:txBody>
          <a:bodyPr wrap="square" rtlCol="0">
            <a:spAutoFit/>
          </a:bodyPr>
          <a:lstStyle/>
          <a:p>
            <a:pPr algn="r"/>
            <a:r>
              <a:rPr lang="en-ZA" b="1" dirty="0" smtClean="0">
                <a:solidFill>
                  <a:schemeClr val="bg1"/>
                </a:solidFill>
                <a:latin typeface="Verdana" panose="020B0604030504040204" pitchFamily="34" charset="0"/>
                <a:ea typeface="Verdana" panose="020B0604030504040204" pitchFamily="34" charset="0"/>
                <a:cs typeface="Century Gothic"/>
              </a:rPr>
              <a:t>SELF-SELECT RANGE</a:t>
            </a:r>
            <a:endParaRPr lang="en-ZA" b="1" dirty="0">
              <a:solidFill>
                <a:schemeClr val="bg1"/>
              </a:solidFill>
              <a:latin typeface="Verdana" panose="020B0604030504040204" pitchFamily="34" charset="0"/>
              <a:ea typeface="Verdana" panose="020B0604030504040204" pitchFamily="34" charset="0"/>
              <a:cs typeface="Century Gothic"/>
            </a:endParaRPr>
          </a:p>
        </p:txBody>
      </p:sp>
      <p:sp>
        <p:nvSpPr>
          <p:cNvPr id="13" name="TextBox 12"/>
          <p:cNvSpPr txBox="1"/>
          <p:nvPr/>
        </p:nvSpPr>
        <p:spPr>
          <a:xfrm>
            <a:off x="2943487" y="844309"/>
            <a:ext cx="6001909" cy="400110"/>
          </a:xfrm>
          <a:prstGeom prst="rect">
            <a:avLst/>
          </a:prstGeom>
          <a:noFill/>
        </p:spPr>
        <p:txBody>
          <a:bodyPr wrap="square" rtlCol="0">
            <a:spAutoFit/>
          </a:bodyPr>
          <a:lstStyle/>
          <a:p>
            <a:r>
              <a:rPr lang="en-ZA" sz="1000" dirty="0" smtClean="0">
                <a:solidFill>
                  <a:schemeClr val="bg1"/>
                </a:solidFill>
                <a:latin typeface="Verdana" panose="020B0604030504040204" pitchFamily="34" charset="0"/>
                <a:ea typeface="Verdana" panose="020B0604030504040204" pitchFamily="34" charset="0"/>
              </a:rPr>
              <a:t>A </a:t>
            </a:r>
            <a:r>
              <a:rPr lang="en-ZA" sz="1000" b="1" dirty="0" smtClean="0">
                <a:solidFill>
                  <a:schemeClr val="bg1"/>
                </a:solidFill>
                <a:latin typeface="Verdana" panose="020B0604030504040204" pitchFamily="34" charset="0"/>
                <a:ea typeface="Verdana" panose="020B0604030504040204" pitchFamily="34" charset="0"/>
              </a:rPr>
              <a:t>focused range </a:t>
            </a:r>
            <a:r>
              <a:rPr lang="en-ZA" sz="1000" dirty="0" smtClean="0">
                <a:solidFill>
                  <a:schemeClr val="bg1"/>
                </a:solidFill>
                <a:latin typeface="Verdana" panose="020B0604030504040204" pitchFamily="34" charset="0"/>
                <a:ea typeface="Verdana" panose="020B0604030504040204" pitchFamily="34" charset="0"/>
              </a:rPr>
              <a:t>of </a:t>
            </a:r>
            <a:r>
              <a:rPr lang="en-ZA" sz="1000" b="1" dirty="0" smtClean="0">
                <a:solidFill>
                  <a:schemeClr val="bg1"/>
                </a:solidFill>
                <a:latin typeface="Verdana" panose="020B0604030504040204" pitchFamily="34" charset="0"/>
                <a:ea typeface="Verdana" panose="020B0604030504040204" pitchFamily="34" charset="0"/>
              </a:rPr>
              <a:t>best in breed funds </a:t>
            </a:r>
            <a:r>
              <a:rPr lang="en-ZA" sz="1000" dirty="0" smtClean="0">
                <a:solidFill>
                  <a:schemeClr val="bg1"/>
                </a:solidFill>
                <a:latin typeface="Verdana" panose="020B0604030504040204" pitchFamily="34" charset="0"/>
                <a:ea typeface="Verdana" panose="020B0604030504040204" pitchFamily="34" charset="0"/>
              </a:rPr>
              <a:t>which offers investors peace of mind in the carefully selected funds </a:t>
            </a:r>
            <a:r>
              <a:rPr lang="en-ZA" sz="1000" b="1" dirty="0" smtClean="0">
                <a:solidFill>
                  <a:schemeClr val="bg1"/>
                </a:solidFill>
                <a:latin typeface="Verdana" panose="020B0604030504040204" pitchFamily="34" charset="0"/>
                <a:ea typeface="Verdana" panose="020B0604030504040204" pitchFamily="34" charset="0"/>
              </a:rPr>
              <a:t>with</a:t>
            </a:r>
            <a:r>
              <a:rPr lang="en-ZA" sz="1000" dirty="0" smtClean="0">
                <a:solidFill>
                  <a:srgbClr val="FF0000"/>
                </a:solidFill>
                <a:latin typeface="Verdana" panose="020B0604030504040204" pitchFamily="34" charset="0"/>
                <a:ea typeface="Verdana" panose="020B0604030504040204" pitchFamily="34" charset="0"/>
              </a:rPr>
              <a:t> </a:t>
            </a:r>
            <a:r>
              <a:rPr lang="en-ZA" sz="1000" dirty="0" smtClean="0">
                <a:solidFill>
                  <a:schemeClr val="bg1"/>
                </a:solidFill>
                <a:latin typeface="Verdana" panose="020B0604030504040204" pitchFamily="34" charset="0"/>
                <a:ea typeface="Verdana" panose="020B0604030504040204" pitchFamily="34" charset="0"/>
              </a:rPr>
              <a:t>cost effective solutions</a:t>
            </a:r>
          </a:p>
        </p:txBody>
      </p:sp>
      <p:sp>
        <p:nvSpPr>
          <p:cNvPr id="14" name="Rectangle 13">
            <a:extLst>
              <a:ext uri="{FF2B5EF4-FFF2-40B4-BE49-F238E27FC236}">
                <a16:creationId xmlns:a16="http://schemas.microsoft.com/office/drawing/2014/main" id="{1D52094D-3462-BE44-87A2-4CC25A53F59B}"/>
              </a:ext>
            </a:extLst>
          </p:cNvPr>
          <p:cNvSpPr/>
          <p:nvPr/>
        </p:nvSpPr>
        <p:spPr>
          <a:xfrm>
            <a:off x="8945396" y="809551"/>
            <a:ext cx="140677" cy="1116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Verdana" panose="020B0604030504040204" pitchFamily="34" charset="0"/>
              <a:ea typeface="Verdana" panose="020B0604030504040204" pitchFamily="34" charset="0"/>
            </a:endParaRPr>
          </a:p>
        </p:txBody>
      </p:sp>
      <p:sp>
        <p:nvSpPr>
          <p:cNvPr id="15" name="Rectangle 14">
            <a:extLst>
              <a:ext uri="{FF2B5EF4-FFF2-40B4-BE49-F238E27FC236}">
                <a16:creationId xmlns:a16="http://schemas.microsoft.com/office/drawing/2014/main" id="{1D52094D-3462-BE44-87A2-4CC25A53F59B}"/>
              </a:ext>
            </a:extLst>
          </p:cNvPr>
          <p:cNvSpPr/>
          <p:nvPr/>
        </p:nvSpPr>
        <p:spPr>
          <a:xfrm>
            <a:off x="8945396" y="2240912"/>
            <a:ext cx="140677" cy="1116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Verdana" panose="020B0604030504040204" pitchFamily="34" charset="0"/>
              <a:ea typeface="Verdana" panose="020B0604030504040204" pitchFamily="34" charset="0"/>
            </a:endParaRPr>
          </a:p>
        </p:txBody>
      </p:sp>
      <p:sp>
        <p:nvSpPr>
          <p:cNvPr id="16" name="Rectangle 15">
            <a:extLst>
              <a:ext uri="{FF2B5EF4-FFF2-40B4-BE49-F238E27FC236}">
                <a16:creationId xmlns:a16="http://schemas.microsoft.com/office/drawing/2014/main" id="{1D52094D-3462-BE44-87A2-4CC25A53F59B}"/>
              </a:ext>
            </a:extLst>
          </p:cNvPr>
          <p:cNvSpPr/>
          <p:nvPr/>
        </p:nvSpPr>
        <p:spPr>
          <a:xfrm>
            <a:off x="8945395" y="3672274"/>
            <a:ext cx="140677" cy="1116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Verdana" panose="020B0604030504040204" pitchFamily="34" charset="0"/>
              <a:ea typeface="Verdana" panose="020B0604030504040204" pitchFamily="34" charset="0"/>
            </a:endParaRPr>
          </a:p>
        </p:txBody>
      </p:sp>
      <p:sp>
        <p:nvSpPr>
          <p:cNvPr id="18" name="TextBox 17"/>
          <p:cNvSpPr txBox="1"/>
          <p:nvPr/>
        </p:nvSpPr>
        <p:spPr>
          <a:xfrm>
            <a:off x="2931465" y="2257552"/>
            <a:ext cx="6154607" cy="1015663"/>
          </a:xfrm>
          <a:prstGeom prst="rect">
            <a:avLst/>
          </a:prstGeom>
          <a:noFill/>
        </p:spPr>
        <p:txBody>
          <a:bodyPr wrap="square" rtlCol="0">
            <a:spAutoFit/>
          </a:bodyPr>
          <a:lstStyle/>
          <a:p>
            <a:r>
              <a:rPr lang="en-ZA" sz="1000" dirty="0" smtClean="0">
                <a:solidFill>
                  <a:schemeClr val="bg1"/>
                </a:solidFill>
                <a:latin typeface="Verdana" panose="020B0604030504040204" pitchFamily="34" charset="0"/>
                <a:ea typeface="Verdana" panose="020B0604030504040204" pitchFamily="34" charset="0"/>
                <a:cs typeface="Century Gothic"/>
              </a:rPr>
              <a:t>The researched range offers investors leading global funds selected and reviewed by the Old Mutual Investments team as performing well in its category. </a:t>
            </a:r>
          </a:p>
          <a:p>
            <a:endParaRPr lang="en-ZA" sz="1000" dirty="0" smtClean="0">
              <a:solidFill>
                <a:schemeClr val="bg1"/>
              </a:solidFill>
              <a:latin typeface="Verdana" panose="020B0604030504040204" pitchFamily="34" charset="0"/>
              <a:ea typeface="Verdana" panose="020B0604030504040204" pitchFamily="34" charset="0"/>
              <a:cs typeface="Century Gothic"/>
            </a:endParaRPr>
          </a:p>
          <a:p>
            <a:r>
              <a:rPr lang="en-ZA" sz="1000" dirty="0" smtClean="0">
                <a:solidFill>
                  <a:schemeClr val="bg1"/>
                </a:solidFill>
                <a:latin typeface="Verdana" panose="020B0604030504040204" pitchFamily="34" charset="0"/>
                <a:ea typeface="Verdana" panose="020B0604030504040204" pitchFamily="34" charset="0"/>
                <a:cs typeface="Century Gothic"/>
              </a:rPr>
              <a:t>The range is reviewed and updated from time to time as the Investments team updates its research. The range may include a wide selection of independent offshore fund managers.</a:t>
            </a:r>
          </a:p>
          <a:p>
            <a:endParaRPr lang="en-ZA" sz="1000" dirty="0" smtClean="0">
              <a:solidFill>
                <a:schemeClr val="bg1"/>
              </a:solidFill>
              <a:latin typeface="Verdana" panose="020B0604030504040204" pitchFamily="34" charset="0"/>
              <a:ea typeface="Verdana" panose="020B0604030504040204" pitchFamily="34" charset="0"/>
              <a:cs typeface="Century Gothic"/>
            </a:endParaRPr>
          </a:p>
        </p:txBody>
      </p:sp>
      <p:sp>
        <p:nvSpPr>
          <p:cNvPr id="19" name="TextBox 18"/>
          <p:cNvSpPr txBox="1"/>
          <p:nvPr/>
        </p:nvSpPr>
        <p:spPr>
          <a:xfrm>
            <a:off x="2880536" y="3892346"/>
            <a:ext cx="6064860" cy="553998"/>
          </a:xfrm>
          <a:prstGeom prst="rect">
            <a:avLst/>
          </a:prstGeom>
          <a:noFill/>
        </p:spPr>
        <p:txBody>
          <a:bodyPr wrap="square" rtlCol="0">
            <a:spAutoFit/>
          </a:bodyPr>
          <a:lstStyle/>
          <a:p>
            <a:r>
              <a:rPr lang="en-ZA" sz="1000" dirty="0" smtClean="0">
                <a:solidFill>
                  <a:schemeClr val="bg1"/>
                </a:solidFill>
                <a:latin typeface="Verdana" panose="020B0604030504040204" pitchFamily="34" charset="0"/>
                <a:ea typeface="Verdana" panose="020B0604030504040204" pitchFamily="34" charset="0"/>
                <a:cs typeface="Century Gothic"/>
              </a:rPr>
              <a:t>The Self-select category offer investors an open-architecture like wide range of leading global funds that are demand driven and span various asset classes, geographies and investment styles.</a:t>
            </a:r>
            <a:endParaRPr lang="en-ZA" sz="1000" dirty="0">
              <a:solidFill>
                <a:schemeClr val="bg1"/>
              </a:solidFill>
              <a:latin typeface="Verdana" panose="020B0604030504040204" pitchFamily="34" charset="0"/>
              <a:ea typeface="Verdana" panose="020B0604030504040204" pitchFamily="34" charset="0"/>
              <a:cs typeface="Century Gothic"/>
            </a:endParaRPr>
          </a:p>
        </p:txBody>
      </p:sp>
      <p:sp>
        <p:nvSpPr>
          <p:cNvPr id="17" name="Rectangle 16"/>
          <p:cNvSpPr/>
          <p:nvPr/>
        </p:nvSpPr>
        <p:spPr>
          <a:xfrm>
            <a:off x="2943487" y="1252435"/>
            <a:ext cx="2676328" cy="646331"/>
          </a:xfrm>
          <a:prstGeom prst="rect">
            <a:avLst/>
          </a:prstGeom>
          <a:ln w="38100">
            <a:solidFill>
              <a:schemeClr val="bg1"/>
            </a:solidFill>
          </a:ln>
          <a:effectLst>
            <a:glow rad="228600">
              <a:schemeClr val="accent5">
                <a:satMod val="175000"/>
                <a:alpha val="40000"/>
              </a:schemeClr>
            </a:glow>
            <a:outerShdw blurRad="50800" dist="38100" dir="2700000" algn="tl" rotWithShape="0">
              <a:prstClr val="black">
                <a:alpha val="40000"/>
              </a:prstClr>
            </a:outerShdw>
          </a:effectLst>
        </p:spPr>
        <p:txBody>
          <a:bodyPr wrap="square">
            <a:spAutoFit/>
          </a:bodyPr>
          <a:lstStyle/>
          <a:p>
            <a:r>
              <a:rPr lang="en-ZA" sz="900" b="1" dirty="0">
                <a:solidFill>
                  <a:schemeClr val="bg1"/>
                </a:solidFill>
                <a:latin typeface="Verdana" panose="020B0604030504040204" pitchFamily="34" charset="0"/>
                <a:ea typeface="Verdana" panose="020B0604030504040204" pitchFamily="34" charset="0"/>
                <a:cs typeface="Century Gothic"/>
              </a:rPr>
              <a:t>OMI </a:t>
            </a:r>
            <a:r>
              <a:rPr lang="en-ZA" sz="900" b="1" dirty="0" smtClean="0">
                <a:solidFill>
                  <a:schemeClr val="bg1"/>
                </a:solidFill>
                <a:latin typeface="Verdana" panose="020B0604030504040204" pitchFamily="34" charset="0"/>
                <a:ea typeface="Verdana" panose="020B0604030504040204" pitchFamily="34" charset="0"/>
                <a:cs typeface="Century Gothic"/>
              </a:rPr>
              <a:t>Global Sub-Advised Core Range:</a:t>
            </a:r>
            <a:endParaRPr lang="en-ZA" sz="900" b="1" dirty="0">
              <a:solidFill>
                <a:schemeClr val="bg1"/>
              </a:solidFill>
              <a:latin typeface="Verdana" panose="020B0604030504040204" pitchFamily="34" charset="0"/>
              <a:ea typeface="Verdana" panose="020B0604030504040204" pitchFamily="34" charset="0"/>
              <a:cs typeface="Century Gothic"/>
            </a:endParaRPr>
          </a:p>
          <a:p>
            <a:pPr marL="342900" indent="-342900">
              <a:buFont typeface="Wingdings" panose="05000000000000000000" pitchFamily="2" charset="2"/>
              <a:buChar char="§"/>
            </a:pPr>
            <a:r>
              <a:rPr lang="en-ZA" sz="900" b="1" dirty="0">
                <a:solidFill>
                  <a:schemeClr val="bg1"/>
                </a:solidFill>
                <a:latin typeface="Verdana" panose="020B0604030504040204" pitchFamily="34" charset="0"/>
                <a:ea typeface="Verdana" panose="020B0604030504040204" pitchFamily="34" charset="0"/>
                <a:cs typeface="Century Gothic"/>
              </a:rPr>
              <a:t>USD </a:t>
            </a:r>
            <a:r>
              <a:rPr lang="en-ZA" sz="900" b="1" dirty="0" smtClean="0">
                <a:solidFill>
                  <a:schemeClr val="bg1"/>
                </a:solidFill>
                <a:latin typeface="Verdana" panose="020B0604030504040204" pitchFamily="34" charset="0"/>
                <a:ea typeface="Verdana" panose="020B0604030504040204" pitchFamily="34" charset="0"/>
                <a:cs typeface="Century Gothic"/>
              </a:rPr>
              <a:t>OMI Cautious</a:t>
            </a:r>
            <a:endParaRPr lang="en-ZA" sz="900" b="1" dirty="0">
              <a:solidFill>
                <a:schemeClr val="bg1"/>
              </a:solidFill>
              <a:latin typeface="Verdana" panose="020B0604030504040204" pitchFamily="34" charset="0"/>
              <a:ea typeface="Verdana" panose="020B0604030504040204" pitchFamily="34" charset="0"/>
              <a:cs typeface="Century Gothic"/>
            </a:endParaRPr>
          </a:p>
          <a:p>
            <a:pPr marL="342900" indent="-342900">
              <a:buFont typeface="Wingdings" panose="05000000000000000000" pitchFamily="2" charset="2"/>
              <a:buChar char="§"/>
            </a:pPr>
            <a:r>
              <a:rPr lang="en-ZA" sz="900" b="1" dirty="0">
                <a:solidFill>
                  <a:schemeClr val="bg1"/>
                </a:solidFill>
                <a:latin typeface="Verdana" panose="020B0604030504040204" pitchFamily="34" charset="0"/>
                <a:ea typeface="Verdana" panose="020B0604030504040204" pitchFamily="34" charset="0"/>
                <a:cs typeface="Century Gothic"/>
              </a:rPr>
              <a:t>USD </a:t>
            </a:r>
            <a:r>
              <a:rPr lang="en-ZA" sz="900" b="1" dirty="0" smtClean="0">
                <a:solidFill>
                  <a:schemeClr val="bg1"/>
                </a:solidFill>
                <a:latin typeface="Verdana" panose="020B0604030504040204" pitchFamily="34" charset="0"/>
                <a:ea typeface="Verdana" panose="020B0604030504040204" pitchFamily="34" charset="0"/>
                <a:cs typeface="Century Gothic"/>
              </a:rPr>
              <a:t>OMI </a:t>
            </a:r>
            <a:r>
              <a:rPr lang="en-ZA" sz="900" b="1" dirty="0">
                <a:solidFill>
                  <a:schemeClr val="bg1"/>
                </a:solidFill>
                <a:latin typeface="Verdana" panose="020B0604030504040204" pitchFamily="34" charset="0"/>
                <a:ea typeface="Verdana" panose="020B0604030504040204" pitchFamily="34" charset="0"/>
                <a:cs typeface="Century Gothic"/>
              </a:rPr>
              <a:t>Flexible</a:t>
            </a:r>
          </a:p>
          <a:p>
            <a:pPr marL="342900" indent="-342900">
              <a:buFont typeface="Wingdings" panose="05000000000000000000" pitchFamily="2" charset="2"/>
              <a:buChar char="§"/>
            </a:pPr>
            <a:r>
              <a:rPr lang="en-ZA" sz="900" b="1" dirty="0">
                <a:solidFill>
                  <a:schemeClr val="bg1"/>
                </a:solidFill>
                <a:latin typeface="Verdana" panose="020B0604030504040204" pitchFamily="34" charset="0"/>
                <a:ea typeface="Verdana" panose="020B0604030504040204" pitchFamily="34" charset="0"/>
                <a:cs typeface="Century Gothic"/>
              </a:rPr>
              <a:t>USD </a:t>
            </a:r>
            <a:r>
              <a:rPr lang="en-ZA" sz="900" b="1" dirty="0" smtClean="0">
                <a:solidFill>
                  <a:schemeClr val="bg1"/>
                </a:solidFill>
                <a:latin typeface="Verdana" panose="020B0604030504040204" pitchFamily="34" charset="0"/>
                <a:ea typeface="Verdana" panose="020B0604030504040204" pitchFamily="34" charset="0"/>
                <a:cs typeface="Century Gothic"/>
              </a:rPr>
              <a:t>OMI </a:t>
            </a:r>
            <a:r>
              <a:rPr lang="en-ZA" sz="900" b="1" dirty="0">
                <a:solidFill>
                  <a:schemeClr val="bg1"/>
                </a:solidFill>
                <a:latin typeface="Verdana" panose="020B0604030504040204" pitchFamily="34" charset="0"/>
                <a:ea typeface="Verdana" panose="020B0604030504040204" pitchFamily="34" charset="0"/>
                <a:cs typeface="Century Gothic"/>
              </a:rPr>
              <a:t>Equity</a:t>
            </a:r>
          </a:p>
        </p:txBody>
      </p:sp>
    </p:spTree>
    <p:extLst>
      <p:ext uri="{BB962C8B-B14F-4D97-AF65-F5344CB8AC3E}">
        <p14:creationId xmlns:p14="http://schemas.microsoft.com/office/powerpoint/2010/main" val="1309084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81826-DF0E-4976-B58B-21737B5940C6}"/>
              </a:ext>
            </a:extLst>
          </p:cNvPr>
          <p:cNvSpPr>
            <a:spLocks noGrp="1"/>
          </p:cNvSpPr>
          <p:nvPr>
            <p:ph type="title"/>
          </p:nvPr>
        </p:nvSpPr>
        <p:spPr/>
        <p:txBody>
          <a:bodyPr>
            <a:noAutofit/>
          </a:bodyPr>
          <a:lstStyle/>
          <a:p>
            <a:r>
              <a:rPr lang="en-US" sz="2000" b="1" dirty="0" smtClean="0"/>
              <a:t>WHY NINETY ONE AS THE OMI OFFSHORE PARTNER OF CHOICE?</a:t>
            </a:r>
            <a:endParaRPr lang="en-US" sz="2000" b="1" dirty="0"/>
          </a:p>
        </p:txBody>
      </p:sp>
      <p:sp>
        <p:nvSpPr>
          <p:cNvPr id="5" name="Text Placeholder 4">
            <a:extLst>
              <a:ext uri="{FF2B5EF4-FFF2-40B4-BE49-F238E27FC236}">
                <a16:creationId xmlns:a16="http://schemas.microsoft.com/office/drawing/2014/main" id="{ACFF200D-1AB3-4EAD-9D02-86571F3E4EA0}"/>
              </a:ext>
            </a:extLst>
          </p:cNvPr>
          <p:cNvSpPr>
            <a:spLocks noGrp="1"/>
          </p:cNvSpPr>
          <p:nvPr>
            <p:ph idx="1"/>
          </p:nvPr>
        </p:nvSpPr>
        <p:spPr/>
        <p:txBody>
          <a:bodyPr>
            <a:normAutofit/>
          </a:bodyPr>
          <a:lstStyle/>
          <a:p>
            <a:r>
              <a:rPr lang="en-US" dirty="0"/>
              <a:t>Solving </a:t>
            </a:r>
            <a:r>
              <a:rPr lang="en-US" dirty="0" smtClean="0"/>
              <a:t>clients’ </a:t>
            </a:r>
            <a:r>
              <a:rPr lang="en-US" dirty="0"/>
              <a:t>offshore needs</a:t>
            </a:r>
          </a:p>
          <a:p>
            <a:pPr lvl="1"/>
            <a:r>
              <a:rPr lang="en-US" sz="1400" b="1" dirty="0">
                <a:solidFill>
                  <a:schemeClr val="accent4">
                    <a:lumMod val="75000"/>
                  </a:schemeClr>
                </a:solidFill>
              </a:rPr>
              <a:t>Trusted partnership </a:t>
            </a:r>
            <a:r>
              <a:rPr lang="en-US" sz="1400" dirty="0"/>
              <a:t>with Old Mutual and Ninety One which continues to grow and develop</a:t>
            </a:r>
          </a:p>
          <a:p>
            <a:pPr lvl="1"/>
            <a:r>
              <a:rPr lang="en-US" sz="1400" dirty="0"/>
              <a:t>Ninety One is a </a:t>
            </a:r>
            <a:r>
              <a:rPr lang="en-US" sz="1400" b="1" dirty="0">
                <a:solidFill>
                  <a:schemeClr val="accent4">
                    <a:lumMod val="75000"/>
                  </a:schemeClr>
                </a:solidFill>
              </a:rPr>
              <a:t>specialist global investment manager</a:t>
            </a:r>
            <a:r>
              <a:rPr lang="en-US" sz="1400" dirty="0"/>
              <a:t>, providing an extensive range of investment solutions and services through intermediaries</a:t>
            </a:r>
          </a:p>
          <a:p>
            <a:pPr lvl="2"/>
            <a:r>
              <a:rPr lang="en-US" sz="1400" dirty="0" smtClean="0"/>
              <a:t>Ninety One has </a:t>
            </a:r>
            <a:r>
              <a:rPr lang="en-US" sz="1400" dirty="0"/>
              <a:t>a </a:t>
            </a:r>
            <a:r>
              <a:rPr lang="en-US" sz="1400" b="1" dirty="0">
                <a:solidFill>
                  <a:schemeClr val="accent4">
                    <a:lumMod val="75000"/>
                  </a:schemeClr>
                </a:solidFill>
              </a:rPr>
              <a:t>track record of partnership </a:t>
            </a:r>
            <a:r>
              <a:rPr lang="en-US" sz="1400" dirty="0"/>
              <a:t>and </a:t>
            </a:r>
            <a:r>
              <a:rPr lang="en-US" sz="1400" b="1" dirty="0">
                <a:solidFill>
                  <a:schemeClr val="accent4">
                    <a:lumMod val="75000"/>
                  </a:schemeClr>
                </a:solidFill>
              </a:rPr>
              <a:t>investment expertise</a:t>
            </a:r>
          </a:p>
          <a:p>
            <a:pPr lvl="1"/>
            <a:r>
              <a:rPr lang="en-US" sz="1400" b="1" dirty="0">
                <a:solidFill>
                  <a:schemeClr val="accent4">
                    <a:lumMod val="75000"/>
                  </a:schemeClr>
                </a:solidFill>
              </a:rPr>
              <a:t>Three differentiated funds </a:t>
            </a:r>
            <a:r>
              <a:rPr lang="en-US" sz="1400" dirty="0"/>
              <a:t>with attractive </a:t>
            </a:r>
            <a:r>
              <a:rPr lang="en-US" sz="1400" b="1" dirty="0" smtClean="0">
                <a:solidFill>
                  <a:schemeClr val="accent4">
                    <a:lumMod val="75000"/>
                  </a:schemeClr>
                </a:solidFill>
              </a:rPr>
              <a:t>long-term </a:t>
            </a:r>
            <a:r>
              <a:rPr lang="en-US" sz="1400" b="1" dirty="0">
                <a:solidFill>
                  <a:schemeClr val="accent4">
                    <a:lumMod val="75000"/>
                  </a:schemeClr>
                </a:solidFill>
              </a:rPr>
              <a:t>track records </a:t>
            </a:r>
            <a:r>
              <a:rPr lang="en-US" sz="1400" dirty="0"/>
              <a:t>that meet the requirements for an OMI risk profiled </a:t>
            </a:r>
            <a:r>
              <a:rPr lang="en-US" sz="1400" dirty="0" smtClean="0"/>
              <a:t>solution.</a:t>
            </a:r>
            <a:endParaRPr lang="en-US" sz="1400" dirty="0"/>
          </a:p>
        </p:txBody>
      </p:sp>
      <p:pic>
        <p:nvPicPr>
          <p:cNvPr id="182274" name="Picture 2" descr="Image result for compass group">
            <a:extLst>
              <a:ext uri="{FF2B5EF4-FFF2-40B4-BE49-F238E27FC236}">
                <a16:creationId xmlns:a16="http://schemas.microsoft.com/office/drawing/2014/main" id="{B5106330-5A84-435D-9FDB-6683F395F6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635" y="3954442"/>
            <a:ext cx="1927442" cy="977776"/>
          </a:xfrm>
          <a:prstGeom prst="rect">
            <a:avLst/>
          </a:prstGeom>
          <a:noFill/>
          <a:extLst>
            <a:ext uri="{909E8E84-426E-40DD-AFC4-6F175D3DCCD1}">
              <a14:hiddenFill xmlns:a14="http://schemas.microsoft.com/office/drawing/2010/main">
                <a:solidFill>
                  <a:srgbClr val="FFFFFF"/>
                </a:solidFill>
              </a14:hiddenFill>
            </a:ext>
          </a:extLst>
        </p:spPr>
      </p:pic>
      <p:pic>
        <p:nvPicPr>
          <p:cNvPr id="182276" name="Picture 4" descr="Image result for vitality group">
            <a:extLst>
              <a:ext uri="{FF2B5EF4-FFF2-40B4-BE49-F238E27FC236}">
                <a16:creationId xmlns:a16="http://schemas.microsoft.com/office/drawing/2014/main" id="{028029C0-5DA4-4FBA-B2D1-E19B9944DF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7177" y="3918505"/>
            <a:ext cx="2021548" cy="1049650"/>
          </a:xfrm>
          <a:prstGeom prst="rect">
            <a:avLst/>
          </a:prstGeom>
          <a:noFill/>
          <a:extLst>
            <a:ext uri="{909E8E84-426E-40DD-AFC4-6F175D3DCCD1}">
              <a14:hiddenFill xmlns:a14="http://schemas.microsoft.com/office/drawing/2010/main">
                <a:solidFill>
                  <a:srgbClr val="FFFFFF"/>
                </a:solidFill>
              </a14:hiddenFill>
            </a:ext>
          </a:extLst>
        </p:spPr>
      </p:pic>
      <p:pic>
        <p:nvPicPr>
          <p:cNvPr id="182278" name="Picture 6" descr="Image result for st james place logo">
            <a:extLst>
              <a:ext uri="{FF2B5EF4-FFF2-40B4-BE49-F238E27FC236}">
                <a16:creationId xmlns:a16="http://schemas.microsoft.com/office/drawing/2014/main" id="{FD593949-F898-4D82-AD83-8A653812414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3477" y="3713771"/>
            <a:ext cx="2164200" cy="104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1392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61E5E-F13B-4053-B5E8-6F89F5D35D23}"/>
              </a:ext>
            </a:extLst>
          </p:cNvPr>
          <p:cNvSpPr>
            <a:spLocks noGrp="1"/>
          </p:cNvSpPr>
          <p:nvPr>
            <p:ph type="title"/>
          </p:nvPr>
        </p:nvSpPr>
        <p:spPr>
          <a:xfrm>
            <a:off x="1006394" y="253651"/>
            <a:ext cx="8137606" cy="382093"/>
          </a:xfrm>
        </p:spPr>
        <p:txBody>
          <a:bodyPr>
            <a:noAutofit/>
          </a:bodyPr>
          <a:lstStyle/>
          <a:p>
            <a:r>
              <a:rPr lang="en-GB" sz="1800" b="1" dirty="0" smtClean="0">
                <a:latin typeface="+mj-lt"/>
                <a:ea typeface="Verdana" panose="020B0604030504040204" pitchFamily="34" charset="0"/>
              </a:rPr>
              <a:t>ORIGINS ARE AFRICAN – PRESENCE AND PERSPECTIVE ARE GLOBAL </a:t>
            </a:r>
            <a:endParaRPr lang="en-US" sz="1800" b="1" dirty="0">
              <a:latin typeface="+mj-lt"/>
              <a:ea typeface="Verdana" panose="020B0604030504040204" pitchFamily="34" charset="0"/>
            </a:endParaRPr>
          </a:p>
        </p:txBody>
      </p:sp>
      <p:sp>
        <p:nvSpPr>
          <p:cNvPr id="8" name="TextBox 7">
            <a:extLst>
              <a:ext uri="{FF2B5EF4-FFF2-40B4-BE49-F238E27FC236}">
                <a16:creationId xmlns:a16="http://schemas.microsoft.com/office/drawing/2014/main" id="{2507B827-7ABA-43B7-B998-0A2E8D69C0BA}"/>
              </a:ext>
            </a:extLst>
          </p:cNvPr>
          <p:cNvSpPr txBox="1"/>
          <p:nvPr/>
        </p:nvSpPr>
        <p:spPr>
          <a:xfrm>
            <a:off x="4572000" y="1003135"/>
            <a:ext cx="4135920"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p>
            <a:pPr defTabSz="677268">
              <a:spcBef>
                <a:spcPts val="20"/>
              </a:spcBef>
              <a:defRPr/>
            </a:pPr>
            <a:r>
              <a:rPr lang="en-ZA" sz="1600" b="1" dirty="0"/>
              <a:t>World’s largest 500 asset managers</a:t>
            </a:r>
          </a:p>
        </p:txBody>
      </p:sp>
      <p:graphicFrame>
        <p:nvGraphicFramePr>
          <p:cNvPr id="9" name="Table 8">
            <a:extLst>
              <a:ext uri="{FF2B5EF4-FFF2-40B4-BE49-F238E27FC236}">
                <a16:creationId xmlns:a16="http://schemas.microsoft.com/office/drawing/2014/main" id="{978D795D-2F33-4561-96C5-D5B061226516}"/>
              </a:ext>
            </a:extLst>
          </p:cNvPr>
          <p:cNvGraphicFramePr>
            <a:graphicFrameLocks noGrp="1"/>
          </p:cNvGraphicFramePr>
          <p:nvPr>
            <p:extLst>
              <p:ext uri="{D42A27DB-BD31-4B8C-83A1-F6EECF244321}">
                <p14:modId xmlns:p14="http://schemas.microsoft.com/office/powerpoint/2010/main" val="346722920"/>
              </p:ext>
            </p:extLst>
          </p:nvPr>
        </p:nvGraphicFramePr>
        <p:xfrm>
          <a:off x="4585666" y="1341863"/>
          <a:ext cx="4122254" cy="1920649"/>
        </p:xfrm>
        <a:graphic>
          <a:graphicData uri="http://schemas.openxmlformats.org/drawingml/2006/table">
            <a:tbl>
              <a:tblPr>
                <a:tableStyleId>{2D5ABB26-0587-4C30-8999-92F81FD0307C}</a:tableStyleId>
              </a:tblPr>
              <a:tblGrid>
                <a:gridCol w="553405">
                  <a:extLst>
                    <a:ext uri="{9D8B030D-6E8A-4147-A177-3AD203B41FA5}">
                      <a16:colId xmlns:a16="http://schemas.microsoft.com/office/drawing/2014/main" val="2022139922"/>
                    </a:ext>
                  </a:extLst>
                </a:gridCol>
                <a:gridCol w="2443249">
                  <a:extLst>
                    <a:ext uri="{9D8B030D-6E8A-4147-A177-3AD203B41FA5}">
                      <a16:colId xmlns:a16="http://schemas.microsoft.com/office/drawing/2014/main" val="828395352"/>
                    </a:ext>
                  </a:extLst>
                </a:gridCol>
                <a:gridCol w="1125600">
                  <a:extLst>
                    <a:ext uri="{9D8B030D-6E8A-4147-A177-3AD203B41FA5}">
                      <a16:colId xmlns:a16="http://schemas.microsoft.com/office/drawing/2014/main" val="1600989590"/>
                    </a:ext>
                  </a:extLst>
                </a:gridCol>
              </a:tblGrid>
              <a:tr h="300649">
                <a:tc>
                  <a:txBody>
                    <a:bodyPr/>
                    <a:lstStyle/>
                    <a:p>
                      <a:pPr marL="0" algn="ctr" defTabSz="995690" rtl="0" eaLnBrk="1" fontAlgn="b" latinLnBrk="0" hangingPunct="1"/>
                      <a:r>
                        <a:rPr lang="en-US" sz="1400" b="0" kern="1200" dirty="0">
                          <a:solidFill>
                            <a:schemeClr val="accent4">
                              <a:lumMod val="75000"/>
                            </a:schemeClr>
                          </a:solidFill>
                          <a:latin typeface="+mn-lt"/>
                          <a:ea typeface="+mn-ea"/>
                          <a:cs typeface="+mn-cs"/>
                        </a:rPr>
                        <a:t>Rank</a:t>
                      </a:r>
                    </a:p>
                  </a:txBody>
                  <a:tcPr marL="0" marR="0" marT="21698" marB="21698" anchor="b">
                    <a:lnL>
                      <a:noFill/>
                    </a:lnL>
                    <a:lnR>
                      <a:noFill/>
                    </a:lnR>
                    <a:lnT w="9525" cap="flat" cmpd="sng" algn="ctr">
                      <a:solidFill>
                        <a:srgbClr val="424242">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alpha val="0"/>
                      </a:schemeClr>
                    </a:solidFill>
                  </a:tcPr>
                </a:tc>
                <a:tc>
                  <a:txBody>
                    <a:bodyPr/>
                    <a:lstStyle/>
                    <a:p>
                      <a:pPr marL="0" algn="l" defTabSz="995690" rtl="0" eaLnBrk="1" fontAlgn="b" latinLnBrk="0" hangingPunct="1"/>
                      <a:r>
                        <a:rPr lang="en-US" sz="1400" b="0" kern="1200" dirty="0">
                          <a:solidFill>
                            <a:schemeClr val="accent4">
                              <a:lumMod val="75000"/>
                            </a:schemeClr>
                          </a:solidFill>
                          <a:latin typeface="+mn-lt"/>
                          <a:ea typeface="+mn-ea"/>
                          <a:cs typeface="+mn-cs"/>
                        </a:rPr>
                        <a:t>Company</a:t>
                      </a:r>
                    </a:p>
                  </a:txBody>
                  <a:tcPr marL="489775" marR="0" marT="24489" marB="21698" anchor="b">
                    <a:lnL>
                      <a:noFill/>
                    </a:lnL>
                    <a:lnR>
                      <a:noFill/>
                    </a:lnR>
                    <a:lnT w="9525" cap="flat" cmpd="sng" algn="ctr">
                      <a:solidFill>
                        <a:srgbClr val="424242">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alpha val="0"/>
                      </a:schemeClr>
                    </a:solidFill>
                  </a:tcPr>
                </a:tc>
                <a:tc>
                  <a:txBody>
                    <a:bodyPr/>
                    <a:lstStyle/>
                    <a:p>
                      <a:pPr marL="0" algn="ctr" defTabSz="995690" rtl="0" eaLnBrk="1" fontAlgn="b" latinLnBrk="0" hangingPunct="1"/>
                      <a:r>
                        <a:rPr lang="en-US" sz="1400" b="0" kern="1200" dirty="0">
                          <a:solidFill>
                            <a:schemeClr val="accent4">
                              <a:lumMod val="75000"/>
                            </a:schemeClr>
                          </a:solidFill>
                          <a:latin typeface="+mn-lt"/>
                          <a:ea typeface="+mn-ea"/>
                          <a:cs typeface="+mn-cs"/>
                        </a:rPr>
                        <a:t>AUM</a:t>
                      </a:r>
                    </a:p>
                  </a:txBody>
                  <a:tcPr marL="0" marR="0" marT="21698" marB="21698" anchor="b">
                    <a:lnL>
                      <a:noFill/>
                    </a:lnL>
                    <a:lnR>
                      <a:noFill/>
                    </a:lnR>
                    <a:lnT w="9525" cap="flat" cmpd="sng" algn="ctr">
                      <a:solidFill>
                        <a:srgbClr val="424242">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alpha val="0"/>
                      </a:schemeClr>
                    </a:solidFill>
                  </a:tcPr>
                </a:tc>
                <a:extLst>
                  <a:ext uri="{0D108BD9-81ED-4DB2-BD59-A6C34878D82A}">
                    <a16:rowId xmlns:a16="http://schemas.microsoft.com/office/drawing/2014/main" val="669733596"/>
                  </a:ext>
                </a:extLst>
              </a:tr>
              <a:tr h="324000">
                <a:tc>
                  <a:txBody>
                    <a:bodyPr/>
                    <a:lstStyle/>
                    <a:p>
                      <a:pPr algn="ctr" fontAlgn="b"/>
                      <a:r>
                        <a:rPr lang="en-US" sz="1400" b="0" i="0" u="none" strike="noStrike" dirty="0">
                          <a:solidFill>
                            <a:schemeClr val="tx1"/>
                          </a:solidFill>
                          <a:effectLst/>
                          <a:latin typeface="+mn-lt"/>
                        </a:rPr>
                        <a:t>123</a:t>
                      </a:r>
                    </a:p>
                  </a:txBody>
                  <a:tcPr marL="0" marR="0" marT="21698" marB="21698" anchor="ctr">
                    <a:lnL>
                      <a:noFill/>
                    </a:lnL>
                    <a:lnR>
                      <a:noFill/>
                    </a:lnR>
                    <a:lnT w="12700" cap="flat" cmpd="sng" algn="ctr">
                      <a:solidFill>
                        <a:schemeClr val="tx1"/>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chemeClr val="accent4">
                        <a:lumMod val="20000"/>
                        <a:lumOff val="80000"/>
                      </a:schemeClr>
                    </a:solidFill>
                  </a:tcPr>
                </a:tc>
                <a:tc>
                  <a:txBody>
                    <a:bodyPr/>
                    <a:lstStyle/>
                    <a:p>
                      <a:pPr algn="l" fontAlgn="b"/>
                      <a:r>
                        <a:rPr lang="en-US" sz="1400" b="0" i="0" u="none" strike="noStrike" dirty="0">
                          <a:solidFill>
                            <a:schemeClr val="tx1"/>
                          </a:solidFill>
                          <a:effectLst/>
                          <a:latin typeface="+mn-lt"/>
                        </a:rPr>
                        <a:t>Ninety One</a:t>
                      </a:r>
                    </a:p>
                  </a:txBody>
                  <a:tcPr marL="489775" marR="0" marT="24489" marB="21698" anchor="ctr">
                    <a:lnL>
                      <a:noFill/>
                    </a:lnL>
                    <a:lnR>
                      <a:noFill/>
                    </a:lnR>
                    <a:lnT w="12700" cap="flat" cmpd="sng" algn="ctr">
                      <a:solidFill>
                        <a:schemeClr val="tx1"/>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chemeClr val="accent4">
                        <a:lumMod val="20000"/>
                        <a:lumOff val="80000"/>
                      </a:schemeClr>
                    </a:solidFill>
                  </a:tcPr>
                </a:tc>
                <a:tc>
                  <a:txBody>
                    <a:bodyPr/>
                    <a:lstStyle/>
                    <a:p>
                      <a:pPr algn="ctr" fontAlgn="b"/>
                      <a:r>
                        <a:rPr lang="en-US" sz="1400" b="0" i="0" u="none" strike="noStrike" dirty="0">
                          <a:solidFill>
                            <a:schemeClr val="tx1"/>
                          </a:solidFill>
                          <a:effectLst/>
                          <a:latin typeface="+mn-lt"/>
                        </a:rPr>
                        <a:t>$134bn</a:t>
                      </a:r>
                    </a:p>
                  </a:txBody>
                  <a:tcPr marL="0" marR="0" marT="21698" marB="21698" anchor="ctr">
                    <a:lnL>
                      <a:noFill/>
                    </a:lnL>
                    <a:lnR>
                      <a:noFill/>
                    </a:lnR>
                    <a:lnT w="12700" cap="flat" cmpd="sng" algn="ctr">
                      <a:solidFill>
                        <a:schemeClr val="tx1"/>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17530455"/>
                  </a:ext>
                </a:extLst>
              </a:tr>
              <a:tr h="324000">
                <a:tc>
                  <a:txBody>
                    <a:bodyPr/>
                    <a:lstStyle/>
                    <a:p>
                      <a:pPr algn="ctr" fontAlgn="b"/>
                      <a:r>
                        <a:rPr lang="en-US" sz="1400" b="0" i="0" u="none" strike="noStrike" dirty="0">
                          <a:solidFill>
                            <a:schemeClr val="tx1"/>
                          </a:solidFill>
                          <a:effectLst/>
                          <a:latin typeface="+mn-lt"/>
                        </a:rPr>
                        <a:t>184</a:t>
                      </a:r>
                    </a:p>
                  </a:txBody>
                  <a:tcPr marL="0" marR="0" marT="21698" marB="21698"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l" fontAlgn="b"/>
                      <a:r>
                        <a:rPr lang="en-US" sz="1400" b="0" i="0" u="none" strike="noStrike" dirty="0">
                          <a:solidFill>
                            <a:schemeClr val="tx1"/>
                          </a:solidFill>
                          <a:effectLst/>
                          <a:latin typeface="+mn-lt"/>
                        </a:rPr>
                        <a:t>Sanlam</a:t>
                      </a:r>
                    </a:p>
                  </a:txBody>
                  <a:tcPr marL="489775" marR="0" marT="24489" marB="21698"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b"/>
                      <a:r>
                        <a:rPr lang="en-US" sz="1400" b="0" i="0" u="none" strike="noStrike" dirty="0">
                          <a:solidFill>
                            <a:schemeClr val="tx1"/>
                          </a:solidFill>
                          <a:effectLst/>
                          <a:latin typeface="+mn-lt"/>
                        </a:rPr>
                        <a:t>$74bn</a:t>
                      </a:r>
                    </a:p>
                  </a:txBody>
                  <a:tcPr marL="0" marR="0" marT="21698" marB="21698"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223246156"/>
                  </a:ext>
                </a:extLst>
              </a:tr>
              <a:tr h="324000">
                <a:tc>
                  <a:txBody>
                    <a:bodyPr/>
                    <a:lstStyle/>
                    <a:p>
                      <a:pPr algn="ctr" fontAlgn="b"/>
                      <a:r>
                        <a:rPr lang="en-US" sz="1400" b="0" i="0" u="none" strike="noStrike" dirty="0">
                          <a:solidFill>
                            <a:schemeClr val="tx1"/>
                          </a:solidFill>
                          <a:effectLst/>
                          <a:latin typeface="+mn-lt"/>
                        </a:rPr>
                        <a:t>240</a:t>
                      </a:r>
                    </a:p>
                  </a:txBody>
                  <a:tcPr marL="0" marR="0" marT="21698" marB="21698"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l" fontAlgn="b"/>
                      <a:r>
                        <a:rPr lang="en-US" sz="1400" b="0" i="0" u="none" strike="noStrike" dirty="0">
                          <a:solidFill>
                            <a:schemeClr val="tx1"/>
                          </a:solidFill>
                          <a:effectLst/>
                          <a:latin typeface="+mn-lt"/>
                        </a:rPr>
                        <a:t>Allan Gray*</a:t>
                      </a:r>
                    </a:p>
                  </a:txBody>
                  <a:tcPr marL="489775" marR="0" marT="24489" marB="21698"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b"/>
                      <a:r>
                        <a:rPr lang="en-US" sz="1400" b="0" i="0" u="none" strike="noStrike" dirty="0">
                          <a:solidFill>
                            <a:schemeClr val="tx1"/>
                          </a:solidFill>
                          <a:effectLst/>
                          <a:latin typeface="+mn-lt"/>
                        </a:rPr>
                        <a:t>$59bn</a:t>
                      </a:r>
                    </a:p>
                  </a:txBody>
                  <a:tcPr marL="0" marR="0" marT="21698" marB="21698"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3523016156"/>
                  </a:ext>
                </a:extLst>
              </a:tr>
              <a:tr h="324000">
                <a:tc>
                  <a:txBody>
                    <a:bodyPr/>
                    <a:lstStyle/>
                    <a:p>
                      <a:pPr marL="0" algn="ctr" defTabSz="995690" rtl="0" eaLnBrk="1" fontAlgn="b" latinLnBrk="0" hangingPunct="1"/>
                      <a:r>
                        <a:rPr lang="en-US" sz="1400" b="0" i="0" u="none" strike="noStrike" kern="1200" dirty="0">
                          <a:solidFill>
                            <a:schemeClr val="tx1"/>
                          </a:solidFill>
                          <a:effectLst/>
                          <a:latin typeface="+mn-lt"/>
                          <a:ea typeface="+mn-ea"/>
                          <a:cs typeface="+mn-cs"/>
                        </a:rPr>
                        <a:t>255</a:t>
                      </a:r>
                    </a:p>
                  </a:txBody>
                  <a:tcPr marL="0" marR="0" marT="21698" marB="21698"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marL="0" algn="l" defTabSz="995690" rtl="0" eaLnBrk="1" fontAlgn="b" latinLnBrk="0" hangingPunct="1"/>
                      <a:r>
                        <a:rPr lang="en-US" sz="1400" b="0" i="0" u="none" strike="noStrike" kern="1200" dirty="0">
                          <a:solidFill>
                            <a:schemeClr val="tx1"/>
                          </a:solidFill>
                          <a:effectLst/>
                          <a:latin typeface="+mn-lt"/>
                          <a:ea typeface="+mn-ea"/>
                          <a:cs typeface="+mn-cs"/>
                        </a:rPr>
                        <a:t>Old Mutual</a:t>
                      </a:r>
                    </a:p>
                  </a:txBody>
                  <a:tcPr marL="489775" marR="0" marT="24489" marB="21698"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marL="0" algn="ctr" defTabSz="995690" rtl="0" eaLnBrk="1" fontAlgn="b" latinLnBrk="0" hangingPunct="1"/>
                      <a:r>
                        <a:rPr lang="en-US" sz="1400" b="0" i="0" u="none" strike="noStrike" kern="1200" dirty="0">
                          <a:solidFill>
                            <a:schemeClr val="tx1"/>
                          </a:solidFill>
                          <a:effectLst/>
                          <a:latin typeface="+mn-lt"/>
                          <a:ea typeface="+mn-ea"/>
                          <a:cs typeface="+mn-cs"/>
                        </a:rPr>
                        <a:t>$44bn</a:t>
                      </a:r>
                    </a:p>
                  </a:txBody>
                  <a:tcPr marL="0" marR="0" marT="21698" marB="21698"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2454867168"/>
                  </a:ext>
                </a:extLst>
              </a:tr>
              <a:tr h="324000">
                <a:tc>
                  <a:txBody>
                    <a:bodyPr/>
                    <a:lstStyle/>
                    <a:p>
                      <a:pPr algn="ctr" fontAlgn="b"/>
                      <a:r>
                        <a:rPr lang="en-US" sz="1400" b="0" i="0" u="none" strike="noStrike" dirty="0">
                          <a:solidFill>
                            <a:schemeClr val="tx1"/>
                          </a:solidFill>
                          <a:effectLst/>
                          <a:latin typeface="+mn-lt"/>
                        </a:rPr>
                        <a:t>268</a:t>
                      </a:r>
                    </a:p>
                  </a:txBody>
                  <a:tcPr marL="0" marR="0" marT="21698" marB="21698" anchor="ctr">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tc>
                  <a:txBody>
                    <a:bodyPr/>
                    <a:lstStyle/>
                    <a:p>
                      <a:pPr algn="l" fontAlgn="b"/>
                      <a:r>
                        <a:rPr lang="en-US" sz="1400" b="0" i="0" u="none" strike="noStrike" dirty="0">
                          <a:solidFill>
                            <a:schemeClr val="tx1"/>
                          </a:solidFill>
                          <a:effectLst/>
                          <a:latin typeface="+mn-lt"/>
                        </a:rPr>
                        <a:t>Coronation</a:t>
                      </a:r>
                    </a:p>
                  </a:txBody>
                  <a:tcPr marL="489775" marR="0" marT="24489" marB="21698" anchor="ctr">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tc>
                  <a:txBody>
                    <a:bodyPr/>
                    <a:lstStyle/>
                    <a:p>
                      <a:pPr algn="ctr" fontAlgn="b"/>
                      <a:r>
                        <a:rPr lang="en-US" sz="1400" b="0" i="0" u="none" strike="noStrike" dirty="0">
                          <a:solidFill>
                            <a:schemeClr val="tx1"/>
                          </a:solidFill>
                          <a:effectLst/>
                          <a:latin typeface="+mn-lt"/>
                        </a:rPr>
                        <a:t>$38bn</a:t>
                      </a:r>
                    </a:p>
                  </a:txBody>
                  <a:tcPr marL="0" marR="0" marT="21698" marB="21698" anchor="ctr">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0"/>
                      </a:schemeClr>
                    </a:solidFill>
                  </a:tcPr>
                </a:tc>
                <a:extLst>
                  <a:ext uri="{0D108BD9-81ED-4DB2-BD59-A6C34878D82A}">
                    <a16:rowId xmlns:a16="http://schemas.microsoft.com/office/drawing/2014/main" val="1605147763"/>
                  </a:ext>
                </a:extLst>
              </a:tr>
            </a:tbl>
          </a:graphicData>
        </a:graphic>
      </p:graphicFrame>
      <p:sp>
        <p:nvSpPr>
          <p:cNvPr id="12" name="Rectangle 11">
            <a:extLst>
              <a:ext uri="{FF2B5EF4-FFF2-40B4-BE49-F238E27FC236}">
                <a16:creationId xmlns:a16="http://schemas.microsoft.com/office/drawing/2014/main" id="{80BCA870-AD10-4500-82E0-B855B348CAF7}"/>
              </a:ext>
            </a:extLst>
          </p:cNvPr>
          <p:cNvSpPr/>
          <p:nvPr/>
        </p:nvSpPr>
        <p:spPr>
          <a:xfrm>
            <a:off x="556901" y="833881"/>
            <a:ext cx="4021932" cy="464955"/>
          </a:xfrm>
          <a:prstGeom prst="rect">
            <a:avLst/>
          </a:prstGeom>
        </p:spPr>
        <p:txBody>
          <a:bodyPr wrap="square" lIns="0" tIns="48978">
            <a:spAutoFit/>
          </a:bodyPr>
          <a:lstStyle/>
          <a:p>
            <a:pPr defTabSz="677268">
              <a:defRPr/>
            </a:pPr>
            <a:r>
              <a:rPr lang="en-US" sz="2400" b="1" dirty="0">
                <a:solidFill>
                  <a:schemeClr val="accent4">
                    <a:lumMod val="75000"/>
                  </a:schemeClr>
                </a:solidFill>
                <a:ea typeface="Avenir Light" charset="0"/>
                <a:cs typeface="Avenir Light" charset="0"/>
              </a:rPr>
              <a:t>R2.3</a:t>
            </a:r>
            <a:r>
              <a:rPr lang="en-US" sz="2177" b="1" dirty="0">
                <a:solidFill>
                  <a:schemeClr val="accent4">
                    <a:lumMod val="75000"/>
                  </a:schemeClr>
                </a:solidFill>
              </a:rPr>
              <a:t> </a:t>
            </a:r>
            <a:r>
              <a:rPr lang="en-US" sz="1600" b="1" dirty="0">
                <a:solidFill>
                  <a:schemeClr val="accent4">
                    <a:lumMod val="75000"/>
                  </a:schemeClr>
                </a:solidFill>
              </a:rPr>
              <a:t>trillion</a:t>
            </a:r>
            <a:r>
              <a:rPr lang="en-US" sz="1600" dirty="0">
                <a:solidFill>
                  <a:schemeClr val="accent4">
                    <a:lumMod val="75000"/>
                  </a:schemeClr>
                </a:solidFill>
              </a:rPr>
              <a:t> </a:t>
            </a:r>
            <a:r>
              <a:rPr lang="en-US" sz="1600" dirty="0"/>
              <a:t>global AUM</a:t>
            </a:r>
            <a:endParaRPr lang="en-US" sz="1360" dirty="0"/>
          </a:p>
        </p:txBody>
      </p:sp>
      <p:sp>
        <p:nvSpPr>
          <p:cNvPr id="14" name="Rectangle 13">
            <a:extLst>
              <a:ext uri="{FF2B5EF4-FFF2-40B4-BE49-F238E27FC236}">
                <a16:creationId xmlns:a16="http://schemas.microsoft.com/office/drawing/2014/main" id="{8710D4D7-3114-4254-B6B7-DF54BA7EA8F4}"/>
              </a:ext>
            </a:extLst>
          </p:cNvPr>
          <p:cNvSpPr/>
          <p:nvPr/>
        </p:nvSpPr>
        <p:spPr>
          <a:xfrm>
            <a:off x="556901" y="2132083"/>
            <a:ext cx="4021932" cy="834287"/>
          </a:xfrm>
          <a:prstGeom prst="rect">
            <a:avLst/>
          </a:prstGeom>
        </p:spPr>
        <p:txBody>
          <a:bodyPr wrap="square" lIns="0" tIns="48978">
            <a:spAutoFit/>
          </a:bodyPr>
          <a:lstStyle/>
          <a:p>
            <a:pPr defTabSz="677268">
              <a:defRPr/>
            </a:pPr>
            <a:r>
              <a:rPr lang="en-US" sz="1360" dirty="0"/>
              <a:t>Listed on </a:t>
            </a:r>
            <a:r>
              <a:rPr lang="en-US" sz="2400" b="1" dirty="0">
                <a:solidFill>
                  <a:schemeClr val="accent4">
                    <a:lumMod val="75000"/>
                  </a:schemeClr>
                </a:solidFill>
              </a:rPr>
              <a:t>Johannesburg</a:t>
            </a:r>
            <a:r>
              <a:rPr lang="en-US" sz="2177" dirty="0">
                <a:solidFill>
                  <a:srgbClr val="FFB43D">
                    <a:lumMod val="75000"/>
                  </a:srgbClr>
                </a:solidFill>
              </a:rPr>
              <a:t> </a:t>
            </a:r>
            <a:r>
              <a:rPr lang="en-US" sz="1360" dirty="0"/>
              <a:t>and</a:t>
            </a:r>
            <a:r>
              <a:rPr lang="en-US" sz="1496" dirty="0">
                <a:solidFill>
                  <a:schemeClr val="accent6">
                    <a:lumMod val="75000"/>
                  </a:schemeClr>
                </a:solidFill>
              </a:rPr>
              <a:t> </a:t>
            </a:r>
            <a:r>
              <a:rPr lang="en-US" sz="2400" b="1" dirty="0">
                <a:solidFill>
                  <a:schemeClr val="accent4">
                    <a:lumMod val="75000"/>
                  </a:schemeClr>
                </a:solidFill>
              </a:rPr>
              <a:t>London</a:t>
            </a:r>
            <a:r>
              <a:rPr lang="en-US" sz="2177" dirty="0">
                <a:solidFill>
                  <a:srgbClr val="FFB43D">
                    <a:lumMod val="75000"/>
                  </a:srgbClr>
                </a:solidFill>
              </a:rPr>
              <a:t> </a:t>
            </a:r>
            <a:r>
              <a:rPr lang="en-US" sz="1360" dirty="0"/>
              <a:t>exchanges</a:t>
            </a:r>
            <a:endParaRPr lang="en-US" sz="1496" dirty="0"/>
          </a:p>
        </p:txBody>
      </p:sp>
      <p:sp>
        <p:nvSpPr>
          <p:cNvPr id="13" name="Rectangle 12">
            <a:extLst>
              <a:ext uri="{FF2B5EF4-FFF2-40B4-BE49-F238E27FC236}">
                <a16:creationId xmlns:a16="http://schemas.microsoft.com/office/drawing/2014/main" id="{CC619B36-171C-48C1-9909-EE886921FD83}"/>
              </a:ext>
            </a:extLst>
          </p:cNvPr>
          <p:cNvSpPr/>
          <p:nvPr/>
        </p:nvSpPr>
        <p:spPr>
          <a:xfrm>
            <a:off x="550068" y="1482982"/>
            <a:ext cx="4021932" cy="464955"/>
          </a:xfrm>
          <a:prstGeom prst="rect">
            <a:avLst/>
          </a:prstGeom>
        </p:spPr>
        <p:txBody>
          <a:bodyPr wrap="square" lIns="0" tIns="48978">
            <a:spAutoFit/>
          </a:bodyPr>
          <a:lstStyle/>
          <a:p>
            <a:pPr defTabSz="677268">
              <a:defRPr/>
            </a:pPr>
            <a:r>
              <a:rPr lang="en-US" sz="1360" dirty="0"/>
              <a:t>Clients in </a:t>
            </a:r>
            <a:r>
              <a:rPr lang="en-US" sz="2400" b="1" dirty="0">
                <a:solidFill>
                  <a:schemeClr val="accent4">
                    <a:lumMod val="75000"/>
                  </a:schemeClr>
                </a:solidFill>
              </a:rPr>
              <a:t>112 countries</a:t>
            </a:r>
          </a:p>
        </p:txBody>
      </p:sp>
      <p:sp>
        <p:nvSpPr>
          <p:cNvPr id="10" name="TextBox 9">
            <a:extLst>
              <a:ext uri="{FF2B5EF4-FFF2-40B4-BE49-F238E27FC236}">
                <a16:creationId xmlns:a16="http://schemas.microsoft.com/office/drawing/2014/main" id="{E7494125-5875-4F2A-AD4E-D21C9BF31123}"/>
              </a:ext>
            </a:extLst>
          </p:cNvPr>
          <p:cNvSpPr txBox="1"/>
          <p:nvPr/>
        </p:nvSpPr>
        <p:spPr>
          <a:xfrm>
            <a:off x="550068" y="3150516"/>
            <a:ext cx="4021932" cy="418788"/>
          </a:xfrm>
          <a:prstGeom prst="rect">
            <a:avLst/>
          </a:prstGeom>
          <a:noFill/>
        </p:spPr>
        <p:txBody>
          <a:bodyPr vert="horz" wrap="square" lIns="0" tIns="48978" rIns="0" bIns="0" rtlCol="0">
            <a:spAutoFit/>
          </a:bodyPr>
          <a:lstStyle/>
          <a:p>
            <a:pPr defTabSz="677268">
              <a:defRPr/>
            </a:pPr>
            <a:r>
              <a:rPr lang="en-GB" sz="2400" b="1" dirty="0">
                <a:solidFill>
                  <a:schemeClr val="accent4">
                    <a:lumMod val="75000"/>
                  </a:schemeClr>
                </a:solidFill>
              </a:rPr>
              <a:t>1,114</a:t>
            </a:r>
            <a:r>
              <a:rPr lang="en-GB" sz="2177" dirty="0">
                <a:solidFill>
                  <a:srgbClr val="FFB43D">
                    <a:lumMod val="75000"/>
                  </a:srgbClr>
                </a:solidFill>
              </a:rPr>
              <a:t> </a:t>
            </a:r>
            <a:r>
              <a:rPr lang="en-GB" sz="1360" dirty="0"/>
              <a:t>employees in </a:t>
            </a:r>
            <a:r>
              <a:rPr lang="en-US" sz="2400" b="1" dirty="0">
                <a:solidFill>
                  <a:schemeClr val="accent4">
                    <a:lumMod val="75000"/>
                  </a:schemeClr>
                </a:solidFill>
              </a:rPr>
              <a:t>21</a:t>
            </a:r>
            <a:r>
              <a:rPr lang="en-US" sz="2177" dirty="0">
                <a:solidFill>
                  <a:schemeClr val="accent1"/>
                </a:solidFill>
              </a:rPr>
              <a:t> </a:t>
            </a:r>
            <a:r>
              <a:rPr lang="en-US" sz="1360" dirty="0"/>
              <a:t>offices worldwide</a:t>
            </a:r>
          </a:p>
        </p:txBody>
      </p:sp>
      <p:sp>
        <p:nvSpPr>
          <p:cNvPr id="11" name="TextBox 10">
            <a:extLst>
              <a:ext uri="{FF2B5EF4-FFF2-40B4-BE49-F238E27FC236}">
                <a16:creationId xmlns:a16="http://schemas.microsoft.com/office/drawing/2014/main" id="{7BF9423C-99DA-4403-B958-23BEDDDF2BB8}"/>
              </a:ext>
            </a:extLst>
          </p:cNvPr>
          <p:cNvSpPr txBox="1"/>
          <p:nvPr/>
        </p:nvSpPr>
        <p:spPr>
          <a:xfrm>
            <a:off x="556900" y="3753450"/>
            <a:ext cx="4021932" cy="795686"/>
          </a:xfrm>
          <a:prstGeom prst="rect">
            <a:avLst/>
          </a:prstGeom>
          <a:noFill/>
        </p:spPr>
        <p:txBody>
          <a:bodyPr vert="horz" wrap="square" lIns="0" tIns="48978" rIns="0" bIns="0" rtlCol="0">
            <a:spAutoFit/>
          </a:bodyPr>
          <a:lstStyle/>
          <a:p>
            <a:pPr defTabSz="677268">
              <a:defRPr/>
            </a:pPr>
            <a:r>
              <a:rPr lang="en-GB" sz="2400" b="1" dirty="0">
                <a:solidFill>
                  <a:schemeClr val="accent4">
                    <a:lumMod val="75000"/>
                  </a:schemeClr>
                </a:solidFill>
              </a:rPr>
              <a:t>250+</a:t>
            </a:r>
            <a:r>
              <a:rPr lang="en-GB" sz="2177" b="1" dirty="0">
                <a:solidFill>
                  <a:schemeClr val="accent4">
                    <a:lumMod val="75000"/>
                  </a:schemeClr>
                </a:solidFill>
              </a:rPr>
              <a:t> </a:t>
            </a:r>
            <a:r>
              <a:rPr lang="en-GB" sz="1360" dirty="0"/>
              <a:t>investment professionals in</a:t>
            </a:r>
          </a:p>
          <a:p>
            <a:pPr defTabSz="677268">
              <a:defRPr/>
            </a:pPr>
            <a:r>
              <a:rPr lang="en-US" sz="2400" b="1" dirty="0">
                <a:solidFill>
                  <a:schemeClr val="accent4">
                    <a:lumMod val="75000"/>
                  </a:schemeClr>
                </a:solidFill>
              </a:rPr>
              <a:t>5</a:t>
            </a:r>
            <a:r>
              <a:rPr lang="en-US" sz="2449" dirty="0">
                <a:solidFill>
                  <a:srgbClr val="FFB43D">
                    <a:lumMod val="75000"/>
                  </a:srgbClr>
                </a:solidFill>
              </a:rPr>
              <a:t> </a:t>
            </a:r>
            <a:r>
              <a:rPr lang="en-US" sz="1360" dirty="0"/>
              <a:t>countries</a:t>
            </a:r>
            <a:r>
              <a:rPr lang="en-GB" sz="1632" b="1" dirty="0">
                <a:solidFill>
                  <a:srgbClr val="E8E5CE"/>
                </a:solidFill>
              </a:rPr>
              <a:t> </a:t>
            </a:r>
          </a:p>
        </p:txBody>
      </p:sp>
      <p:sp>
        <p:nvSpPr>
          <p:cNvPr id="22" name="Rectangle 21">
            <a:extLst>
              <a:ext uri="{FF2B5EF4-FFF2-40B4-BE49-F238E27FC236}">
                <a16:creationId xmlns:a16="http://schemas.microsoft.com/office/drawing/2014/main" id="{4953B70B-623C-466F-8385-9EAA8187DA62}"/>
              </a:ext>
            </a:extLst>
          </p:cNvPr>
          <p:cNvSpPr/>
          <p:nvPr/>
        </p:nvSpPr>
        <p:spPr>
          <a:xfrm>
            <a:off x="4578833" y="4914514"/>
            <a:ext cx="3511341" cy="138499"/>
          </a:xfrm>
          <a:prstGeom prst="rect">
            <a:avLst/>
          </a:prstGeom>
        </p:spPr>
        <p:txBody>
          <a:bodyPr vert="horz" wrap="square" lIns="0" tIns="0" rIns="0" bIns="0" rtlCol="0" anchor="b" anchorCtr="0">
            <a:spAutoFit/>
          </a:bodyPr>
          <a:lstStyle/>
          <a:p>
            <a:pPr>
              <a:lnSpc>
                <a:spcPct val="80000"/>
              </a:lnSpc>
              <a:spcBef>
                <a:spcPct val="20000"/>
              </a:spcBef>
              <a:buClr>
                <a:schemeClr val="accent2"/>
              </a:buClr>
            </a:pPr>
            <a:r>
              <a:rPr lang="en-US" sz="500" dirty="0">
                <a:latin typeface="Century Gothic"/>
              </a:rPr>
              <a:t>Source: Willis Towers Watson. Total discretionary assets under management as at 31.12.18</a:t>
            </a:r>
          </a:p>
          <a:p>
            <a:pPr>
              <a:lnSpc>
                <a:spcPct val="80000"/>
              </a:lnSpc>
              <a:spcBef>
                <a:spcPct val="20000"/>
              </a:spcBef>
              <a:buClr>
                <a:schemeClr val="accent2"/>
              </a:buClr>
            </a:pPr>
            <a:r>
              <a:rPr lang="en-US" sz="500" dirty="0">
                <a:latin typeface="Century Gothic"/>
              </a:rPr>
              <a:t>* AUM is $69bn (Total Allan Gray comprises: Orbis Investments $32.8bn + $26.6bn).</a:t>
            </a:r>
          </a:p>
        </p:txBody>
      </p:sp>
      <p:sp>
        <p:nvSpPr>
          <p:cNvPr id="28" name="Text Placeholder 2">
            <a:extLst>
              <a:ext uri="{FF2B5EF4-FFF2-40B4-BE49-F238E27FC236}">
                <a16:creationId xmlns:a16="http://schemas.microsoft.com/office/drawing/2014/main" id="{74F60837-5505-41F5-8AE7-825777469FC9}"/>
              </a:ext>
            </a:extLst>
          </p:cNvPr>
          <p:cNvSpPr txBox="1">
            <a:spLocks/>
          </p:cNvSpPr>
          <p:nvPr/>
        </p:nvSpPr>
        <p:spPr bwMode="gray">
          <a:xfrm>
            <a:off x="4580559" y="3934682"/>
            <a:ext cx="4101133" cy="583558"/>
          </a:xfrm>
          <a:prstGeom prst="rect">
            <a:avLst/>
          </a:prstGeom>
        </p:spPr>
        <p:txBody>
          <a:bodyPr vert="horz" wrap="square" lIns="0" tIns="0" rIns="0" bIns="0" rtlCol="0">
            <a:spAutoFit/>
          </a:bodyPr>
          <a:lstStyle>
            <a:lvl1pPr marL="0" indent="0" algn="l" defTabSz="995690" rtl="0" eaLnBrk="1" latinLnBrk="0" hangingPunct="1">
              <a:lnSpc>
                <a:spcPct val="110000"/>
              </a:lnSpc>
              <a:spcBef>
                <a:spcPts val="600"/>
              </a:spcBef>
              <a:spcAft>
                <a:spcPts val="0"/>
              </a:spcAft>
              <a:buFont typeface="Arial" pitchFamily="34" charset="0"/>
              <a:buNone/>
              <a:defRPr lang="en-US" sz="2000" b="0" kern="1200" dirty="0">
                <a:solidFill>
                  <a:srgbClr val="E8E5CE"/>
                </a:solidFill>
                <a:latin typeface="+mn-lt"/>
                <a:ea typeface="+mn-ea"/>
                <a:cs typeface="+mn-cs"/>
              </a:defRPr>
            </a:lvl1pPr>
            <a:lvl2pPr marL="266700" indent="-266700" algn="l" defTabSz="995690" rtl="0" eaLnBrk="1" latinLnBrk="0" hangingPunct="1">
              <a:lnSpc>
                <a:spcPct val="110000"/>
              </a:lnSpc>
              <a:spcBef>
                <a:spcPts val="600"/>
              </a:spcBef>
              <a:spcAft>
                <a:spcPts val="0"/>
              </a:spcAft>
              <a:buClr>
                <a:srgbClr val="E8E5CE"/>
              </a:buClr>
              <a:buSzPct val="100000"/>
              <a:buFont typeface="Arial" panose="020B0604020202020204" pitchFamily="34" charset="0"/>
              <a:buChar char="‒"/>
              <a:defRPr lang="en-US" sz="1200" b="0" kern="1200" baseline="0" dirty="0" smtClean="0">
                <a:solidFill>
                  <a:srgbClr val="E8E5CE"/>
                </a:solidFill>
                <a:latin typeface="+mn-lt"/>
                <a:ea typeface="+mn-ea"/>
                <a:cs typeface="+mn-cs"/>
              </a:defRPr>
            </a:lvl2pPr>
            <a:lvl3pPr marL="542925" indent="-276225" algn="l" defTabSz="995690" rtl="0" eaLnBrk="1" latinLnBrk="0" hangingPunct="1">
              <a:lnSpc>
                <a:spcPct val="110000"/>
              </a:lnSpc>
              <a:spcBef>
                <a:spcPts val="300"/>
              </a:spcBef>
              <a:spcAft>
                <a:spcPts val="0"/>
              </a:spcAft>
              <a:buClr>
                <a:srgbClr val="E8E5CE"/>
              </a:buClr>
              <a:buFont typeface="Arial" pitchFamily="34" charset="0"/>
              <a:buChar char="‒"/>
              <a:defRPr lang="en-US" sz="1200" kern="1200" dirty="0" smtClean="0">
                <a:solidFill>
                  <a:srgbClr val="E8E5CE"/>
                </a:solidFill>
                <a:latin typeface="+mn-lt"/>
                <a:ea typeface="+mn-ea"/>
                <a:cs typeface="+mn-cs"/>
              </a:defRPr>
            </a:lvl3pPr>
            <a:lvl4pPr marL="809625" indent="-266700" algn="l" defTabSz="995690" rtl="0" eaLnBrk="1" latinLnBrk="0" hangingPunct="1">
              <a:lnSpc>
                <a:spcPct val="110000"/>
              </a:lnSpc>
              <a:spcBef>
                <a:spcPts val="300"/>
              </a:spcBef>
              <a:spcAft>
                <a:spcPts val="0"/>
              </a:spcAft>
              <a:buClr>
                <a:srgbClr val="E8E5CE"/>
              </a:buClr>
              <a:buFont typeface="Arial" pitchFamily="34" charset="0"/>
              <a:buChar char="‒"/>
              <a:defRPr lang="en-US" sz="1200" kern="1200" dirty="0" smtClean="0">
                <a:solidFill>
                  <a:srgbClr val="E8E5CE"/>
                </a:solidFill>
                <a:latin typeface="+mn-lt"/>
                <a:ea typeface="+mn-ea"/>
                <a:cs typeface="+mn-cs"/>
              </a:defRPr>
            </a:lvl4pPr>
            <a:lvl5pPr marL="0" indent="0" algn="l" defTabSz="995690" rtl="0" eaLnBrk="1" latinLnBrk="0" hangingPunct="1">
              <a:lnSpc>
                <a:spcPct val="110000"/>
              </a:lnSpc>
              <a:spcBef>
                <a:spcPts val="1800"/>
              </a:spcBef>
              <a:spcAft>
                <a:spcPts val="0"/>
              </a:spcAft>
              <a:buClrTx/>
              <a:buFont typeface="Arial" pitchFamily="34" charset="0"/>
              <a:buNone/>
              <a:defRPr lang="en-GB" sz="1200" b="0" kern="1200" dirty="0" smtClean="0">
                <a:solidFill>
                  <a:srgbClr val="E8E5CE"/>
                </a:solidFill>
                <a:latin typeface="Ninety One Visuelt Medium" panose="020B06030502020401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marL="0" lvl="1" indent="0" algn="ctr">
              <a:buNone/>
            </a:pPr>
            <a:r>
              <a:rPr lang="en-GB" sz="1800" b="1" dirty="0">
                <a:solidFill>
                  <a:schemeClr val="accent3"/>
                </a:solidFill>
              </a:rPr>
              <a:t>Longevity, stability and globally integrated across the business</a:t>
            </a:r>
          </a:p>
        </p:txBody>
      </p:sp>
      <p:sp>
        <p:nvSpPr>
          <p:cNvPr id="15" name="Rectangle 14">
            <a:extLst>
              <a:ext uri="{FF2B5EF4-FFF2-40B4-BE49-F238E27FC236}">
                <a16:creationId xmlns:a16="http://schemas.microsoft.com/office/drawing/2014/main" id="{6AC10352-BA0C-403B-982D-068CB769DDBA}"/>
              </a:ext>
            </a:extLst>
          </p:cNvPr>
          <p:cNvSpPr/>
          <p:nvPr/>
        </p:nvSpPr>
        <p:spPr>
          <a:xfrm>
            <a:off x="888828" y="4991458"/>
            <a:ext cx="1489510" cy="61555"/>
          </a:xfrm>
          <a:prstGeom prst="rect">
            <a:avLst/>
          </a:prstGeom>
        </p:spPr>
        <p:txBody>
          <a:bodyPr vert="horz" wrap="square" lIns="0" tIns="0" rIns="0" bIns="0" rtlCol="0" anchor="b" anchorCtr="0">
            <a:spAutoFit/>
          </a:bodyPr>
          <a:lstStyle/>
          <a:p>
            <a:pPr>
              <a:lnSpc>
                <a:spcPct val="80000"/>
              </a:lnSpc>
              <a:spcBef>
                <a:spcPct val="20000"/>
              </a:spcBef>
              <a:buClr>
                <a:schemeClr val="accent2"/>
              </a:buClr>
            </a:pPr>
            <a:r>
              <a:rPr lang="en-US" sz="500" dirty="0">
                <a:latin typeface="Century Gothic"/>
              </a:rPr>
              <a:t>Source: Ninety One, 31 March 2020</a:t>
            </a:r>
          </a:p>
        </p:txBody>
      </p:sp>
    </p:spTree>
    <p:extLst>
      <p:ext uri="{BB962C8B-B14F-4D97-AF65-F5344CB8AC3E}">
        <p14:creationId xmlns:p14="http://schemas.microsoft.com/office/powerpoint/2010/main" val="90657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828" y="267072"/>
            <a:ext cx="8163732" cy="382093"/>
          </a:xfrm>
        </p:spPr>
        <p:txBody>
          <a:bodyPr>
            <a:noAutofit/>
          </a:bodyPr>
          <a:lstStyle/>
          <a:p>
            <a:r>
              <a:rPr lang="en-GB" sz="2000" b="1" dirty="0" smtClean="0"/>
              <a:t>OMI GLOBAL CORE FUND RANGE – SINGLE MANAGER RANGE</a:t>
            </a:r>
            <a:endParaRPr lang="en-GB" sz="2000" b="1" dirty="0"/>
          </a:p>
        </p:txBody>
      </p:sp>
      <p:sp>
        <p:nvSpPr>
          <p:cNvPr id="14" name="Oval 13">
            <a:extLst>
              <a:ext uri="{FF2B5EF4-FFF2-40B4-BE49-F238E27FC236}">
                <a16:creationId xmlns:a16="http://schemas.microsoft.com/office/drawing/2014/main" id="{9C2CFD57-8EB6-4E50-84C6-DD14CD70067D}"/>
              </a:ext>
            </a:extLst>
          </p:cNvPr>
          <p:cNvSpPr/>
          <p:nvPr/>
        </p:nvSpPr>
        <p:spPr bwMode="gray">
          <a:xfrm>
            <a:off x="5013857" y="2322245"/>
            <a:ext cx="173891" cy="160519"/>
          </a:xfrm>
          <a:prstGeom prst="ellipse">
            <a:avLst/>
          </a:prstGeom>
          <a:solidFill>
            <a:schemeClr val="accent4">
              <a:lumMod val="50000"/>
            </a:schemeClr>
          </a:solidFill>
          <a:ln w="6350">
            <a:noFill/>
            <a:miter lim="800000"/>
            <a:headEnd/>
            <a:tailEnd/>
          </a:ln>
          <a:effectLst/>
          <a:scene3d>
            <a:camera prst="orthographicFront"/>
            <a:lightRig rig="threePt" dir="t"/>
          </a:scene3d>
          <a:sp3d>
            <a:bevelT/>
          </a:sp3d>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15" name="Oval 14">
            <a:extLst>
              <a:ext uri="{FF2B5EF4-FFF2-40B4-BE49-F238E27FC236}">
                <a16:creationId xmlns:a16="http://schemas.microsoft.com/office/drawing/2014/main" id="{8B41938C-DE73-4D4C-92C4-F2FBDE81B2F3}"/>
              </a:ext>
            </a:extLst>
          </p:cNvPr>
          <p:cNvSpPr/>
          <p:nvPr/>
        </p:nvSpPr>
        <p:spPr bwMode="gray">
          <a:xfrm>
            <a:off x="7191451" y="1602505"/>
            <a:ext cx="173891" cy="160519"/>
          </a:xfrm>
          <a:prstGeom prst="ellipse">
            <a:avLst/>
          </a:prstGeom>
          <a:solidFill>
            <a:srgbClr val="8E2C48"/>
          </a:solidFill>
          <a:ln w="6350">
            <a:solidFill>
              <a:srgbClr val="8E2C48"/>
            </a:solidFill>
            <a:miter lim="800000"/>
            <a:headEnd/>
            <a:tailEnd/>
          </a:ln>
          <a:effectLst/>
          <a:scene3d>
            <a:camera prst="orthographicFront"/>
            <a:lightRig rig="threePt" dir="t"/>
          </a:scene3d>
          <a:sp3d>
            <a:bevelT/>
          </a:sp3d>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37" name="TextBox 36">
            <a:extLst>
              <a:ext uri="{FF2B5EF4-FFF2-40B4-BE49-F238E27FC236}">
                <a16:creationId xmlns:a16="http://schemas.microsoft.com/office/drawing/2014/main" id="{634FABE6-5AF8-4201-99B3-AF40DE09747B}"/>
              </a:ext>
            </a:extLst>
          </p:cNvPr>
          <p:cNvSpPr txBox="1"/>
          <p:nvPr/>
        </p:nvSpPr>
        <p:spPr>
          <a:xfrm>
            <a:off x="3986001" y="1911409"/>
            <a:ext cx="2232000" cy="369332"/>
          </a:xfrm>
          <a:prstGeom prst="rect">
            <a:avLst/>
          </a:prstGeom>
          <a:noFill/>
        </p:spPr>
        <p:txBody>
          <a:bodyPr wrap="square" lIns="0" tIns="0" rIns="72000" bIns="0" rtlCol="0">
            <a:spAutoFit/>
          </a:bodyPr>
          <a:lstStyle/>
          <a:p>
            <a:pPr algn="ctr"/>
            <a:r>
              <a:rPr lang="en-ZA" sz="1200" b="1" dirty="0">
                <a:solidFill>
                  <a:schemeClr val="accent4">
                    <a:lumMod val="75000"/>
                  </a:schemeClr>
                </a:solidFill>
              </a:rPr>
              <a:t>OMI Global Flexible (USD)</a:t>
            </a:r>
          </a:p>
          <a:p>
            <a:pPr algn="ctr"/>
            <a:r>
              <a:rPr lang="en-ZA" sz="1200" i="1" dirty="0"/>
              <a:t>[30-80%]</a:t>
            </a:r>
            <a:endParaRPr lang="en-GB" sz="1200" i="1" dirty="0"/>
          </a:p>
        </p:txBody>
      </p:sp>
      <p:sp>
        <p:nvSpPr>
          <p:cNvPr id="38" name="TextBox 37">
            <a:extLst>
              <a:ext uri="{FF2B5EF4-FFF2-40B4-BE49-F238E27FC236}">
                <a16:creationId xmlns:a16="http://schemas.microsoft.com/office/drawing/2014/main" id="{3F0E71A8-EB28-4F5B-8EA3-CE2F4C53B727}"/>
              </a:ext>
            </a:extLst>
          </p:cNvPr>
          <p:cNvSpPr txBox="1"/>
          <p:nvPr/>
        </p:nvSpPr>
        <p:spPr>
          <a:xfrm>
            <a:off x="5633146" y="1155076"/>
            <a:ext cx="3158053" cy="369332"/>
          </a:xfrm>
          <a:prstGeom prst="rect">
            <a:avLst/>
          </a:prstGeom>
          <a:noFill/>
        </p:spPr>
        <p:txBody>
          <a:bodyPr wrap="square" lIns="72000" tIns="0" rIns="0" bIns="0" rtlCol="0">
            <a:spAutoFit/>
          </a:bodyPr>
          <a:lstStyle/>
          <a:p>
            <a:pPr algn="ctr"/>
            <a:r>
              <a:rPr lang="en-ZA" sz="1200" b="1" dirty="0">
                <a:solidFill>
                  <a:srgbClr val="8E2C48"/>
                </a:solidFill>
              </a:rPr>
              <a:t>OMI Global Equity (USD)</a:t>
            </a:r>
          </a:p>
          <a:p>
            <a:pPr algn="ctr"/>
            <a:r>
              <a:rPr lang="en-ZA" sz="1200" i="1" dirty="0"/>
              <a:t>[100%]</a:t>
            </a:r>
            <a:endParaRPr lang="en-GB" sz="1200" i="1" dirty="0"/>
          </a:p>
        </p:txBody>
      </p:sp>
      <p:sp>
        <p:nvSpPr>
          <p:cNvPr id="62" name="TextBox 61">
            <a:extLst>
              <a:ext uri="{FF2B5EF4-FFF2-40B4-BE49-F238E27FC236}">
                <a16:creationId xmlns:a16="http://schemas.microsoft.com/office/drawing/2014/main" id="{9DB299C5-A0BB-4790-B367-4F00C7D86D1E}"/>
              </a:ext>
            </a:extLst>
          </p:cNvPr>
          <p:cNvSpPr txBox="1"/>
          <p:nvPr/>
        </p:nvSpPr>
        <p:spPr>
          <a:xfrm>
            <a:off x="6470777" y="1725638"/>
            <a:ext cx="1817606" cy="1633771"/>
          </a:xfrm>
          <a:prstGeom prst="rect">
            <a:avLst/>
          </a:prstGeom>
          <a:noFill/>
        </p:spPr>
        <p:txBody>
          <a:bodyPr wrap="square" lIns="0" tIns="72000" rIns="0" bIns="0" rtlCol="0">
            <a:spAutoFit/>
          </a:bodyPr>
          <a:lstStyle/>
          <a:p>
            <a:pPr marL="182563" indent="-160338">
              <a:spcBef>
                <a:spcPct val="20000"/>
              </a:spcBef>
              <a:buClr>
                <a:schemeClr val="accent5">
                  <a:lumMod val="50000"/>
                </a:schemeClr>
              </a:buClr>
              <a:buFont typeface="Wingdings" panose="05000000000000000000" pitchFamily="2" charset="2"/>
              <a:buChar char="l"/>
            </a:pPr>
            <a:r>
              <a:rPr lang="en-ZA" sz="800" dirty="0">
                <a:latin typeface="Century Gothic"/>
              </a:rPr>
              <a:t>Feeds into </a:t>
            </a:r>
            <a:r>
              <a:rPr lang="en-ZA" sz="800" b="1" dirty="0">
                <a:latin typeface="Century Gothic"/>
              </a:rPr>
              <a:t>Ninety One Global Quality Equity Income Fund</a:t>
            </a:r>
          </a:p>
          <a:p>
            <a:pPr marL="182563" indent="-160338">
              <a:spcBef>
                <a:spcPct val="20000"/>
              </a:spcBef>
              <a:buClr>
                <a:schemeClr val="accent5">
                  <a:lumMod val="50000"/>
                </a:schemeClr>
              </a:buClr>
              <a:buFont typeface="Wingdings" panose="05000000000000000000" pitchFamily="2" charset="2"/>
              <a:buChar char="l"/>
            </a:pPr>
            <a:r>
              <a:rPr lang="en-ZA" sz="800" dirty="0">
                <a:latin typeface="Century Gothic"/>
              </a:rPr>
              <a:t>Core allocation as a defensive total return </a:t>
            </a:r>
            <a:r>
              <a:rPr lang="en-ZA" sz="800" b="1" dirty="0">
                <a:latin typeface="Century Gothic"/>
              </a:rPr>
              <a:t>global equity </a:t>
            </a:r>
            <a:r>
              <a:rPr lang="en-ZA" sz="800" dirty="0">
                <a:latin typeface="Century Gothic"/>
              </a:rPr>
              <a:t>fund</a:t>
            </a:r>
          </a:p>
          <a:p>
            <a:pPr marL="182563" indent="-160338">
              <a:spcBef>
                <a:spcPct val="20000"/>
              </a:spcBef>
              <a:buClr>
                <a:schemeClr val="accent5">
                  <a:lumMod val="50000"/>
                </a:schemeClr>
              </a:buClr>
              <a:buFont typeface="Wingdings" panose="05000000000000000000" pitchFamily="2" charset="2"/>
              <a:buChar char="l"/>
            </a:pPr>
            <a:r>
              <a:rPr lang="en-ZA" sz="800" dirty="0">
                <a:latin typeface="Century Gothic"/>
              </a:rPr>
              <a:t>Targets </a:t>
            </a:r>
            <a:r>
              <a:rPr lang="en-ZA" sz="800" b="1" dirty="0">
                <a:latin typeface="Century Gothic"/>
              </a:rPr>
              <a:t>returns in excess of the MSCI AC World Index</a:t>
            </a:r>
            <a:r>
              <a:rPr lang="en-ZA" sz="800" dirty="0">
                <a:latin typeface="Century Gothic"/>
              </a:rPr>
              <a:t>, with smaller drawdowns</a:t>
            </a:r>
          </a:p>
          <a:p>
            <a:pPr marL="182563" indent="-160338">
              <a:spcBef>
                <a:spcPct val="20000"/>
              </a:spcBef>
              <a:buClr>
                <a:schemeClr val="accent5">
                  <a:lumMod val="50000"/>
                </a:schemeClr>
              </a:buClr>
              <a:buFont typeface="Wingdings" panose="05000000000000000000" pitchFamily="2" charset="2"/>
              <a:buChar char="l"/>
            </a:pPr>
            <a:r>
              <a:rPr lang="en-ZA" sz="800" dirty="0">
                <a:latin typeface="Century Gothic"/>
              </a:rPr>
              <a:t>Invests in shares with </a:t>
            </a:r>
            <a:r>
              <a:rPr lang="en-ZA" sz="800" b="1" dirty="0">
                <a:latin typeface="Century Gothic"/>
              </a:rPr>
              <a:t>sustainable, growing dividend</a:t>
            </a:r>
            <a:r>
              <a:rPr lang="en-ZA" sz="800" dirty="0">
                <a:latin typeface="Century Gothic"/>
              </a:rPr>
              <a:t> streams</a:t>
            </a:r>
          </a:p>
          <a:p>
            <a:pPr marL="182563" indent="-160338">
              <a:spcBef>
                <a:spcPct val="20000"/>
              </a:spcBef>
              <a:buClr>
                <a:schemeClr val="accent5">
                  <a:lumMod val="50000"/>
                </a:schemeClr>
              </a:buClr>
              <a:buFont typeface="Wingdings" panose="05000000000000000000" pitchFamily="2" charset="2"/>
              <a:buChar char="l"/>
            </a:pPr>
            <a:r>
              <a:rPr lang="en-ZA" sz="800" dirty="0"/>
              <a:t>Annual management fee: </a:t>
            </a:r>
            <a:r>
              <a:rPr lang="en-ZA" sz="800" b="1" dirty="0"/>
              <a:t>0.75</a:t>
            </a:r>
            <a:r>
              <a:rPr lang="en-ZA" sz="800" b="1" dirty="0" smtClean="0"/>
              <a:t>%</a:t>
            </a:r>
          </a:p>
          <a:p>
            <a:pPr marL="182563" indent="-160338">
              <a:spcBef>
                <a:spcPct val="20000"/>
              </a:spcBef>
              <a:buClr>
                <a:schemeClr val="accent5">
                  <a:lumMod val="50000"/>
                </a:schemeClr>
              </a:buClr>
              <a:buFont typeface="Wingdings" panose="05000000000000000000" pitchFamily="2" charset="2"/>
              <a:buChar char="l"/>
            </a:pPr>
            <a:r>
              <a:rPr lang="en-ZA" sz="800" b="1" dirty="0" smtClean="0">
                <a:latin typeface="Century Gothic"/>
              </a:rPr>
              <a:t>Morningstar Rating 5 stars</a:t>
            </a:r>
            <a:endParaRPr lang="en-ZA" sz="800" b="1" dirty="0">
              <a:latin typeface="Century Gothic"/>
            </a:endParaRPr>
          </a:p>
          <a:p>
            <a:endParaRPr lang="en-GB" sz="544" dirty="0">
              <a:solidFill>
                <a:srgbClr val="00886C"/>
              </a:solidFill>
            </a:endParaRPr>
          </a:p>
        </p:txBody>
      </p:sp>
      <p:sp>
        <p:nvSpPr>
          <p:cNvPr id="63" name="TextBox 62">
            <a:extLst>
              <a:ext uri="{FF2B5EF4-FFF2-40B4-BE49-F238E27FC236}">
                <a16:creationId xmlns:a16="http://schemas.microsoft.com/office/drawing/2014/main" id="{056F2DF5-C62A-4C0A-A295-4C467FEA5CED}"/>
              </a:ext>
            </a:extLst>
          </p:cNvPr>
          <p:cNvSpPr txBox="1"/>
          <p:nvPr/>
        </p:nvSpPr>
        <p:spPr>
          <a:xfrm>
            <a:off x="4294983" y="2488366"/>
            <a:ext cx="1991271" cy="1535283"/>
          </a:xfrm>
          <a:prstGeom prst="rect">
            <a:avLst/>
          </a:prstGeom>
          <a:noFill/>
        </p:spPr>
        <p:txBody>
          <a:bodyPr wrap="square" lIns="0" tIns="72000" rIns="0" bIns="0" rtlCol="0">
            <a:spAutoFit/>
          </a:bodyPr>
          <a:lstStyle/>
          <a:p>
            <a:pPr marL="160338" indent="-160338">
              <a:spcBef>
                <a:spcPct val="20000"/>
              </a:spcBef>
              <a:buClr>
                <a:schemeClr val="accent4">
                  <a:lumMod val="50000"/>
                </a:schemeClr>
              </a:buClr>
              <a:buFont typeface="Wingdings" panose="05000000000000000000" pitchFamily="2" charset="2"/>
              <a:buChar char="l"/>
            </a:pPr>
            <a:r>
              <a:rPr lang="en-ZA" sz="800" dirty="0">
                <a:latin typeface="Century Gothic"/>
              </a:rPr>
              <a:t>Feeds into </a:t>
            </a:r>
            <a:r>
              <a:rPr lang="en-ZA" sz="800" b="1" dirty="0">
                <a:latin typeface="Century Gothic"/>
              </a:rPr>
              <a:t>Ninety One Global Macro </a:t>
            </a:r>
            <a:r>
              <a:rPr lang="en-ZA" sz="800" b="1" dirty="0" smtClean="0">
                <a:latin typeface="Century Gothic"/>
              </a:rPr>
              <a:t>Allocation Fund</a:t>
            </a:r>
            <a:endParaRPr lang="en-ZA" sz="800" b="1" dirty="0">
              <a:latin typeface="Century Gothic"/>
            </a:endParaRPr>
          </a:p>
          <a:p>
            <a:pPr marL="160338" indent="-160338">
              <a:spcBef>
                <a:spcPct val="20000"/>
              </a:spcBef>
              <a:buClr>
                <a:schemeClr val="accent4">
                  <a:lumMod val="50000"/>
                </a:schemeClr>
              </a:buClr>
              <a:buFont typeface="Wingdings" panose="05000000000000000000" pitchFamily="2" charset="2"/>
              <a:buChar char="l"/>
            </a:pPr>
            <a:r>
              <a:rPr lang="en-ZA" sz="800" b="1" dirty="0">
                <a:latin typeface="Century Gothic"/>
              </a:rPr>
              <a:t>Flexible</a:t>
            </a:r>
            <a:r>
              <a:rPr lang="en-ZA" sz="800" dirty="0">
                <a:latin typeface="Century Gothic"/>
              </a:rPr>
              <a:t> and dynamically managed fund</a:t>
            </a:r>
          </a:p>
          <a:p>
            <a:pPr marL="160338" indent="-160338">
              <a:spcBef>
                <a:spcPct val="20000"/>
              </a:spcBef>
              <a:buClr>
                <a:schemeClr val="accent4">
                  <a:lumMod val="50000"/>
                </a:schemeClr>
              </a:buClr>
              <a:buFont typeface="Wingdings" panose="05000000000000000000" pitchFamily="2" charset="2"/>
              <a:buChar char="l"/>
            </a:pPr>
            <a:r>
              <a:rPr lang="en-ZA" sz="800" dirty="0">
                <a:latin typeface="Century Gothic"/>
              </a:rPr>
              <a:t>Targets a </a:t>
            </a:r>
            <a:r>
              <a:rPr lang="en-ZA" sz="800" b="1" dirty="0">
                <a:latin typeface="Century Gothic"/>
              </a:rPr>
              <a:t>6 % p.a. net return in $</a:t>
            </a:r>
            <a:r>
              <a:rPr lang="en-ZA" sz="800" dirty="0">
                <a:latin typeface="Century Gothic"/>
              </a:rPr>
              <a:t> over rolling 5 years</a:t>
            </a:r>
          </a:p>
          <a:p>
            <a:pPr marL="160338" indent="-160338">
              <a:spcBef>
                <a:spcPct val="20000"/>
              </a:spcBef>
              <a:buClr>
                <a:schemeClr val="accent4">
                  <a:lumMod val="50000"/>
                </a:schemeClr>
              </a:buClr>
              <a:buFont typeface="Wingdings" panose="05000000000000000000" pitchFamily="2" charset="2"/>
              <a:buChar char="l"/>
            </a:pPr>
            <a:r>
              <a:rPr lang="en-ZA" sz="800" dirty="0">
                <a:latin typeface="Century Gothic"/>
              </a:rPr>
              <a:t>Expected volatility of 4-12%</a:t>
            </a:r>
          </a:p>
          <a:p>
            <a:pPr marL="160338" indent="-160338">
              <a:spcBef>
                <a:spcPct val="20000"/>
              </a:spcBef>
              <a:buClr>
                <a:schemeClr val="accent4">
                  <a:lumMod val="50000"/>
                </a:schemeClr>
              </a:buClr>
              <a:buFont typeface="Wingdings" panose="05000000000000000000" pitchFamily="2" charset="2"/>
              <a:buChar char="l"/>
            </a:pPr>
            <a:r>
              <a:rPr lang="en-ZA" sz="800" dirty="0"/>
              <a:t>Annual management fee: </a:t>
            </a:r>
            <a:r>
              <a:rPr lang="en-ZA" sz="800" b="1" dirty="0"/>
              <a:t>0.75</a:t>
            </a:r>
            <a:r>
              <a:rPr lang="en-ZA" sz="800" b="1" dirty="0" smtClean="0"/>
              <a:t>%</a:t>
            </a:r>
          </a:p>
          <a:p>
            <a:pPr marL="160338" indent="-160338">
              <a:spcBef>
                <a:spcPct val="20000"/>
              </a:spcBef>
              <a:buClr>
                <a:schemeClr val="accent4">
                  <a:lumMod val="50000"/>
                </a:schemeClr>
              </a:buClr>
              <a:buFont typeface="Wingdings" panose="05000000000000000000" pitchFamily="2" charset="2"/>
              <a:buChar char="l"/>
            </a:pPr>
            <a:r>
              <a:rPr lang="en-ZA" sz="800" b="1" dirty="0" smtClean="0"/>
              <a:t>Morningstar Rating: 4 stars</a:t>
            </a:r>
            <a:endParaRPr lang="en-ZA" sz="800" b="1" dirty="0"/>
          </a:p>
          <a:p>
            <a:pPr marL="160338" indent="-160338">
              <a:spcBef>
                <a:spcPct val="20000"/>
              </a:spcBef>
              <a:buClr>
                <a:schemeClr val="accent4">
                  <a:lumMod val="50000"/>
                </a:schemeClr>
              </a:buClr>
              <a:buFont typeface="Wingdings" panose="05000000000000000000" pitchFamily="2" charset="2"/>
              <a:buChar char="l"/>
            </a:pPr>
            <a:endParaRPr lang="en-ZA" sz="800" dirty="0">
              <a:latin typeface="Century Gothic"/>
            </a:endParaRPr>
          </a:p>
          <a:p>
            <a:pPr>
              <a:buClr>
                <a:schemeClr val="accent1"/>
              </a:buClr>
            </a:pPr>
            <a:endParaRPr lang="en-GB" sz="544" dirty="0">
              <a:solidFill>
                <a:srgbClr val="00886C"/>
              </a:solidFill>
            </a:endParaRPr>
          </a:p>
        </p:txBody>
      </p:sp>
      <p:sp>
        <p:nvSpPr>
          <p:cNvPr id="65" name="Oval 64">
            <a:extLst>
              <a:ext uri="{FF2B5EF4-FFF2-40B4-BE49-F238E27FC236}">
                <a16:creationId xmlns:a16="http://schemas.microsoft.com/office/drawing/2014/main" id="{93F8509D-73FB-4F7D-ADEA-0FDA01152028}"/>
              </a:ext>
            </a:extLst>
          </p:cNvPr>
          <p:cNvSpPr/>
          <p:nvPr/>
        </p:nvSpPr>
        <p:spPr bwMode="gray">
          <a:xfrm>
            <a:off x="2931456" y="3170704"/>
            <a:ext cx="173955" cy="177907"/>
          </a:xfrm>
          <a:prstGeom prst="ellipse">
            <a:avLst/>
          </a:prstGeom>
          <a:solidFill>
            <a:schemeClr val="accent3"/>
          </a:solidFill>
          <a:ln w="6350">
            <a:noFill/>
            <a:miter lim="800000"/>
            <a:headEnd/>
            <a:tailEnd/>
          </a:ln>
          <a:effectLst/>
          <a:scene3d>
            <a:camera prst="orthographicFront"/>
            <a:lightRig rig="threePt" dir="t"/>
          </a:scene3d>
          <a:sp3d>
            <a:bevelT/>
          </a:sp3d>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66" name="TextBox 65">
            <a:extLst>
              <a:ext uri="{FF2B5EF4-FFF2-40B4-BE49-F238E27FC236}">
                <a16:creationId xmlns:a16="http://schemas.microsoft.com/office/drawing/2014/main" id="{0A089C43-A764-4D99-AF32-FB9FC4C8F80D}"/>
              </a:ext>
            </a:extLst>
          </p:cNvPr>
          <p:cNvSpPr txBox="1"/>
          <p:nvPr/>
        </p:nvSpPr>
        <p:spPr>
          <a:xfrm>
            <a:off x="1819771" y="2805678"/>
            <a:ext cx="2381421" cy="369332"/>
          </a:xfrm>
          <a:prstGeom prst="rect">
            <a:avLst/>
          </a:prstGeom>
          <a:noFill/>
        </p:spPr>
        <p:txBody>
          <a:bodyPr wrap="square" lIns="72000" tIns="0" rIns="0" bIns="0" rtlCol="0">
            <a:spAutoFit/>
          </a:bodyPr>
          <a:lstStyle/>
          <a:p>
            <a:pPr algn="ctr"/>
            <a:r>
              <a:rPr lang="en-ZA" sz="1200" b="1" dirty="0">
                <a:solidFill>
                  <a:schemeClr val="accent3"/>
                </a:solidFill>
              </a:rPr>
              <a:t>OMI Global Cautious (USD)</a:t>
            </a:r>
          </a:p>
          <a:p>
            <a:pPr algn="ctr"/>
            <a:r>
              <a:rPr lang="en-ZA" sz="1200" i="1" dirty="0"/>
              <a:t>[0-40%]</a:t>
            </a:r>
            <a:endParaRPr lang="en-GB" sz="1200" i="1" dirty="0"/>
          </a:p>
        </p:txBody>
      </p:sp>
      <p:sp>
        <p:nvSpPr>
          <p:cNvPr id="67" name="TextBox 66">
            <a:extLst>
              <a:ext uri="{FF2B5EF4-FFF2-40B4-BE49-F238E27FC236}">
                <a16:creationId xmlns:a16="http://schemas.microsoft.com/office/drawing/2014/main" id="{6AC02001-A595-4BB7-BAB3-001DB1428DED}"/>
              </a:ext>
            </a:extLst>
          </p:cNvPr>
          <p:cNvSpPr txBox="1"/>
          <p:nvPr/>
        </p:nvSpPr>
        <p:spPr>
          <a:xfrm>
            <a:off x="2214730" y="3276869"/>
            <a:ext cx="1939282" cy="1057588"/>
          </a:xfrm>
          <a:prstGeom prst="rect">
            <a:avLst/>
          </a:prstGeom>
          <a:noFill/>
        </p:spPr>
        <p:txBody>
          <a:bodyPr wrap="square" lIns="0" tIns="72000" rIns="0" bIns="0" rtlCol="0">
            <a:spAutoFit/>
          </a:bodyPr>
          <a:lstStyle/>
          <a:p>
            <a:pPr marL="182563" indent="-160338">
              <a:spcBef>
                <a:spcPct val="20000"/>
              </a:spcBef>
              <a:buClr>
                <a:schemeClr val="accent3"/>
              </a:buClr>
              <a:buFont typeface="Wingdings" panose="05000000000000000000" pitchFamily="2" charset="2"/>
              <a:buChar char="l"/>
            </a:pPr>
            <a:r>
              <a:rPr lang="en-ZA" sz="800" dirty="0">
                <a:latin typeface="Century Gothic"/>
              </a:rPr>
              <a:t>Feeds into </a:t>
            </a:r>
            <a:r>
              <a:rPr lang="en-ZA" sz="800" b="1" dirty="0">
                <a:latin typeface="Century Gothic"/>
              </a:rPr>
              <a:t>Ninety One Global Multi-Asset Income Fund</a:t>
            </a:r>
          </a:p>
          <a:p>
            <a:pPr marL="182563" indent="-160338">
              <a:spcBef>
                <a:spcPct val="20000"/>
              </a:spcBef>
              <a:buClr>
                <a:schemeClr val="accent3"/>
              </a:buClr>
              <a:buFont typeface="Wingdings" panose="05000000000000000000" pitchFamily="2" charset="2"/>
              <a:buChar char="l"/>
            </a:pPr>
            <a:r>
              <a:rPr lang="en-ZA" sz="800" dirty="0">
                <a:latin typeface="Century Gothic"/>
              </a:rPr>
              <a:t>Core, </a:t>
            </a:r>
            <a:r>
              <a:rPr lang="en-ZA" sz="800" b="1" dirty="0">
                <a:latin typeface="Century Gothic"/>
              </a:rPr>
              <a:t>defensive </a:t>
            </a:r>
            <a:r>
              <a:rPr lang="en-ZA" sz="800" dirty="0">
                <a:latin typeface="Century Gothic"/>
              </a:rPr>
              <a:t>total return fund</a:t>
            </a:r>
          </a:p>
          <a:p>
            <a:pPr marL="182563" indent="-160338">
              <a:spcBef>
                <a:spcPct val="20000"/>
              </a:spcBef>
              <a:buClr>
                <a:schemeClr val="accent3"/>
              </a:buClr>
              <a:buFont typeface="Wingdings" panose="05000000000000000000" pitchFamily="2" charset="2"/>
              <a:buChar char="l"/>
            </a:pPr>
            <a:r>
              <a:rPr lang="en-ZA" sz="800" dirty="0">
                <a:latin typeface="Century Gothic"/>
              </a:rPr>
              <a:t>Targets a </a:t>
            </a:r>
            <a:r>
              <a:rPr lang="en-ZA" sz="800" b="1" dirty="0">
                <a:latin typeface="Century Gothic"/>
              </a:rPr>
              <a:t>4</a:t>
            </a:r>
            <a:r>
              <a:rPr lang="en-ZA" sz="800" b="1" dirty="0" smtClean="0">
                <a:latin typeface="Century Gothic"/>
              </a:rPr>
              <a:t>%+ </a:t>
            </a:r>
            <a:r>
              <a:rPr lang="en-ZA" sz="800" b="1" dirty="0">
                <a:latin typeface="Century Gothic"/>
              </a:rPr>
              <a:t>p.a. yield in $</a:t>
            </a:r>
          </a:p>
          <a:p>
            <a:pPr marL="182563" indent="-160338">
              <a:spcBef>
                <a:spcPct val="20000"/>
              </a:spcBef>
              <a:buClr>
                <a:schemeClr val="accent3"/>
              </a:buClr>
              <a:buFont typeface="Wingdings" panose="05000000000000000000" pitchFamily="2" charset="2"/>
              <a:buChar char="l"/>
            </a:pPr>
            <a:r>
              <a:rPr lang="en-ZA" sz="800" dirty="0">
                <a:latin typeface="Century Gothic"/>
              </a:rPr>
              <a:t>Expected bond like volatility</a:t>
            </a:r>
          </a:p>
          <a:p>
            <a:pPr marL="182563" indent="-160338">
              <a:spcBef>
                <a:spcPct val="20000"/>
              </a:spcBef>
              <a:buClr>
                <a:schemeClr val="accent3"/>
              </a:buClr>
              <a:buFont typeface="Wingdings" panose="05000000000000000000" pitchFamily="2" charset="2"/>
              <a:buChar char="l"/>
            </a:pPr>
            <a:r>
              <a:rPr lang="en-ZA" sz="800" dirty="0">
                <a:latin typeface="Century Gothic"/>
              </a:rPr>
              <a:t>Annual management fee: </a:t>
            </a:r>
            <a:r>
              <a:rPr lang="en-ZA" sz="800" b="1" dirty="0">
                <a:latin typeface="Century Gothic"/>
              </a:rPr>
              <a:t>0.65</a:t>
            </a:r>
            <a:r>
              <a:rPr lang="en-ZA" sz="800" b="1" dirty="0" smtClean="0">
                <a:latin typeface="Century Gothic"/>
              </a:rPr>
              <a:t>%</a:t>
            </a:r>
          </a:p>
          <a:p>
            <a:pPr marL="182563" indent="-160338">
              <a:spcBef>
                <a:spcPct val="20000"/>
              </a:spcBef>
              <a:buClr>
                <a:schemeClr val="accent3"/>
              </a:buClr>
              <a:buFont typeface="Wingdings" panose="05000000000000000000" pitchFamily="2" charset="2"/>
              <a:buChar char="l"/>
            </a:pPr>
            <a:r>
              <a:rPr lang="en-ZA" sz="800" b="1" dirty="0" smtClean="0">
                <a:latin typeface="Century Gothic"/>
              </a:rPr>
              <a:t>Morningstar rating: 4 stars</a:t>
            </a:r>
            <a:endParaRPr lang="en-ZA" sz="800" b="1" dirty="0">
              <a:latin typeface="Century Gothic"/>
            </a:endParaRPr>
          </a:p>
        </p:txBody>
      </p:sp>
      <p:sp>
        <p:nvSpPr>
          <p:cNvPr id="34" name="Pentagon 32">
            <a:extLst>
              <a:ext uri="{FF2B5EF4-FFF2-40B4-BE49-F238E27FC236}">
                <a16:creationId xmlns:a16="http://schemas.microsoft.com/office/drawing/2014/main" id="{1AA4E186-7D56-49EE-8A2C-20A49FE8C86D}"/>
              </a:ext>
            </a:extLst>
          </p:cNvPr>
          <p:cNvSpPr/>
          <p:nvPr/>
        </p:nvSpPr>
        <p:spPr>
          <a:xfrm rot="16200000">
            <a:off x="-1099525" y="2586060"/>
            <a:ext cx="3431117" cy="131931"/>
          </a:xfrm>
          <a:prstGeom prst="homePlat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9653" tIns="24489" rIns="39653" bIns="24489" rtlCol="0" anchor="ctr"/>
          <a:lstStyle/>
          <a:p>
            <a:pPr algn="ctr"/>
            <a:r>
              <a:rPr lang="en-GB" sz="1100" dirty="0">
                <a:solidFill>
                  <a:schemeClr val="tx1"/>
                </a:solidFill>
              </a:rPr>
              <a:t>Equity exposure [maximum]</a:t>
            </a:r>
          </a:p>
        </p:txBody>
      </p:sp>
      <p:sp>
        <p:nvSpPr>
          <p:cNvPr id="35" name="Pentagon 56">
            <a:extLst>
              <a:ext uri="{FF2B5EF4-FFF2-40B4-BE49-F238E27FC236}">
                <a16:creationId xmlns:a16="http://schemas.microsoft.com/office/drawing/2014/main" id="{28C678E7-48FA-497F-9169-DD426E24C9F4}"/>
              </a:ext>
            </a:extLst>
          </p:cNvPr>
          <p:cNvSpPr/>
          <p:nvPr/>
        </p:nvSpPr>
        <p:spPr>
          <a:xfrm>
            <a:off x="550067" y="4367586"/>
            <a:ext cx="7369431" cy="169592"/>
          </a:xfrm>
          <a:prstGeom prst="homePlat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9653" tIns="24489" rIns="39653" bIns="24489" rtlCol="0" anchor="ctr"/>
          <a:lstStyle/>
          <a:p>
            <a:pPr algn="ctr"/>
            <a:r>
              <a:rPr lang="en-GB" sz="1200" dirty="0">
                <a:solidFill>
                  <a:schemeClr val="tx1"/>
                </a:solidFill>
              </a:rPr>
              <a:t>Expected Risk (Volatility)</a:t>
            </a:r>
          </a:p>
        </p:txBody>
      </p:sp>
      <p:sp>
        <p:nvSpPr>
          <p:cNvPr id="22" name="Rectangle 21">
            <a:extLst>
              <a:ext uri="{FF2B5EF4-FFF2-40B4-BE49-F238E27FC236}">
                <a16:creationId xmlns:a16="http://schemas.microsoft.com/office/drawing/2014/main" id="{955263E9-4278-4FA2-885B-1E3203A3F012}"/>
              </a:ext>
            </a:extLst>
          </p:cNvPr>
          <p:cNvSpPr/>
          <p:nvPr/>
        </p:nvSpPr>
        <p:spPr>
          <a:xfrm>
            <a:off x="888828" y="4806792"/>
            <a:ext cx="3204000" cy="61555"/>
          </a:xfrm>
          <a:prstGeom prst="rect">
            <a:avLst/>
          </a:prstGeom>
        </p:spPr>
        <p:txBody>
          <a:bodyPr vert="horz" wrap="square" lIns="0" tIns="0" rIns="0" bIns="0" rtlCol="0" anchor="b" anchorCtr="0">
            <a:spAutoFit/>
          </a:bodyPr>
          <a:lstStyle/>
          <a:p>
            <a:pPr>
              <a:lnSpc>
                <a:spcPct val="80000"/>
              </a:lnSpc>
              <a:spcBef>
                <a:spcPct val="20000"/>
              </a:spcBef>
              <a:buClr>
                <a:schemeClr val="accent2"/>
              </a:buClr>
            </a:pPr>
            <a:r>
              <a:rPr lang="en-US" sz="500" dirty="0"/>
              <a:t>“[ ] ” denotes typical net equity exposure</a:t>
            </a:r>
          </a:p>
        </p:txBody>
      </p:sp>
      <p:sp>
        <p:nvSpPr>
          <p:cNvPr id="7" name="Rectangle 6">
            <a:extLst>
              <a:ext uri="{FF2B5EF4-FFF2-40B4-BE49-F238E27FC236}">
                <a16:creationId xmlns:a16="http://schemas.microsoft.com/office/drawing/2014/main" id="{84E28F92-817E-4248-B9AF-B6CB51CEB68C}"/>
              </a:ext>
            </a:extLst>
          </p:cNvPr>
          <p:cNvSpPr/>
          <p:nvPr/>
        </p:nvSpPr>
        <p:spPr>
          <a:xfrm>
            <a:off x="367838" y="1009061"/>
            <a:ext cx="3158054" cy="1384995"/>
          </a:xfrm>
          <a:prstGeom prst="rect">
            <a:avLst/>
          </a:prstGeom>
        </p:spPr>
        <p:txBody>
          <a:bodyPr wrap="square">
            <a:spAutoFit/>
          </a:bodyPr>
          <a:lstStyle/>
          <a:p>
            <a:pPr algn="ctr"/>
            <a:r>
              <a:rPr lang="en-US" sz="2800" b="1" i="1" dirty="0">
                <a:solidFill>
                  <a:schemeClr val="bg2">
                    <a:lumMod val="75000"/>
                  </a:schemeClr>
                </a:solidFill>
              </a:rPr>
              <a:t>Powered</a:t>
            </a:r>
          </a:p>
          <a:p>
            <a:pPr algn="ctr"/>
            <a:r>
              <a:rPr lang="en-US" sz="2800" b="1" i="1" dirty="0">
                <a:solidFill>
                  <a:schemeClr val="bg2">
                    <a:lumMod val="75000"/>
                  </a:schemeClr>
                </a:solidFill>
              </a:rPr>
              <a:t>By</a:t>
            </a:r>
          </a:p>
          <a:p>
            <a:pPr algn="ctr"/>
            <a:r>
              <a:rPr lang="en-US" sz="2800" b="1" i="1" dirty="0">
                <a:solidFill>
                  <a:schemeClr val="bg2">
                    <a:lumMod val="75000"/>
                  </a:schemeClr>
                </a:solidFill>
              </a:rPr>
              <a:t>Ninety One</a:t>
            </a:r>
          </a:p>
        </p:txBody>
      </p:sp>
    </p:spTree>
    <p:extLst>
      <p:ext uri="{BB962C8B-B14F-4D97-AF65-F5344CB8AC3E}">
        <p14:creationId xmlns:p14="http://schemas.microsoft.com/office/powerpoint/2010/main" val="436418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D9635F4-3659-403A-A3BC-96E5A4735A84}"/>
              </a:ext>
            </a:extLst>
          </p:cNvPr>
          <p:cNvSpPr/>
          <p:nvPr/>
        </p:nvSpPr>
        <p:spPr>
          <a:xfrm>
            <a:off x="888827" y="3783961"/>
            <a:ext cx="8040471" cy="692497"/>
          </a:xfrm>
          <a:prstGeom prst="rect">
            <a:avLst/>
          </a:prstGeom>
        </p:spPr>
        <p:txBody>
          <a:bodyPr vert="horz" wrap="square" lIns="0" tIns="0" rIns="0" bIns="0" rtlCol="0" anchor="b" anchorCtr="0">
            <a:spAutoFit/>
          </a:bodyPr>
          <a:lstStyle/>
          <a:p>
            <a:r>
              <a:rPr lang="en-US" sz="500" dirty="0"/>
              <a:t>Past performance is not a reliable indicator of future results, losses may be made.</a:t>
            </a:r>
          </a:p>
          <a:p>
            <a:r>
              <a:rPr lang="en-US" sz="500" dirty="0"/>
              <a:t>Source: Morningstar, 31 August 2020. Performance is net of fees (NAV based, including ongoing charges, excluding initial charges), gross income reinvested in USD.</a:t>
            </a:r>
          </a:p>
          <a:p>
            <a:r>
              <a:rPr lang="en-US" sz="500" dirty="0"/>
              <a:t>Inception date: </a:t>
            </a:r>
            <a:r>
              <a:rPr lang="en-US" sz="500" b="1" dirty="0"/>
              <a:t>Global Cautious</a:t>
            </a:r>
            <a:r>
              <a:rPr lang="en-US" sz="500" dirty="0"/>
              <a:t>: 31 May 2013. Prior to 31 May 2013 the Fund was called Global Defensive Bond, and was managed to a different investment objective. </a:t>
            </a:r>
            <a:endParaRPr lang="en-US" sz="500" b="1" dirty="0"/>
          </a:p>
          <a:p>
            <a:r>
              <a:rPr lang="en-US" sz="500" b="1" dirty="0"/>
              <a:t>Global Equity</a:t>
            </a:r>
            <a:r>
              <a:rPr lang="en-US" sz="500" dirty="0"/>
              <a:t>: 30 March 2007. Performance is based on the Guernsey B Global Opportunity Equity Fund that was launched on 30 March 2007 and then merged on 3 December 2010 into the newly launched GSF Global Opportunity Equity Fund in order to make the strategy more accessible to a broader range of investors. On 16 July 2015 the fund changed its name to Global Quality Equity Income Fund and its investment objective was clarified to reflect its above average income profile as well as long-term capital focus. Quartile ranking within GIFS Global Equity-Income sector. Highest and lowest returns achieved during a rolling 12 month period since inception: Global Cautious: Oct-15: 3.0% and Mar-20: -5.8%; Global Equity: Feb-10: 52.9% and Feb-09: -37.2%</a:t>
            </a:r>
          </a:p>
          <a:p>
            <a:r>
              <a:rPr lang="en-US" sz="500" b="1" dirty="0"/>
              <a:t>Global Flexible</a:t>
            </a:r>
            <a:r>
              <a:rPr lang="en-US" sz="500" dirty="0"/>
              <a:t>: 1 August 2016. The Fund does not track an index, any index shown is for illustrative purposes only. Performance would be lower had initial charges been included as an initial charge of up to 5% may be applied to your investment. This means that for an investment of $1,000, $950 would actually be invested in the Fund. Performance prior to fund launch is based on the Ninety One Global Managed Fund that merged into the Ninety One GSF Global Multi-Asset Total Return Fund on 16.02.18.</a:t>
            </a:r>
          </a:p>
          <a:p>
            <a:r>
              <a:rPr lang="en-US" sz="500" dirty="0"/>
              <a:t>The Funds are actively managed. Any index is shown for illustrative purposes only</a:t>
            </a:r>
          </a:p>
        </p:txBody>
      </p:sp>
      <p:graphicFrame>
        <p:nvGraphicFramePr>
          <p:cNvPr id="11" name="Table 10">
            <a:extLst>
              <a:ext uri="{FF2B5EF4-FFF2-40B4-BE49-F238E27FC236}">
                <a16:creationId xmlns:a16="http://schemas.microsoft.com/office/drawing/2014/main" id="{90E9AD00-6AF1-4610-82AD-4F5163BBEE4F}"/>
              </a:ext>
            </a:extLst>
          </p:cNvPr>
          <p:cNvGraphicFramePr>
            <a:graphicFrameLocks noGrp="1"/>
          </p:cNvGraphicFramePr>
          <p:nvPr>
            <p:extLst>
              <p:ext uri="{D42A27DB-BD31-4B8C-83A1-F6EECF244321}">
                <p14:modId xmlns:p14="http://schemas.microsoft.com/office/powerpoint/2010/main" val="3295340241"/>
              </p:ext>
            </p:extLst>
          </p:nvPr>
        </p:nvGraphicFramePr>
        <p:xfrm>
          <a:off x="956083" y="1302640"/>
          <a:ext cx="7745004" cy="1649242"/>
        </p:xfrm>
        <a:graphic>
          <a:graphicData uri="http://schemas.openxmlformats.org/drawingml/2006/table">
            <a:tbl>
              <a:tblPr>
                <a:tableStyleId>{2D5ABB26-0587-4C30-8999-92F81FD0307C}</a:tableStyleId>
              </a:tblPr>
              <a:tblGrid>
                <a:gridCol w="2922307">
                  <a:extLst>
                    <a:ext uri="{9D8B030D-6E8A-4147-A177-3AD203B41FA5}">
                      <a16:colId xmlns:a16="http://schemas.microsoft.com/office/drawing/2014/main" val="20000"/>
                    </a:ext>
                  </a:extLst>
                </a:gridCol>
                <a:gridCol w="849794">
                  <a:extLst>
                    <a:ext uri="{9D8B030D-6E8A-4147-A177-3AD203B41FA5}">
                      <a16:colId xmlns:a16="http://schemas.microsoft.com/office/drawing/2014/main" val="20001"/>
                    </a:ext>
                  </a:extLst>
                </a:gridCol>
                <a:gridCol w="993230">
                  <a:extLst>
                    <a:ext uri="{9D8B030D-6E8A-4147-A177-3AD203B41FA5}">
                      <a16:colId xmlns:a16="http://schemas.microsoft.com/office/drawing/2014/main" val="20002"/>
                    </a:ext>
                  </a:extLst>
                </a:gridCol>
                <a:gridCol w="993230">
                  <a:extLst>
                    <a:ext uri="{9D8B030D-6E8A-4147-A177-3AD203B41FA5}">
                      <a16:colId xmlns:a16="http://schemas.microsoft.com/office/drawing/2014/main" val="3023685761"/>
                    </a:ext>
                  </a:extLst>
                </a:gridCol>
                <a:gridCol w="993230">
                  <a:extLst>
                    <a:ext uri="{9D8B030D-6E8A-4147-A177-3AD203B41FA5}">
                      <a16:colId xmlns:a16="http://schemas.microsoft.com/office/drawing/2014/main" val="273247274"/>
                    </a:ext>
                  </a:extLst>
                </a:gridCol>
                <a:gridCol w="993213">
                  <a:extLst>
                    <a:ext uri="{9D8B030D-6E8A-4147-A177-3AD203B41FA5}">
                      <a16:colId xmlns:a16="http://schemas.microsoft.com/office/drawing/2014/main" val="1946572204"/>
                    </a:ext>
                  </a:extLst>
                </a:gridCol>
              </a:tblGrid>
              <a:tr h="427871">
                <a:tc>
                  <a:txBody>
                    <a:bodyPr/>
                    <a:lstStyle/>
                    <a:p>
                      <a:pPr marL="0" marR="0" lvl="0" indent="0" algn="l" defTabSz="995690"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accent4">
                              <a:lumMod val="75000"/>
                            </a:schemeClr>
                          </a:solidFill>
                          <a:effectLst/>
                          <a:latin typeface="+mn-lt"/>
                        </a:rPr>
                        <a:t>Quartile Ranking </a:t>
                      </a:r>
                    </a:p>
                  </a:txBody>
                  <a:tcPr marL="0" marR="0" marT="17261" marB="17261" anchor="ctr">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algn="ctr" defTabSz="995690" rtl="0" eaLnBrk="1" fontAlgn="b" latinLnBrk="0" hangingPunct="1"/>
                      <a:r>
                        <a:rPr lang="en-ZA" sz="1400" b="1" i="0" u="none" strike="noStrike" kern="1200" dirty="0">
                          <a:solidFill>
                            <a:schemeClr val="accent4">
                              <a:lumMod val="75000"/>
                            </a:schemeClr>
                          </a:solidFill>
                          <a:effectLst/>
                          <a:latin typeface="+mn-lt"/>
                        </a:rPr>
                        <a:t>1 Year</a:t>
                      </a:r>
                      <a:endParaRPr lang="en-US" sz="1400" b="1" i="0" u="none" strike="noStrike" kern="1200" dirty="0">
                        <a:solidFill>
                          <a:schemeClr val="accent4">
                            <a:lumMod val="75000"/>
                          </a:schemeClr>
                        </a:solidFill>
                        <a:effectLst/>
                        <a:latin typeface="+mn-lt"/>
                        <a:ea typeface="+mn-ea"/>
                        <a:cs typeface="+mn-cs"/>
                      </a:endParaRPr>
                    </a:p>
                  </a:txBody>
                  <a:tcPr marL="0" marR="0" marT="17261" marB="17261" anchor="ctr">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algn="ctr" defTabSz="995690" rtl="0" eaLnBrk="1" fontAlgn="b" latinLnBrk="0" hangingPunct="1"/>
                      <a:r>
                        <a:rPr lang="en-ZA" sz="1400" b="1" i="0" u="none" strike="noStrike" kern="1200" dirty="0">
                          <a:solidFill>
                            <a:schemeClr val="accent4">
                              <a:lumMod val="75000"/>
                            </a:schemeClr>
                          </a:solidFill>
                          <a:effectLst/>
                          <a:latin typeface="+mn-lt"/>
                        </a:rPr>
                        <a:t>3 Years</a:t>
                      </a:r>
                      <a:endParaRPr lang="en-US" sz="1400" b="1" i="0" u="none" strike="noStrike" kern="1200" dirty="0">
                        <a:solidFill>
                          <a:schemeClr val="accent4">
                            <a:lumMod val="75000"/>
                          </a:schemeClr>
                        </a:solidFill>
                        <a:effectLst/>
                        <a:latin typeface="+mn-lt"/>
                        <a:ea typeface="+mn-ea"/>
                        <a:cs typeface="+mn-cs"/>
                      </a:endParaRPr>
                    </a:p>
                  </a:txBody>
                  <a:tcPr marL="0" marR="0" marT="17261" marB="17261" anchor="ctr">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lang="en-US" sz="1400" b="1" i="0" u="none" strike="noStrike" kern="1200" dirty="0">
                          <a:solidFill>
                            <a:schemeClr val="accent4">
                              <a:lumMod val="75000"/>
                            </a:schemeClr>
                          </a:solidFill>
                          <a:effectLst/>
                          <a:latin typeface="+mn-lt"/>
                          <a:ea typeface="+mn-ea"/>
                          <a:cs typeface="+mn-cs"/>
                        </a:rPr>
                        <a:t>5 Years</a:t>
                      </a:r>
                    </a:p>
                  </a:txBody>
                  <a:tcPr marL="0" marR="0" marT="17261" marB="17261" anchor="ctr">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lang="en-US" sz="1400" b="1" i="0" u="none" strike="noStrike" kern="1200" dirty="0">
                          <a:solidFill>
                            <a:schemeClr val="accent4">
                              <a:lumMod val="75000"/>
                            </a:schemeClr>
                          </a:solidFill>
                          <a:effectLst/>
                          <a:latin typeface="+mn-lt"/>
                          <a:ea typeface="+mn-ea"/>
                          <a:cs typeface="+mn-cs"/>
                        </a:rPr>
                        <a:t>10 Years</a:t>
                      </a:r>
                    </a:p>
                  </a:txBody>
                  <a:tcPr marL="0" marR="0" marT="17261" marB="17261" anchor="ctr">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lang="en-US" sz="1400" b="1" i="0" u="none" strike="noStrike" kern="1200" dirty="0">
                          <a:solidFill>
                            <a:schemeClr val="accent4">
                              <a:lumMod val="75000"/>
                            </a:schemeClr>
                          </a:solidFill>
                          <a:effectLst/>
                          <a:latin typeface="+mn-lt"/>
                          <a:ea typeface="+mn-ea"/>
                          <a:cs typeface="+mn-cs"/>
                        </a:rPr>
                        <a:t>Since inception </a:t>
                      </a:r>
                    </a:p>
                  </a:txBody>
                  <a:tcPr marL="0" marR="0" marT="17261" marB="17261" anchor="ctr">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1"/>
                  </a:ext>
                </a:extLst>
              </a:tr>
              <a:tr h="396000">
                <a:tc>
                  <a:txBody>
                    <a:bodyPr/>
                    <a:lstStyle/>
                    <a:p>
                      <a:pPr algn="l" fontAlgn="b">
                        <a:lnSpc>
                          <a:spcPct val="100000"/>
                        </a:lnSpc>
                      </a:pPr>
                      <a:r>
                        <a:rPr lang="en-US" sz="1600" b="1" i="0" u="none" strike="noStrike" dirty="0">
                          <a:solidFill>
                            <a:schemeClr val="accent4">
                              <a:lumMod val="75000"/>
                            </a:schemeClr>
                          </a:solidFill>
                          <a:effectLst/>
                          <a:latin typeface="+mn-lt"/>
                        </a:rPr>
                        <a:t>OMI Global Cautious</a:t>
                      </a:r>
                    </a:p>
                  </a:txBody>
                  <a:tcPr marL="0" marR="0" marT="17261" marB="17261"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20500" marB="20500"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17261" marB="17261"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20500" marB="20500"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4">
                              <a:lumMod val="75000"/>
                            </a:schemeClr>
                          </a:solidFill>
                          <a:effectLst/>
                          <a:uLnTx/>
                          <a:uFillTx/>
                          <a:latin typeface="Arial" panose="020B0604020202020204" pitchFamily="34" charset="0"/>
                          <a:ea typeface="+mn-ea"/>
                          <a:cs typeface="Arial" panose="020B0604020202020204" pitchFamily="34" charset="0"/>
                        </a:rPr>
                        <a:t>‒</a:t>
                      </a:r>
                      <a:endParaRPr kumimoji="0" lang="en-US" sz="1400" b="1" i="0" u="none" strike="noStrike" kern="1200" cap="none" spc="0" normalizeH="0" baseline="0" noProof="0" dirty="0">
                        <a:ln>
                          <a:noFill/>
                        </a:ln>
                        <a:solidFill>
                          <a:schemeClr val="accent4">
                            <a:lumMod val="75000"/>
                          </a:schemeClr>
                        </a:solidFill>
                        <a:effectLst/>
                        <a:uLnTx/>
                        <a:uFillTx/>
                        <a:latin typeface="+mn-lt"/>
                        <a:ea typeface="+mn-ea"/>
                        <a:cs typeface="+mn-cs"/>
                      </a:endParaRPr>
                    </a:p>
                  </a:txBody>
                  <a:tcPr marL="0" marR="0" marT="20500" marB="20500"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20500" marB="20500"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2"/>
                  </a:ext>
                </a:extLst>
              </a:tr>
              <a:tr h="396000">
                <a:tc>
                  <a:txBody>
                    <a:bodyPr/>
                    <a:lstStyle/>
                    <a:p>
                      <a:pPr marL="0" marR="0" lvl="0" indent="0" algn="l" defTabSz="995690" rtl="0" eaLnBrk="1" fontAlgn="b" latinLnBrk="0" hangingPunct="1">
                        <a:lnSpc>
                          <a:spcPct val="100000"/>
                        </a:lnSpc>
                        <a:spcBef>
                          <a:spcPts val="0"/>
                        </a:spcBef>
                        <a:spcAft>
                          <a:spcPts val="0"/>
                        </a:spcAft>
                        <a:buClrTx/>
                        <a:buSzTx/>
                        <a:buFontTx/>
                        <a:buNone/>
                        <a:tabLst/>
                        <a:defRPr/>
                      </a:pPr>
                      <a:r>
                        <a:rPr lang="en-US" sz="1600" b="1" i="0" u="none" strike="noStrike" dirty="0">
                          <a:solidFill>
                            <a:schemeClr val="accent4">
                              <a:lumMod val="75000"/>
                            </a:schemeClr>
                          </a:solidFill>
                          <a:effectLst/>
                          <a:latin typeface="+mn-lt"/>
                        </a:rPr>
                        <a:t>OMI Global Flexible</a:t>
                      </a:r>
                    </a:p>
                  </a:txBody>
                  <a:tcPr marL="0" marR="0" marT="17261" marB="17261"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20500" marB="2050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17261" marB="17261"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chemeClr val="accent4">
                              <a:lumMod val="75000"/>
                            </a:schemeClr>
                          </a:solidFill>
                          <a:effectLst/>
                          <a:uLnTx/>
                          <a:uFillTx/>
                          <a:latin typeface="Arial" panose="020B0604020202020204" pitchFamily="34" charset="0"/>
                          <a:ea typeface="+mn-ea"/>
                          <a:cs typeface="Arial" panose="020B0604020202020204" pitchFamily="34" charset="0"/>
                        </a:rPr>
                        <a:t>‒</a:t>
                      </a:r>
                      <a:endParaRPr kumimoji="0" lang="en-US" sz="1400" b="1" i="0" u="none" strike="noStrike" kern="1200" cap="none" spc="0" normalizeH="0" baseline="0" noProof="0" dirty="0">
                        <a:ln>
                          <a:noFill/>
                        </a:ln>
                        <a:solidFill>
                          <a:schemeClr val="accent4">
                            <a:lumMod val="75000"/>
                          </a:schemeClr>
                        </a:solidFill>
                        <a:effectLst/>
                        <a:uLnTx/>
                        <a:uFillTx/>
                        <a:latin typeface="Century Gothic" panose="020F0302020204030204"/>
                        <a:ea typeface="+mn-ea"/>
                        <a:cs typeface="+mn-cs"/>
                      </a:endParaRPr>
                    </a:p>
                  </a:txBody>
                  <a:tcPr marL="0" marR="0" marT="20500" marB="2050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4">
                              <a:lumMod val="75000"/>
                            </a:schemeClr>
                          </a:solidFill>
                          <a:effectLst/>
                          <a:uLnTx/>
                          <a:uFillTx/>
                          <a:latin typeface="Arial" panose="020B0604020202020204" pitchFamily="34" charset="0"/>
                          <a:ea typeface="+mn-ea"/>
                          <a:cs typeface="Arial" panose="020B0604020202020204" pitchFamily="34" charset="0"/>
                        </a:rPr>
                        <a:t>‒</a:t>
                      </a:r>
                      <a:endParaRPr kumimoji="0" lang="en-US" sz="1400" b="1" i="0" u="none" strike="noStrike" kern="1200" cap="none" spc="0" normalizeH="0" baseline="0" noProof="0" dirty="0">
                        <a:ln>
                          <a:noFill/>
                        </a:ln>
                        <a:solidFill>
                          <a:schemeClr val="accent4">
                            <a:lumMod val="75000"/>
                          </a:schemeClr>
                        </a:solidFill>
                        <a:effectLst/>
                        <a:uLnTx/>
                        <a:uFillTx/>
                        <a:latin typeface="Century Gothic" panose="020F0302020204030204"/>
                        <a:ea typeface="+mn-ea"/>
                        <a:cs typeface="+mn-cs"/>
                      </a:endParaRPr>
                    </a:p>
                  </a:txBody>
                  <a:tcPr marL="0" marR="0" marT="20500" marB="2050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20500" marB="2050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305651976"/>
                  </a:ext>
                </a:extLst>
              </a:tr>
              <a:tr h="396000">
                <a:tc>
                  <a:txBody>
                    <a:bodyPr/>
                    <a:lstStyle/>
                    <a:p>
                      <a:pPr algn="l" fontAlgn="b">
                        <a:lnSpc>
                          <a:spcPct val="100000"/>
                        </a:lnSpc>
                      </a:pPr>
                      <a:r>
                        <a:rPr lang="en-US" sz="1600" b="1" i="0" u="none" strike="noStrike" dirty="0">
                          <a:solidFill>
                            <a:schemeClr val="accent4">
                              <a:lumMod val="75000"/>
                            </a:schemeClr>
                          </a:solidFill>
                          <a:effectLst/>
                          <a:latin typeface="+mn-lt"/>
                        </a:rPr>
                        <a:t>OMI Global Equity</a:t>
                      </a:r>
                    </a:p>
                  </a:txBody>
                  <a:tcPr marL="0" marR="0" marT="17261" marB="17261" anchor="ctr">
                    <a:lnL>
                      <a:noFill/>
                    </a:lnL>
                    <a:lnR>
                      <a:noFill/>
                    </a:lnR>
                    <a:lnT w="6350" cap="flat" cmpd="sng" algn="ctr">
                      <a:solidFill>
                        <a:srgbClr val="D0D0CE">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20500" marB="20500" anchor="ctr">
                    <a:lnL>
                      <a:noFill/>
                    </a:lnL>
                    <a:lnR>
                      <a:noFill/>
                    </a:lnR>
                    <a:lnT w="6350" cap="flat" cmpd="sng" algn="ctr">
                      <a:solidFill>
                        <a:srgbClr val="D0D0CE">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17261" marB="17261" anchor="ctr">
                    <a:lnL>
                      <a:noFill/>
                    </a:lnL>
                    <a:lnR>
                      <a:noFill/>
                    </a:lnR>
                    <a:lnT w="6350" cap="flat" cmpd="sng" algn="ctr">
                      <a:solidFill>
                        <a:srgbClr val="D0D0CE">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20500" marB="20500" anchor="ctr">
                    <a:lnL>
                      <a:noFill/>
                    </a:lnL>
                    <a:lnR>
                      <a:noFill/>
                    </a:lnR>
                    <a:lnT w="6350" cap="flat" cmpd="sng" algn="ctr">
                      <a:solidFill>
                        <a:srgbClr val="D0D0CE">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20500" marB="20500" anchor="ctr">
                    <a:lnL>
                      <a:noFill/>
                    </a:lnL>
                    <a:lnR>
                      <a:noFill/>
                    </a:lnR>
                    <a:lnT w="6350" cap="flat" cmpd="sng" algn="ctr">
                      <a:solidFill>
                        <a:srgbClr val="D0D0CE">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marL="0" marR="0" lvl="0" indent="0" algn="ctr" defTabSz="995690" rtl="0" eaLnBrk="1" fontAlgn="b"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4">
                              <a:lumMod val="75000"/>
                            </a:schemeClr>
                          </a:solidFill>
                          <a:effectLst/>
                          <a:uLnTx/>
                          <a:uFillTx/>
                          <a:latin typeface="+mn-lt"/>
                          <a:ea typeface="+mn-ea"/>
                          <a:cs typeface="+mn-cs"/>
                        </a:rPr>
                        <a:t>1</a:t>
                      </a:r>
                    </a:p>
                  </a:txBody>
                  <a:tcPr marL="0" marR="0" marT="20500" marB="20500" anchor="ctr">
                    <a:lnL>
                      <a:noFill/>
                    </a:lnL>
                    <a:lnR>
                      <a:noFill/>
                    </a:lnR>
                    <a:lnT w="6350" cap="flat" cmpd="sng" algn="ctr">
                      <a:solidFill>
                        <a:srgbClr val="D0D0CE">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3"/>
                  </a:ext>
                </a:extLst>
              </a:tr>
            </a:tbl>
          </a:graphicData>
        </a:graphic>
      </p:graphicFrame>
      <p:sp>
        <p:nvSpPr>
          <p:cNvPr id="2" name="Title 1"/>
          <p:cNvSpPr>
            <a:spLocks noGrp="1"/>
          </p:cNvSpPr>
          <p:nvPr>
            <p:ph type="title"/>
          </p:nvPr>
        </p:nvSpPr>
        <p:spPr/>
        <p:txBody>
          <a:bodyPr>
            <a:noAutofit/>
          </a:bodyPr>
          <a:lstStyle/>
          <a:p>
            <a:r>
              <a:rPr lang="en-GB" sz="2000" b="1" dirty="0" smtClean="0"/>
              <a:t>OMI GLOBAL CORE FUND RANGE – SINGLE MANAGER RANGE</a:t>
            </a:r>
            <a:endParaRPr lang="en-US" sz="2000" b="1" dirty="0"/>
          </a:p>
        </p:txBody>
      </p:sp>
      <p:sp>
        <p:nvSpPr>
          <p:cNvPr id="17" name="Text Placeholder 16">
            <a:extLst>
              <a:ext uri="{FF2B5EF4-FFF2-40B4-BE49-F238E27FC236}">
                <a16:creationId xmlns:a16="http://schemas.microsoft.com/office/drawing/2014/main" id="{D3EE4D14-C197-47B8-AE93-39B2CD509343}"/>
              </a:ext>
            </a:extLst>
          </p:cNvPr>
          <p:cNvSpPr>
            <a:spLocks noGrp="1"/>
          </p:cNvSpPr>
          <p:nvPr>
            <p:ph idx="1"/>
          </p:nvPr>
        </p:nvSpPr>
        <p:spPr/>
        <p:txBody>
          <a:bodyPr/>
          <a:lstStyle/>
          <a:p>
            <a:r>
              <a:rPr lang="en-GB" dirty="0"/>
              <a:t>Powered by Ninety One</a:t>
            </a:r>
          </a:p>
          <a:p>
            <a:endParaRPr lang="en-US" dirty="0"/>
          </a:p>
        </p:txBody>
      </p:sp>
      <p:sp>
        <p:nvSpPr>
          <p:cNvPr id="10" name="Rectangle 9">
            <a:extLst>
              <a:ext uri="{FF2B5EF4-FFF2-40B4-BE49-F238E27FC236}">
                <a16:creationId xmlns:a16="http://schemas.microsoft.com/office/drawing/2014/main" id="{08388685-EF84-42B7-B6E4-7D2DFEC2D37B}"/>
              </a:ext>
            </a:extLst>
          </p:cNvPr>
          <p:cNvSpPr/>
          <p:nvPr/>
        </p:nvSpPr>
        <p:spPr>
          <a:xfrm>
            <a:off x="1676644" y="3230782"/>
            <a:ext cx="5577351" cy="276999"/>
          </a:xfrm>
          <a:prstGeom prst="rect">
            <a:avLst/>
          </a:prstGeom>
        </p:spPr>
        <p:txBody>
          <a:bodyPr wrap="square" tIns="0" bIns="0" anchor="ctr" anchorCtr="0">
            <a:spAutoFit/>
          </a:bodyPr>
          <a:lstStyle/>
          <a:p>
            <a:pPr algn="ctr"/>
            <a:r>
              <a:rPr lang="en-US" b="1" dirty="0">
                <a:solidFill>
                  <a:schemeClr val="accent3"/>
                </a:solidFill>
              </a:rPr>
              <a:t>We have the experience &amp; track record</a:t>
            </a:r>
          </a:p>
        </p:txBody>
      </p:sp>
      <p:graphicFrame>
        <p:nvGraphicFramePr>
          <p:cNvPr id="7" name="Table 6">
            <a:extLst>
              <a:ext uri="{FF2B5EF4-FFF2-40B4-BE49-F238E27FC236}">
                <a16:creationId xmlns:a16="http://schemas.microsoft.com/office/drawing/2014/main" id="{308BC767-24BE-4757-86AD-94EF4A58827C}"/>
              </a:ext>
            </a:extLst>
          </p:cNvPr>
          <p:cNvGraphicFramePr>
            <a:graphicFrameLocks noGrp="1"/>
          </p:cNvGraphicFramePr>
          <p:nvPr/>
        </p:nvGraphicFramePr>
        <p:xfrm>
          <a:off x="9275196" y="1"/>
          <a:ext cx="2511578" cy="1063686"/>
        </p:xfrm>
        <a:graphic>
          <a:graphicData uri="http://schemas.openxmlformats.org/drawingml/2006/table">
            <a:tbl>
              <a:tblPr>
                <a:tableStyleId>{2D5ABB26-0587-4C30-8999-92F81FD0307C}</a:tableStyleId>
              </a:tblPr>
              <a:tblGrid>
                <a:gridCol w="2511578">
                  <a:extLst>
                    <a:ext uri="{9D8B030D-6E8A-4147-A177-3AD203B41FA5}">
                      <a16:colId xmlns:a16="http://schemas.microsoft.com/office/drawing/2014/main" val="1938729240"/>
                    </a:ext>
                  </a:extLst>
                </a:gridCol>
              </a:tblGrid>
              <a:tr h="190831">
                <a:tc>
                  <a:txBody>
                    <a:bodyPr/>
                    <a:lstStyle/>
                    <a:p>
                      <a:pPr algn="l" fontAlgn="b">
                        <a:lnSpc>
                          <a:spcPct val="100000"/>
                        </a:lnSpc>
                      </a:pPr>
                      <a:r>
                        <a:rPr lang="en-US" sz="1050" b="0" i="0" u="none" strike="noStrike" dirty="0">
                          <a:solidFill>
                            <a:schemeClr val="accent1"/>
                          </a:solidFill>
                          <a:effectLst/>
                          <a:latin typeface="Ninety One Visuelt Light" panose="020B0303040202040104" pitchFamily="34" charset="0"/>
                        </a:rPr>
                        <a:t>OMI Global Cautious=</a:t>
                      </a:r>
                    </a:p>
                    <a:p>
                      <a:pPr algn="l" fontAlgn="b">
                        <a:lnSpc>
                          <a:spcPct val="100000"/>
                        </a:lnSpc>
                      </a:pPr>
                      <a:r>
                        <a:rPr lang="en-US" sz="1050" b="0" i="0" u="none" strike="noStrike" dirty="0">
                          <a:solidFill>
                            <a:schemeClr val="accent1"/>
                          </a:solidFill>
                          <a:effectLst/>
                          <a:latin typeface="Ninety One Visuelt Light" panose="020B0303040202040104" pitchFamily="34" charset="0"/>
                        </a:rPr>
                        <a:t>GMAI</a:t>
                      </a:r>
                    </a:p>
                  </a:txBody>
                  <a:tcPr marL="0" marR="0" marT="17261" marB="17261"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3511502860"/>
                  </a:ext>
                </a:extLst>
              </a:tr>
              <a:tr h="190831">
                <a:tc>
                  <a:txBody>
                    <a:bodyPr/>
                    <a:lstStyle/>
                    <a:p>
                      <a:pPr marL="0" marR="0" lvl="0" indent="0" algn="l" defTabSz="995690" rtl="0" eaLnBrk="1" fontAlgn="b" latinLnBrk="0" hangingPunct="1">
                        <a:lnSpc>
                          <a:spcPct val="100000"/>
                        </a:lnSpc>
                        <a:spcBef>
                          <a:spcPts val="0"/>
                        </a:spcBef>
                        <a:spcAft>
                          <a:spcPts val="0"/>
                        </a:spcAft>
                        <a:buClrTx/>
                        <a:buSzTx/>
                        <a:buFontTx/>
                        <a:buNone/>
                        <a:tabLst/>
                        <a:defRPr/>
                      </a:pPr>
                      <a:r>
                        <a:rPr lang="en-US" sz="1050" b="0" i="0" u="none" strike="noStrike" dirty="0">
                          <a:solidFill>
                            <a:schemeClr val="accent1"/>
                          </a:solidFill>
                          <a:effectLst/>
                          <a:latin typeface="Ninety One Visuelt Light" panose="020B0303040202040104" pitchFamily="34" charset="0"/>
                        </a:rPr>
                        <a:t>OMI Global Flexible=</a:t>
                      </a:r>
                    </a:p>
                    <a:p>
                      <a:pPr marL="0" marR="0" lvl="0" indent="0" algn="l" defTabSz="995690" rtl="0" eaLnBrk="1" fontAlgn="b" latinLnBrk="0" hangingPunct="1">
                        <a:lnSpc>
                          <a:spcPct val="100000"/>
                        </a:lnSpc>
                        <a:spcBef>
                          <a:spcPts val="0"/>
                        </a:spcBef>
                        <a:spcAft>
                          <a:spcPts val="0"/>
                        </a:spcAft>
                        <a:buClrTx/>
                        <a:buSzTx/>
                        <a:buFontTx/>
                        <a:buNone/>
                        <a:tabLst/>
                        <a:defRPr/>
                      </a:pPr>
                      <a:r>
                        <a:rPr lang="en-US" sz="1050" b="0" i="0" u="none" strike="noStrike" dirty="0">
                          <a:solidFill>
                            <a:schemeClr val="accent1"/>
                          </a:solidFill>
                          <a:effectLst/>
                          <a:latin typeface="Ninety One Visuelt Light" panose="020B0303040202040104" pitchFamily="34" charset="0"/>
                        </a:rPr>
                        <a:t>Global Macro Allocation I Acc</a:t>
                      </a:r>
                    </a:p>
                  </a:txBody>
                  <a:tcPr marL="0" marR="0" marT="17261" marB="17261"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365338601"/>
                  </a:ext>
                </a:extLst>
              </a:tr>
              <a:tr h="190831">
                <a:tc>
                  <a:txBody>
                    <a:bodyPr/>
                    <a:lstStyle/>
                    <a:p>
                      <a:pPr algn="l" fontAlgn="b">
                        <a:lnSpc>
                          <a:spcPct val="100000"/>
                        </a:lnSpc>
                      </a:pPr>
                      <a:r>
                        <a:rPr lang="en-US" sz="1050" b="0" i="0" u="none" strike="noStrike" dirty="0">
                          <a:solidFill>
                            <a:schemeClr val="accent1"/>
                          </a:solidFill>
                          <a:effectLst/>
                          <a:latin typeface="Ninety One Visuelt Light" panose="020B0303040202040104" pitchFamily="34" charset="0"/>
                        </a:rPr>
                        <a:t>OMI Global Equity=</a:t>
                      </a:r>
                    </a:p>
                    <a:p>
                      <a:pPr algn="l" fontAlgn="b">
                        <a:lnSpc>
                          <a:spcPct val="100000"/>
                        </a:lnSpc>
                      </a:pPr>
                      <a:r>
                        <a:rPr lang="en-US" sz="1050" b="0" i="0" u="none" strike="noStrike" dirty="0">
                          <a:solidFill>
                            <a:schemeClr val="accent1"/>
                          </a:solidFill>
                          <a:effectLst/>
                          <a:latin typeface="Ninety One Visuelt Light" panose="020B0303040202040104" pitchFamily="34" charset="0"/>
                        </a:rPr>
                        <a:t>Global Quality Equity Income</a:t>
                      </a:r>
                    </a:p>
                  </a:txBody>
                  <a:tcPr marL="0" marR="0" marT="17261" marB="17261" anchor="ctr">
                    <a:lnL>
                      <a:noFill/>
                    </a:lnL>
                    <a:lnR>
                      <a:noFill/>
                    </a:lnR>
                    <a:lnT w="6350" cap="flat" cmpd="sng" algn="ctr">
                      <a:solidFill>
                        <a:srgbClr val="D0D0CE">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2801297836"/>
                  </a:ext>
                </a:extLst>
              </a:tr>
            </a:tbl>
          </a:graphicData>
        </a:graphic>
      </p:graphicFrame>
    </p:spTree>
    <p:extLst>
      <p:ext uri="{BB962C8B-B14F-4D97-AF65-F5344CB8AC3E}">
        <p14:creationId xmlns:p14="http://schemas.microsoft.com/office/powerpoint/2010/main" val="2070761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828" y="224457"/>
            <a:ext cx="3953336" cy="917596"/>
          </a:xfrm>
        </p:spPr>
        <p:txBody>
          <a:bodyPr>
            <a:normAutofit/>
          </a:bodyPr>
          <a:lstStyle/>
          <a:p>
            <a:r>
              <a:rPr lang="en-ZA" sz="2400" b="1" dirty="0" smtClean="0">
                <a:solidFill>
                  <a:srgbClr val="0D6952"/>
                </a:solidFill>
                <a:latin typeface="Verdana" panose="020B0604030504040204" pitchFamily="34" charset="0"/>
                <a:ea typeface="Verdana" panose="020B0604030504040204" pitchFamily="34" charset="0"/>
              </a:rPr>
              <a:t>OMI GLOBAL FUND CORE </a:t>
            </a:r>
            <a:r>
              <a:rPr lang="en-ZA" sz="2400" b="1" dirty="0">
                <a:solidFill>
                  <a:srgbClr val="0D6952"/>
                </a:solidFill>
                <a:latin typeface="Verdana" panose="020B0604030504040204" pitchFamily="34" charset="0"/>
                <a:ea typeface="Verdana" panose="020B0604030504040204" pitchFamily="34" charset="0"/>
              </a:rPr>
              <a:t>RANGE</a:t>
            </a:r>
          </a:p>
        </p:txBody>
      </p:sp>
      <p:sp>
        <p:nvSpPr>
          <p:cNvPr id="3" name="Content Placeholder 2"/>
          <p:cNvSpPr>
            <a:spLocks noGrp="1"/>
          </p:cNvSpPr>
          <p:nvPr>
            <p:ph idx="1"/>
          </p:nvPr>
        </p:nvSpPr>
        <p:spPr>
          <a:xfrm>
            <a:off x="115747" y="1388961"/>
            <a:ext cx="4743575" cy="3205661"/>
          </a:xfrm>
        </p:spPr>
        <p:txBody>
          <a:bodyPr>
            <a:normAutofit fontScale="77500" lnSpcReduction="20000"/>
          </a:bodyPr>
          <a:lstStyle/>
          <a:p>
            <a:pPr marL="0" indent="0">
              <a:buNone/>
            </a:pPr>
            <a:r>
              <a:rPr lang="en-ZA" b="1" dirty="0" smtClean="0">
                <a:latin typeface="Verdana" panose="020B0604030504040204" pitchFamily="34" charset="0"/>
                <a:ea typeface="Verdana" panose="020B0604030504040204" pitchFamily="34" charset="0"/>
              </a:rPr>
              <a:t>The purpose of this range is to offer investors </a:t>
            </a:r>
            <a:r>
              <a:rPr lang="en-ZA" b="1" dirty="0" smtClean="0">
                <a:solidFill>
                  <a:srgbClr val="C00000"/>
                </a:solidFill>
                <a:latin typeface="Verdana" panose="020B0604030504040204" pitchFamily="34" charset="0"/>
                <a:ea typeface="Verdana" panose="020B0604030504040204" pitchFamily="34" charset="0"/>
              </a:rPr>
              <a:t>exclusive access</a:t>
            </a:r>
            <a:r>
              <a:rPr lang="en-ZA" b="1" dirty="0" smtClean="0">
                <a:latin typeface="Verdana" panose="020B0604030504040204" pitchFamily="34" charset="0"/>
                <a:ea typeface="Verdana" panose="020B0604030504040204" pitchFamily="34" charset="0"/>
              </a:rPr>
              <a:t> to some of </a:t>
            </a:r>
            <a:r>
              <a:rPr lang="en-ZA" b="1" dirty="0" smtClean="0">
                <a:solidFill>
                  <a:srgbClr val="C00000"/>
                </a:solidFill>
                <a:latin typeface="Verdana" panose="020B0604030504040204" pitchFamily="34" charset="0"/>
                <a:ea typeface="Verdana" panose="020B0604030504040204" pitchFamily="34" charset="0"/>
              </a:rPr>
              <a:t>the best performing global funds </a:t>
            </a:r>
            <a:r>
              <a:rPr lang="en-ZA" b="1" dirty="0" smtClean="0">
                <a:latin typeface="Verdana" panose="020B0604030504040204" pitchFamily="34" charset="0"/>
                <a:ea typeface="Verdana" panose="020B0604030504040204" pitchFamily="34" charset="0"/>
              </a:rPr>
              <a:t>from a </a:t>
            </a:r>
            <a:r>
              <a:rPr lang="en-ZA" b="1" dirty="0" smtClean="0">
                <a:solidFill>
                  <a:srgbClr val="C00000"/>
                </a:solidFill>
                <a:latin typeface="Verdana" panose="020B0604030504040204" pitchFamily="34" charset="0"/>
                <a:ea typeface="Verdana" panose="020B0604030504040204" pitchFamily="34" charset="0"/>
              </a:rPr>
              <a:t>reputable fund manager </a:t>
            </a:r>
            <a:r>
              <a:rPr lang="en-ZA" b="1" dirty="0" smtClean="0">
                <a:latin typeface="Verdana" panose="020B0604030504040204" pitchFamily="34" charset="0"/>
                <a:ea typeface="Verdana" panose="020B0604030504040204" pitchFamily="34" charset="0"/>
              </a:rPr>
              <a:t>at a </a:t>
            </a:r>
            <a:r>
              <a:rPr lang="en-ZA" b="1" dirty="0" smtClean="0">
                <a:solidFill>
                  <a:srgbClr val="C00000"/>
                </a:solidFill>
                <a:latin typeface="Verdana" panose="020B0604030504040204" pitchFamily="34" charset="0"/>
                <a:ea typeface="Verdana" panose="020B0604030504040204" pitchFamily="34" charset="0"/>
              </a:rPr>
              <a:t>competitive fee</a:t>
            </a:r>
            <a:r>
              <a:rPr lang="en-ZA" b="1" dirty="0" smtClean="0">
                <a:latin typeface="Verdana" panose="020B0604030504040204" pitchFamily="34" charset="0"/>
                <a:ea typeface="Verdana" panose="020B0604030504040204" pitchFamily="34" charset="0"/>
              </a:rPr>
              <a:t>.</a:t>
            </a:r>
          </a:p>
          <a:p>
            <a:pPr marL="0" indent="0">
              <a:buNone/>
            </a:pPr>
            <a:endParaRPr lang="en-ZA" b="1" dirty="0">
              <a:latin typeface="Verdana" panose="020B0604030504040204" pitchFamily="34" charset="0"/>
              <a:ea typeface="Verdana" panose="020B0604030504040204" pitchFamily="34" charset="0"/>
            </a:endParaRPr>
          </a:p>
          <a:p>
            <a:pPr marL="0" indent="0">
              <a:buNone/>
            </a:pPr>
            <a:r>
              <a:rPr lang="en-ZA" b="1" dirty="0" smtClean="0">
                <a:latin typeface="Verdana" panose="020B0604030504040204" pitchFamily="34" charset="0"/>
                <a:ea typeface="Verdana" panose="020B0604030504040204" pitchFamily="34" charset="0"/>
              </a:rPr>
              <a:t>The range has been </a:t>
            </a:r>
            <a:r>
              <a:rPr lang="en-ZA" b="1" dirty="0" smtClean="0">
                <a:solidFill>
                  <a:srgbClr val="C00000"/>
                </a:solidFill>
                <a:latin typeface="Verdana" panose="020B0604030504040204" pitchFamily="34" charset="0"/>
                <a:ea typeface="Verdana" panose="020B0604030504040204" pitchFamily="34" charset="0"/>
              </a:rPr>
              <a:t>carefully put together </a:t>
            </a:r>
            <a:r>
              <a:rPr lang="en-ZA" b="1" dirty="0" smtClean="0">
                <a:latin typeface="Verdana" panose="020B0604030504040204" pitchFamily="34" charset="0"/>
                <a:ea typeface="Verdana" panose="020B0604030504040204" pitchFamily="34" charset="0"/>
              </a:rPr>
              <a:t>to span </a:t>
            </a:r>
            <a:r>
              <a:rPr lang="en-ZA" b="1" dirty="0" smtClean="0">
                <a:solidFill>
                  <a:srgbClr val="C00000"/>
                </a:solidFill>
                <a:latin typeface="Verdana" panose="020B0604030504040204" pitchFamily="34" charset="0"/>
                <a:ea typeface="Verdana" panose="020B0604030504040204" pitchFamily="34" charset="0"/>
              </a:rPr>
              <a:t>different risk appetites </a:t>
            </a:r>
            <a:r>
              <a:rPr lang="en-ZA" b="1" dirty="0" smtClean="0">
                <a:latin typeface="Verdana" panose="020B0604030504040204" pitchFamily="34" charset="0"/>
                <a:ea typeface="Verdana" panose="020B0604030504040204" pitchFamily="34" charset="0"/>
              </a:rPr>
              <a:t>– from the cautious to high growth.</a:t>
            </a:r>
          </a:p>
          <a:p>
            <a:pPr marL="0" indent="0">
              <a:buNone/>
            </a:pPr>
            <a:endParaRPr lang="en-ZA" b="1" dirty="0">
              <a:latin typeface="Verdana" panose="020B0604030504040204" pitchFamily="34" charset="0"/>
              <a:ea typeface="Verdana" panose="020B0604030504040204" pitchFamily="34" charset="0"/>
            </a:endParaRPr>
          </a:p>
          <a:p>
            <a:pPr marL="0" indent="0">
              <a:buNone/>
            </a:pPr>
            <a:r>
              <a:rPr lang="en-ZA" b="1" dirty="0" smtClean="0">
                <a:latin typeface="Verdana" panose="020B0604030504040204" pitchFamily="34" charset="0"/>
                <a:ea typeface="Verdana" panose="020B0604030504040204" pitchFamily="34" charset="0"/>
              </a:rPr>
              <a:t>These funds are </a:t>
            </a:r>
            <a:r>
              <a:rPr lang="en-ZA" b="1" dirty="0" smtClean="0">
                <a:solidFill>
                  <a:srgbClr val="C00000"/>
                </a:solidFill>
                <a:latin typeface="Verdana" panose="020B0604030504040204" pitchFamily="34" charset="0"/>
                <a:ea typeface="Verdana" panose="020B0604030504040204" pitchFamily="34" charset="0"/>
              </a:rPr>
              <a:t>closely monitored </a:t>
            </a:r>
            <a:r>
              <a:rPr lang="en-ZA" b="1" dirty="0" smtClean="0">
                <a:latin typeface="Verdana" panose="020B0604030504040204" pitchFamily="34" charset="0"/>
                <a:ea typeface="Verdana" panose="020B0604030504040204" pitchFamily="34" charset="0"/>
              </a:rPr>
              <a:t>and in-depth research and </a:t>
            </a:r>
            <a:r>
              <a:rPr lang="en-ZA" b="1" dirty="0" smtClean="0">
                <a:solidFill>
                  <a:srgbClr val="C00000"/>
                </a:solidFill>
                <a:latin typeface="Verdana" panose="020B0604030504040204" pitchFamily="34" charset="0"/>
                <a:ea typeface="Verdana" panose="020B0604030504040204" pitchFamily="34" charset="0"/>
              </a:rPr>
              <a:t>regular engagement </a:t>
            </a:r>
            <a:r>
              <a:rPr lang="en-ZA" b="1" dirty="0" smtClean="0">
                <a:latin typeface="Verdana" panose="020B0604030504040204" pitchFamily="34" charset="0"/>
                <a:ea typeface="Verdana" panose="020B0604030504040204" pitchFamily="34" charset="0"/>
              </a:rPr>
              <a:t>with the </a:t>
            </a:r>
            <a:r>
              <a:rPr lang="en-ZA" b="1" dirty="0" smtClean="0">
                <a:solidFill>
                  <a:srgbClr val="C00000"/>
                </a:solidFill>
                <a:latin typeface="Verdana" panose="020B0604030504040204" pitchFamily="34" charset="0"/>
                <a:ea typeface="Verdana" panose="020B0604030504040204" pitchFamily="34" charset="0"/>
              </a:rPr>
              <a:t>fund manager </a:t>
            </a:r>
            <a:r>
              <a:rPr lang="en-ZA" b="1" dirty="0" smtClean="0">
                <a:latin typeface="Verdana" panose="020B0604030504040204" pitchFamily="34" charset="0"/>
                <a:ea typeface="Verdana" panose="020B0604030504040204" pitchFamily="34" charset="0"/>
              </a:rPr>
              <a:t>is undertaken by </a:t>
            </a:r>
            <a:r>
              <a:rPr lang="en-ZA" b="1" dirty="0" smtClean="0">
                <a:solidFill>
                  <a:srgbClr val="C00000"/>
                </a:solidFill>
                <a:latin typeface="Verdana" panose="020B0604030504040204" pitchFamily="34" charset="0"/>
                <a:ea typeface="Verdana" panose="020B0604030504040204" pitchFamily="34" charset="0"/>
              </a:rPr>
              <a:t>OMI’s experienced investments team</a:t>
            </a:r>
            <a:r>
              <a:rPr lang="en-ZA" b="1" dirty="0" smtClean="0">
                <a:latin typeface="Verdana" panose="020B0604030504040204" pitchFamily="34" charset="0"/>
                <a:ea typeface="Verdana" panose="020B0604030504040204" pitchFamily="34" charset="0"/>
              </a:rPr>
              <a:t>.</a:t>
            </a:r>
          </a:p>
          <a:p>
            <a:pPr marL="0" indent="0">
              <a:buNone/>
            </a:pPr>
            <a:endParaRPr lang="en-ZA" b="1" dirty="0">
              <a:latin typeface="Verdana" panose="020B0604030504040204" pitchFamily="34" charset="0"/>
              <a:ea typeface="Verdana" panose="020B0604030504040204" pitchFamily="34" charset="0"/>
            </a:endParaRPr>
          </a:p>
          <a:p>
            <a:pPr marL="0" indent="0">
              <a:buNone/>
            </a:pPr>
            <a:r>
              <a:rPr lang="en-ZA" b="1" dirty="0" smtClean="0">
                <a:latin typeface="Verdana" panose="020B0604030504040204" pitchFamily="34" charset="0"/>
                <a:ea typeface="Verdana" panose="020B0604030504040204" pitchFamily="34" charset="0"/>
              </a:rPr>
              <a:t>Clients can confidently invest in these funds and rest assured they are investing in funds with a solid and long track record, good external ratings</a:t>
            </a:r>
            <a:r>
              <a:rPr lang="en-ZA" b="1" dirty="0" smtClean="0">
                <a:solidFill>
                  <a:schemeClr val="tx1">
                    <a:lumMod val="95000"/>
                    <a:lumOff val="5000"/>
                  </a:schemeClr>
                </a:solidFill>
                <a:latin typeface="Verdana" panose="020B0604030504040204" pitchFamily="34" charset="0"/>
                <a:ea typeface="Verdana" panose="020B0604030504040204" pitchFamily="34" charset="0"/>
              </a:rPr>
              <a:t>,</a:t>
            </a:r>
            <a:r>
              <a:rPr lang="en-ZA" b="1" dirty="0" smtClean="0">
                <a:solidFill>
                  <a:srgbClr val="FF0000"/>
                </a:solidFill>
                <a:latin typeface="Verdana" panose="020B0604030504040204" pitchFamily="34" charset="0"/>
                <a:ea typeface="Verdana" panose="020B0604030504040204" pitchFamily="34" charset="0"/>
              </a:rPr>
              <a:t> </a:t>
            </a:r>
            <a:r>
              <a:rPr lang="en-ZA" b="1" dirty="0" smtClean="0">
                <a:solidFill>
                  <a:srgbClr val="C00000"/>
                </a:solidFill>
                <a:latin typeface="Verdana" panose="020B0604030504040204" pitchFamily="34" charset="0"/>
                <a:ea typeface="Verdana" panose="020B0604030504040204" pitchFamily="34" charset="0"/>
              </a:rPr>
              <a:t>well priced </a:t>
            </a:r>
            <a:r>
              <a:rPr lang="en-ZA" b="1" dirty="0" smtClean="0">
                <a:latin typeface="Verdana" panose="020B0604030504040204" pitchFamily="34" charset="0"/>
                <a:ea typeface="Verdana" panose="020B0604030504040204" pitchFamily="34" charset="0"/>
              </a:rPr>
              <a:t>and experienced fund manager.</a:t>
            </a:r>
          </a:p>
        </p:txBody>
      </p:sp>
    </p:spTree>
    <p:extLst>
      <p:ext uri="{BB962C8B-B14F-4D97-AF65-F5344CB8AC3E}">
        <p14:creationId xmlns:p14="http://schemas.microsoft.com/office/powerpoint/2010/main" val="21719419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1335"/>
          <a:stretch/>
        </p:blipFill>
        <p:spPr>
          <a:xfrm>
            <a:off x="888828" y="177268"/>
            <a:ext cx="3218352" cy="4493792"/>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rotWithShape="1">
          <a:blip r:embed="rId3"/>
          <a:srcRect l="1885"/>
          <a:stretch/>
        </p:blipFill>
        <p:spPr>
          <a:xfrm>
            <a:off x="4800600" y="177268"/>
            <a:ext cx="3172776" cy="45625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976792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ZA" b="1" dirty="0" smtClean="0">
                <a:latin typeface="Verdana" panose="020B0604030504040204" pitchFamily="34" charset="0"/>
                <a:ea typeface="Verdana" panose="020B0604030504040204" pitchFamily="34" charset="0"/>
              </a:rPr>
              <a:t>AGENDA</a:t>
            </a:r>
            <a:endParaRPr lang="en-ZA" b="1" dirty="0">
              <a:latin typeface="Verdana" panose="020B0604030504040204" pitchFamily="34" charset="0"/>
              <a:ea typeface="Verdana" panose="020B0604030504040204" pitchFamily="34" charset="0"/>
            </a:endParaRPr>
          </a:p>
        </p:txBody>
      </p:sp>
      <p:sp>
        <p:nvSpPr>
          <p:cNvPr id="5" name="Content Placeholder 4"/>
          <p:cNvSpPr>
            <a:spLocks noGrp="1"/>
          </p:cNvSpPr>
          <p:nvPr>
            <p:ph idx="1"/>
          </p:nvPr>
        </p:nvSpPr>
        <p:spPr/>
        <p:txBody>
          <a:bodyPr>
            <a:normAutofit/>
          </a:bodyPr>
          <a:lstStyle/>
          <a:p>
            <a:pPr>
              <a:spcBef>
                <a:spcPts val="600"/>
              </a:spcBef>
              <a:spcAft>
                <a:spcPts val="600"/>
              </a:spcAft>
            </a:pPr>
            <a:r>
              <a:rPr lang="en-ZA" b="1" dirty="0" smtClean="0">
                <a:latin typeface="Verdana" panose="020B0604030504040204" pitchFamily="34" charset="0"/>
                <a:ea typeface="Verdana" panose="020B0604030504040204" pitchFamily="34" charset="0"/>
              </a:rPr>
              <a:t>Welcome and setting the scene </a:t>
            </a:r>
            <a:endParaRPr lang="en-ZA" b="1" dirty="0">
              <a:latin typeface="Verdana" panose="020B0604030504040204" pitchFamily="34" charset="0"/>
              <a:ea typeface="Verdana" panose="020B0604030504040204" pitchFamily="34" charset="0"/>
            </a:endParaRPr>
          </a:p>
          <a:p>
            <a:pPr>
              <a:spcBef>
                <a:spcPts val="600"/>
              </a:spcBef>
              <a:spcAft>
                <a:spcPts val="600"/>
              </a:spcAft>
            </a:pPr>
            <a:r>
              <a:rPr lang="en-ZA" b="1" dirty="0" smtClean="0">
                <a:latin typeface="Verdana" panose="020B0604030504040204" pitchFamily="34" charset="0"/>
                <a:ea typeface="Verdana" panose="020B0604030504040204" pitchFamily="34" charset="0"/>
              </a:rPr>
              <a:t>Introducing enhancements to  OMI Investment Portfolio+ (IP+)</a:t>
            </a:r>
            <a:endParaRPr lang="en-ZA" b="1" dirty="0">
              <a:latin typeface="Verdana" panose="020B0604030504040204" pitchFamily="34" charset="0"/>
              <a:ea typeface="Verdana" panose="020B0604030504040204" pitchFamily="34" charset="0"/>
            </a:endParaRPr>
          </a:p>
          <a:p>
            <a:pPr lvl="1">
              <a:spcBef>
                <a:spcPts val="600"/>
              </a:spcBef>
              <a:spcAft>
                <a:spcPts val="600"/>
              </a:spcAft>
            </a:pPr>
            <a:r>
              <a:rPr lang="en-ZA" b="1" dirty="0" smtClean="0">
                <a:solidFill>
                  <a:schemeClr val="accent4">
                    <a:lumMod val="75000"/>
                  </a:schemeClr>
                </a:solidFill>
                <a:latin typeface="Verdana" panose="020B0604030504040204" pitchFamily="34" charset="0"/>
                <a:ea typeface="Verdana" panose="020B0604030504040204" pitchFamily="34" charset="0"/>
              </a:rPr>
              <a:t>New </a:t>
            </a:r>
            <a:r>
              <a:rPr lang="en-ZA" b="1" dirty="0">
                <a:solidFill>
                  <a:schemeClr val="accent4">
                    <a:lumMod val="75000"/>
                  </a:schemeClr>
                </a:solidFill>
                <a:latin typeface="Verdana" panose="020B0604030504040204" pitchFamily="34" charset="0"/>
                <a:ea typeface="Verdana" panose="020B0604030504040204" pitchFamily="34" charset="0"/>
              </a:rPr>
              <a:t>minimums</a:t>
            </a:r>
          </a:p>
          <a:p>
            <a:pPr lvl="1">
              <a:spcBef>
                <a:spcPts val="600"/>
              </a:spcBef>
              <a:spcAft>
                <a:spcPts val="600"/>
              </a:spcAft>
            </a:pPr>
            <a:r>
              <a:rPr lang="en-ZA" b="1" dirty="0">
                <a:solidFill>
                  <a:schemeClr val="accent4">
                    <a:lumMod val="75000"/>
                  </a:schemeClr>
                </a:solidFill>
                <a:latin typeface="Verdana" panose="020B0604030504040204" pitchFamily="34" charset="0"/>
                <a:ea typeface="Verdana" panose="020B0604030504040204" pitchFamily="34" charset="0"/>
              </a:rPr>
              <a:t>Reduced fees</a:t>
            </a:r>
          </a:p>
          <a:p>
            <a:pPr lvl="1">
              <a:spcBef>
                <a:spcPts val="600"/>
              </a:spcBef>
              <a:spcAft>
                <a:spcPts val="600"/>
              </a:spcAft>
            </a:pPr>
            <a:r>
              <a:rPr lang="en-ZA" b="1" dirty="0">
                <a:solidFill>
                  <a:schemeClr val="accent4">
                    <a:lumMod val="75000"/>
                  </a:schemeClr>
                </a:solidFill>
                <a:latin typeface="Verdana" panose="020B0604030504040204" pitchFamily="34" charset="0"/>
                <a:ea typeface="Verdana" panose="020B0604030504040204" pitchFamily="34" charset="0"/>
              </a:rPr>
              <a:t>Funds ONLY Application </a:t>
            </a:r>
            <a:r>
              <a:rPr lang="en-ZA" b="1" dirty="0" smtClean="0">
                <a:solidFill>
                  <a:schemeClr val="accent4">
                    <a:lumMod val="75000"/>
                  </a:schemeClr>
                </a:solidFill>
                <a:latin typeface="Verdana" panose="020B0604030504040204" pitchFamily="34" charset="0"/>
                <a:ea typeface="Verdana" panose="020B0604030504040204" pitchFamily="34" charset="0"/>
              </a:rPr>
              <a:t>Form</a:t>
            </a:r>
          </a:p>
          <a:p>
            <a:pPr lvl="1">
              <a:spcBef>
                <a:spcPts val="600"/>
              </a:spcBef>
              <a:spcAft>
                <a:spcPts val="600"/>
              </a:spcAft>
            </a:pPr>
            <a:r>
              <a:rPr lang="en-ZA" b="1" dirty="0" smtClean="0">
                <a:solidFill>
                  <a:schemeClr val="accent4">
                    <a:lumMod val="75000"/>
                  </a:schemeClr>
                </a:solidFill>
                <a:latin typeface="Verdana" panose="020B0604030504040204" pitchFamily="34" charset="0"/>
                <a:ea typeface="Verdana" panose="020B0604030504040204" pitchFamily="34" charset="0"/>
              </a:rPr>
              <a:t>Electronic signatures</a:t>
            </a:r>
            <a:endParaRPr lang="en-ZA" b="1" dirty="0">
              <a:solidFill>
                <a:schemeClr val="accent4">
                  <a:lumMod val="75000"/>
                </a:schemeClr>
              </a:solidFill>
              <a:latin typeface="Verdana" panose="020B0604030504040204" pitchFamily="34" charset="0"/>
              <a:ea typeface="Verdana" panose="020B0604030504040204" pitchFamily="34" charset="0"/>
            </a:endParaRPr>
          </a:p>
          <a:p>
            <a:pPr lvl="1">
              <a:spcBef>
                <a:spcPts val="600"/>
              </a:spcBef>
              <a:spcAft>
                <a:spcPts val="600"/>
              </a:spcAft>
            </a:pPr>
            <a:endParaRPr lang="en-ZA" b="1" dirty="0">
              <a:latin typeface="Verdana" panose="020B0604030504040204" pitchFamily="34" charset="0"/>
              <a:ea typeface="Verdana" panose="020B0604030504040204" pitchFamily="34" charset="0"/>
            </a:endParaRPr>
          </a:p>
          <a:p>
            <a:pPr>
              <a:spcBef>
                <a:spcPts val="600"/>
              </a:spcBef>
              <a:spcAft>
                <a:spcPts val="600"/>
              </a:spcAft>
            </a:pPr>
            <a:endParaRPr lang="en-ZA" b="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73171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94308" y="1874521"/>
            <a:ext cx="3747612" cy="1783080"/>
          </a:xfrm>
        </p:spPr>
        <p:txBody>
          <a:bodyPr>
            <a:normAutofit/>
          </a:bodyPr>
          <a:lstStyle/>
          <a:p>
            <a:pPr marL="0" indent="0">
              <a:buNone/>
            </a:pPr>
            <a:r>
              <a:rPr lang="en-ZA" b="1" dirty="0">
                <a:latin typeface="Verdana" panose="020B0604030504040204" pitchFamily="34" charset="0"/>
                <a:ea typeface="Verdana" panose="020B0604030504040204" pitchFamily="34" charset="0"/>
              </a:rPr>
              <a:t>INTRODUCTORY 4 </a:t>
            </a:r>
            <a:r>
              <a:rPr lang="en-ZA" b="1" dirty="0" smtClean="0">
                <a:latin typeface="Verdana" panose="020B0604030504040204" pitchFamily="34" charset="0"/>
                <a:ea typeface="Verdana" panose="020B0604030504040204" pitchFamily="34" charset="0"/>
              </a:rPr>
              <a:t>PAGER</a:t>
            </a:r>
          </a:p>
          <a:p>
            <a:pPr marL="685800" lvl="1"/>
            <a:r>
              <a:rPr lang="en-ZA" b="1" dirty="0" smtClean="0">
                <a:latin typeface="Verdana" panose="020B0604030504040204" pitchFamily="34" charset="0"/>
                <a:ea typeface="Verdana" panose="020B0604030504040204" pitchFamily="34" charset="0"/>
              </a:rPr>
              <a:t>New minimums</a:t>
            </a:r>
          </a:p>
          <a:p>
            <a:pPr marL="685800" lvl="1"/>
            <a:r>
              <a:rPr lang="en-ZA" b="1" dirty="0" smtClean="0">
                <a:latin typeface="Verdana" panose="020B0604030504040204" pitchFamily="34" charset="0"/>
                <a:ea typeface="Verdana" panose="020B0604030504040204" pitchFamily="34" charset="0"/>
              </a:rPr>
              <a:t>New Fees</a:t>
            </a:r>
          </a:p>
          <a:p>
            <a:pPr marL="685800" lvl="1"/>
            <a:r>
              <a:rPr lang="en-ZA" b="1" dirty="0" smtClean="0">
                <a:latin typeface="Verdana" panose="020B0604030504040204" pitchFamily="34" charset="0"/>
                <a:ea typeface="Verdana" panose="020B0604030504040204" pitchFamily="34" charset="0"/>
              </a:rPr>
              <a:t>Key Information on the new OMI Core Range</a:t>
            </a:r>
          </a:p>
        </p:txBody>
      </p:sp>
      <p:sp>
        <p:nvSpPr>
          <p:cNvPr id="3" name="Slide Number Placeholder 2"/>
          <p:cNvSpPr>
            <a:spLocks noGrp="1"/>
          </p:cNvSpPr>
          <p:nvPr>
            <p:ph type="sldNum" sz="quarter" idx="12"/>
          </p:nvPr>
        </p:nvSpPr>
        <p:spPr/>
        <p:txBody>
          <a:bodyPr/>
          <a:lstStyle/>
          <a:p>
            <a:fld id="{F808627B-F915-7940-8094-9D0FE90F5C69}" type="slidenum">
              <a:rPr lang="en-US" smtClean="0"/>
              <a:pPr/>
              <a:t>20</a:t>
            </a:fld>
            <a:endParaRPr lang="en-US" dirty="0"/>
          </a:p>
        </p:txBody>
      </p:sp>
      <p:pic>
        <p:nvPicPr>
          <p:cNvPr id="4" name="Picture 3"/>
          <p:cNvPicPr>
            <a:picLocks noChangeAspect="1"/>
          </p:cNvPicPr>
          <p:nvPr/>
        </p:nvPicPr>
        <p:blipFill>
          <a:blip r:embed="rId2"/>
          <a:stretch>
            <a:fillRect/>
          </a:stretch>
        </p:blipFill>
        <p:spPr>
          <a:xfrm>
            <a:off x="5018797" y="267072"/>
            <a:ext cx="3275602" cy="4634628"/>
          </a:xfrm>
          <a:prstGeom prst="rect">
            <a:avLst/>
          </a:prstGeom>
          <a:ln>
            <a:noFill/>
          </a:ln>
          <a:effectLst>
            <a:outerShdw blurRad="292100" dist="139700" dir="2700000" algn="tl" rotWithShape="0">
              <a:srgbClr val="333333">
                <a:alpha val="65000"/>
              </a:srgbClr>
            </a:outerShdw>
          </a:effectLst>
        </p:spPr>
      </p:pic>
      <p:sp>
        <p:nvSpPr>
          <p:cNvPr id="5" name="Content Placeholder 2"/>
          <p:cNvSpPr txBox="1">
            <a:spLocks/>
          </p:cNvSpPr>
          <p:nvPr/>
        </p:nvSpPr>
        <p:spPr>
          <a:xfrm>
            <a:off x="115747" y="1388961"/>
            <a:ext cx="4743575" cy="3205661"/>
          </a:xfrm>
          <a:prstGeom prst="rect">
            <a:avLst/>
          </a:prstGeom>
        </p:spPr>
        <p:txBody>
          <a:bodyPr>
            <a:normAutofit/>
          </a:bodyPr>
          <a:lstStyle>
            <a:lvl1pPr marL="342900" indent="-3429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ZA" b="1" dirty="0" smtClean="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45569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Verdana" panose="020B0604030504040204" pitchFamily="34" charset="0"/>
                <a:ea typeface="Verdana" panose="020B0604030504040204" pitchFamily="34" charset="0"/>
              </a:rPr>
              <a:t>THANK YOU</a:t>
            </a:r>
            <a:endParaRPr lang="en-GB" b="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831278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828" y="267072"/>
            <a:ext cx="7797972" cy="382093"/>
          </a:xfrm>
        </p:spPr>
        <p:txBody>
          <a:bodyPr>
            <a:normAutofit fontScale="90000"/>
          </a:bodyPr>
          <a:lstStyle/>
          <a:p>
            <a:r>
              <a:rPr lang="en-US" dirty="0"/>
              <a:t>LEGAL AND REGULATORY</a:t>
            </a:r>
            <a:endParaRPr lang="en-GB" dirty="0"/>
          </a:p>
        </p:txBody>
      </p:sp>
      <p:sp>
        <p:nvSpPr>
          <p:cNvPr id="6" name="Slide Number Placeholder 5"/>
          <p:cNvSpPr>
            <a:spLocks noGrp="1"/>
          </p:cNvSpPr>
          <p:nvPr>
            <p:ph type="sldNum" sz="quarter" idx="12"/>
          </p:nvPr>
        </p:nvSpPr>
        <p:spPr/>
        <p:txBody>
          <a:bodyPr/>
          <a:lstStyle/>
          <a:p>
            <a:fld id="{F808627B-F915-7940-8094-9D0FE90F5C69}" type="slidenum">
              <a:rPr lang="en-US" smtClean="0"/>
              <a:pPr/>
              <a:t>22</a:t>
            </a:fld>
            <a:endParaRPr lang="en-US" dirty="0"/>
          </a:p>
        </p:txBody>
      </p:sp>
      <p:sp>
        <p:nvSpPr>
          <p:cNvPr id="8" name="Text Placeholder 2"/>
          <p:cNvSpPr txBox="1">
            <a:spLocks/>
          </p:cNvSpPr>
          <p:nvPr/>
        </p:nvSpPr>
        <p:spPr>
          <a:xfrm>
            <a:off x="888828" y="798060"/>
            <a:ext cx="7560000" cy="2333059"/>
          </a:xfrm>
          <a:prstGeom prst="rect">
            <a:avLst/>
          </a:prstGeom>
        </p:spPr>
        <p:txBody>
          <a:bodyPr/>
          <a:lstStyle>
            <a:lvl1pPr marL="342900" indent="-3429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000" b="1" dirty="0"/>
              <a:t>Old Mutual Isle Of Man</a:t>
            </a:r>
          </a:p>
          <a:p>
            <a:pPr marL="0" indent="0">
              <a:spcBef>
                <a:spcPts val="0"/>
              </a:spcBef>
              <a:buNone/>
            </a:pPr>
            <a:r>
              <a:rPr lang="en-US" sz="700" dirty="0"/>
              <a:t/>
            </a:r>
            <a:br>
              <a:rPr lang="en-US" sz="700" dirty="0"/>
            </a:br>
            <a:r>
              <a:rPr lang="en-US" sz="700" dirty="0" smtClean="0">
                <a:hlinkClick r:id="rId2"/>
              </a:rPr>
              <a:t>www.omi-int.com</a:t>
            </a:r>
            <a:endParaRPr lang="en-US" sz="700" dirty="0" smtClean="0"/>
          </a:p>
          <a:p>
            <a:pPr marL="0" indent="0">
              <a:spcBef>
                <a:spcPts val="0"/>
              </a:spcBef>
              <a:buNone/>
            </a:pPr>
            <a:r>
              <a:rPr lang="en-US" sz="800" dirty="0" smtClean="0"/>
              <a:t>Old </a:t>
            </a:r>
            <a:r>
              <a:rPr lang="en-US" sz="800" dirty="0"/>
              <a:t>Mutual Isle of Man, Branch of Old Mutual Life Assurance Company (South Africa) Limited, is registered in the Isle of Man</a:t>
            </a:r>
            <a:br>
              <a:rPr lang="en-US" sz="800" dirty="0"/>
            </a:br>
            <a:r>
              <a:rPr lang="en-US" sz="800" dirty="0"/>
              <a:t>under number 005664F and whose principal place of business is 5A Village Walk, </a:t>
            </a:r>
            <a:r>
              <a:rPr lang="en-US" sz="800" dirty="0" err="1"/>
              <a:t>Onchan</a:t>
            </a:r>
            <a:r>
              <a:rPr lang="en-US" sz="800" dirty="0"/>
              <a:t>, Isle of Man, IM3 4EA, British Isles.</a:t>
            </a:r>
          </a:p>
          <a:p>
            <a:pPr marL="0" indent="0">
              <a:spcBef>
                <a:spcPts val="400"/>
              </a:spcBef>
              <a:buNone/>
            </a:pPr>
            <a:r>
              <a:rPr lang="en-US" sz="800" dirty="0"/>
              <a:t>Permitted to carry on long-term insurance business in and from the Isle of Man by the Isle of Man Financial Services Authority.</a:t>
            </a:r>
          </a:p>
          <a:p>
            <a:pPr marL="0" indent="0">
              <a:spcBef>
                <a:spcPts val="400"/>
              </a:spcBef>
              <a:buNone/>
            </a:pPr>
            <a:r>
              <a:rPr lang="en-US" sz="800" dirty="0"/>
              <a:t>Old Mutual Life Assurance Company (South Africa) Limited is incorporated in South Africa (reg. number: 1999/04643/06).</a:t>
            </a:r>
            <a:br>
              <a:rPr lang="en-US" sz="800" dirty="0"/>
            </a:br>
            <a:r>
              <a:rPr lang="en-US" sz="800" dirty="0"/>
              <a:t>Registered office: Mutual Park, Jan Smuts Drive, Pinelands, Cape Town, South Africa.</a:t>
            </a:r>
            <a:br>
              <a:rPr lang="en-US" sz="800" dirty="0"/>
            </a:br>
            <a:r>
              <a:rPr lang="en-US" sz="800" dirty="0"/>
              <a:t>Old Mutual Life Assurance Company (South Africa) Limited is a registered long-term insurer and a licensed financial services provider.</a:t>
            </a:r>
          </a:p>
          <a:p>
            <a:pPr marL="0" indent="0">
              <a:spcBef>
                <a:spcPts val="0"/>
              </a:spcBef>
              <a:buNone/>
            </a:pPr>
            <a:r>
              <a:rPr lang="en-US" sz="700" dirty="0"/>
              <a:t/>
            </a:r>
            <a:br>
              <a:rPr lang="en-US" sz="700" dirty="0"/>
            </a:br>
            <a:r>
              <a:rPr lang="en-US" sz="1000" b="1" dirty="0"/>
              <a:t>Old Mutual Guernsey</a:t>
            </a:r>
          </a:p>
          <a:p>
            <a:pPr marL="0" indent="0">
              <a:spcBef>
                <a:spcPts val="0"/>
              </a:spcBef>
              <a:buNone/>
            </a:pPr>
            <a:r>
              <a:rPr lang="en-US" sz="700" dirty="0"/>
              <a:t/>
            </a:r>
            <a:br>
              <a:rPr lang="en-US" sz="700" dirty="0"/>
            </a:br>
            <a:r>
              <a:rPr lang="en-US" sz="800" dirty="0"/>
              <a:t>Old Mutual Guernsey is the trading name of Old Mutual Life Assurance Company (South Africa), Guernsey Branch. Old Mutual Guernsey,</a:t>
            </a:r>
            <a:br>
              <a:rPr lang="en-US" sz="800" dirty="0"/>
            </a:br>
            <a:r>
              <a:rPr lang="en-US" sz="800" dirty="0"/>
              <a:t>whose place of business is Albert House, South Esplanade, St Peter Port, Guernsey, GY1 1AW, is a branch of Old Mutual Life Assurance Company</a:t>
            </a:r>
            <a:br>
              <a:rPr lang="en-US" sz="800" dirty="0"/>
            </a:br>
            <a:r>
              <a:rPr lang="en-US" sz="800" dirty="0"/>
              <a:t>(South Africa) Limited, which is incorporated in South Africa (</a:t>
            </a:r>
            <a:r>
              <a:rPr lang="en-US" sz="800" dirty="0" err="1"/>
              <a:t>reg</a:t>
            </a:r>
            <a:r>
              <a:rPr lang="en-US" sz="800" dirty="0"/>
              <a:t> no. 1999/04643/06).</a:t>
            </a:r>
          </a:p>
          <a:p>
            <a:pPr marL="0" indent="0">
              <a:spcBef>
                <a:spcPts val="400"/>
              </a:spcBef>
              <a:buNone/>
            </a:pPr>
            <a:r>
              <a:rPr lang="en-US" sz="800" dirty="0"/>
              <a:t>Registered office: Mutualpark, Jan Smuts Drive, Pinelands, Cape Town, South Africa.</a:t>
            </a:r>
          </a:p>
          <a:p>
            <a:pPr marL="0" indent="0">
              <a:spcBef>
                <a:spcPts val="400"/>
              </a:spcBef>
              <a:buNone/>
            </a:pPr>
            <a:r>
              <a:rPr lang="en-US" sz="800" dirty="0"/>
              <a:t>Old Mutual Guernsey is licensed by the Guernsey Financial Services Commission under The Insurance Business (Bailiwick of Guernsey) Law, 2002</a:t>
            </a:r>
            <a:br>
              <a:rPr lang="en-US" sz="800" dirty="0"/>
            </a:br>
            <a:r>
              <a:rPr lang="en-US" sz="800" dirty="0"/>
              <a:t>to carry on long-term insurance business. Old Mutual Life Assurance Company (South Africa) Limited is a registered long-term insurer and</a:t>
            </a:r>
            <a:br>
              <a:rPr lang="en-US" sz="800" dirty="0"/>
            </a:br>
            <a:r>
              <a:rPr lang="en-US" sz="800" dirty="0"/>
              <a:t>a licensed financial services provider.</a:t>
            </a:r>
          </a:p>
          <a:p>
            <a:pPr marL="0" indent="0">
              <a:spcBef>
                <a:spcPts val="0"/>
              </a:spcBef>
              <a:buNone/>
            </a:pPr>
            <a:r>
              <a:rPr lang="en-US" sz="700" dirty="0"/>
              <a:t/>
            </a:r>
            <a:br>
              <a:rPr lang="en-US" sz="700" dirty="0"/>
            </a:br>
            <a:r>
              <a:rPr lang="en-US" sz="1000" b="1" dirty="0"/>
              <a:t>Old Mutual International Guernsey</a:t>
            </a:r>
          </a:p>
          <a:p>
            <a:pPr marL="0" indent="0">
              <a:spcBef>
                <a:spcPts val="0"/>
              </a:spcBef>
              <a:buNone/>
            </a:pPr>
            <a:r>
              <a:rPr lang="en-US" sz="700" dirty="0"/>
              <a:t/>
            </a:r>
            <a:br>
              <a:rPr lang="en-US" sz="700" dirty="0"/>
            </a:br>
            <a:r>
              <a:rPr lang="en-US" sz="800" dirty="0"/>
              <a:t>Old Mutual International (Guernsey) Limited, registered office: Albert House, South Esplanade, St Peter Port, Guernsey, Channel Islands, GY1 1AW (reg. no. 2424) and is licensed to write long term insurance business under the Insurance Business (Bailiwick of Guernsey) Law 2002 by the Guernsey Financial Services Commission.</a:t>
            </a:r>
          </a:p>
          <a:p>
            <a:pPr marL="0" indent="0">
              <a:spcBef>
                <a:spcPts val="0"/>
              </a:spcBef>
              <a:buNone/>
            </a:pPr>
            <a:r>
              <a:rPr lang="en-US" sz="700" dirty="0"/>
              <a:t/>
            </a:r>
            <a:br>
              <a:rPr lang="en-US" sz="700" dirty="0"/>
            </a:br>
            <a:r>
              <a:rPr lang="en-US" sz="1000" b="1" dirty="0"/>
              <a:t>Old Mutual Hong Kong</a:t>
            </a:r>
          </a:p>
          <a:p>
            <a:pPr marL="0" indent="0">
              <a:spcBef>
                <a:spcPts val="0"/>
              </a:spcBef>
              <a:buNone/>
            </a:pPr>
            <a:r>
              <a:rPr lang="en-US" sz="700" dirty="0"/>
              <a:t/>
            </a:r>
            <a:br>
              <a:rPr lang="en-US" sz="700" dirty="0"/>
            </a:br>
            <a:r>
              <a:rPr lang="en-US" sz="800" dirty="0"/>
              <a:t>Old Mutual Hong Kong is a Branch of Old Mutual Life Assurance Company (South Africa) Limited.</a:t>
            </a:r>
            <a:br>
              <a:rPr lang="en-US" sz="800" dirty="0"/>
            </a:br>
            <a:r>
              <a:rPr lang="en-US" sz="800" dirty="0"/>
              <a:t>Old Mutual Life Assurance Company (South Africa) Limited is incorporated in South Africa (reg. number: 1999/04643/06).</a:t>
            </a:r>
            <a:br>
              <a:rPr lang="en-US" sz="800" dirty="0"/>
            </a:br>
            <a:r>
              <a:rPr lang="en-US" sz="800" dirty="0"/>
              <a:t>Registered office: Mutualpark, Jan Smuts Drive, Pinelands, Cape Town, South Africa.</a:t>
            </a:r>
            <a:br>
              <a:rPr lang="en-US" sz="800" dirty="0"/>
            </a:br>
            <a:r>
              <a:rPr lang="en-US" sz="800" dirty="0"/>
              <a:t>Old Mutual Life Assurance Company (South Africa) Limited is a registered long term insurer and a licensed financial services provider.</a:t>
            </a:r>
          </a:p>
          <a:p>
            <a:pPr marL="0" indent="0">
              <a:spcBef>
                <a:spcPts val="0"/>
              </a:spcBef>
              <a:buNone/>
            </a:pPr>
            <a:endParaRPr lang="en-ZA" sz="700" dirty="0"/>
          </a:p>
        </p:txBody>
      </p:sp>
    </p:spTree>
    <p:extLst>
      <p:ext uri="{BB962C8B-B14F-4D97-AF65-F5344CB8AC3E}">
        <p14:creationId xmlns:p14="http://schemas.microsoft.com/office/powerpoint/2010/main" val="34204490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Verdana" panose="020B0604030504040204" pitchFamily="34" charset="0"/>
                <a:ea typeface="Verdana" panose="020B0604030504040204" pitchFamily="34" charset="0"/>
              </a:rPr>
              <a:t>AGENDA</a:t>
            </a:r>
            <a:endParaRPr lang="en-ZA" b="1" dirty="0">
              <a:latin typeface="Verdana" panose="020B0604030504040204" pitchFamily="34" charset="0"/>
              <a:ea typeface="Verdana" panose="020B0604030504040204" pitchFamily="34" charset="0"/>
            </a:endParaRPr>
          </a:p>
        </p:txBody>
      </p:sp>
      <p:sp>
        <p:nvSpPr>
          <p:cNvPr id="8" name="Content Placeholder 7"/>
          <p:cNvSpPr>
            <a:spLocks noGrp="1"/>
          </p:cNvSpPr>
          <p:nvPr>
            <p:ph idx="1"/>
          </p:nvPr>
        </p:nvSpPr>
        <p:spPr/>
        <p:txBody>
          <a:bodyPr>
            <a:noAutofit/>
          </a:bodyPr>
          <a:lstStyle/>
          <a:p>
            <a:r>
              <a:rPr lang="en-ZA" b="1" dirty="0" smtClean="0">
                <a:latin typeface="Verdana" panose="020B0604030504040204" pitchFamily="34" charset="0"/>
                <a:ea typeface="Verdana" panose="020B0604030504040204" pitchFamily="34" charset="0"/>
              </a:rPr>
              <a:t>The OMI Global Core </a:t>
            </a:r>
            <a:r>
              <a:rPr lang="en-ZA" b="1" dirty="0">
                <a:latin typeface="Verdana" panose="020B0604030504040204" pitchFamily="34" charset="0"/>
                <a:ea typeface="Verdana" panose="020B0604030504040204" pitchFamily="34" charset="0"/>
              </a:rPr>
              <a:t>Fund Range</a:t>
            </a:r>
            <a:r>
              <a:rPr lang="en-ZA" b="1" dirty="0" smtClean="0">
                <a:latin typeface="Verdana" panose="020B0604030504040204" pitchFamily="34" charset="0"/>
                <a:ea typeface="Verdana" panose="020B0604030504040204" pitchFamily="34" charset="0"/>
              </a:rPr>
              <a:t>:</a:t>
            </a:r>
          </a:p>
          <a:p>
            <a:endParaRPr lang="en-ZA" b="1" dirty="0">
              <a:latin typeface="Verdana" panose="020B0604030504040204" pitchFamily="34" charset="0"/>
              <a:ea typeface="Verdana" panose="020B0604030504040204" pitchFamily="34" charset="0"/>
            </a:endParaRPr>
          </a:p>
          <a:p>
            <a:endParaRPr lang="en-ZA" b="1" dirty="0" smtClean="0">
              <a:latin typeface="Verdana" panose="020B0604030504040204" pitchFamily="34" charset="0"/>
              <a:ea typeface="Verdana" panose="020B0604030504040204" pitchFamily="34" charset="0"/>
            </a:endParaRPr>
          </a:p>
          <a:p>
            <a:endParaRPr lang="en-ZA" b="1" dirty="0">
              <a:latin typeface="Verdana" panose="020B0604030504040204" pitchFamily="34" charset="0"/>
              <a:ea typeface="Verdana" panose="020B0604030504040204" pitchFamily="34" charset="0"/>
            </a:endParaRPr>
          </a:p>
          <a:p>
            <a:endParaRPr lang="en-ZA" b="1" dirty="0" smtClean="0">
              <a:latin typeface="Verdana" panose="020B0604030504040204" pitchFamily="34" charset="0"/>
              <a:ea typeface="Verdana" panose="020B0604030504040204" pitchFamily="34" charset="0"/>
            </a:endParaRPr>
          </a:p>
          <a:p>
            <a:endParaRPr lang="en-ZA" b="1" dirty="0">
              <a:latin typeface="Verdana" panose="020B0604030504040204" pitchFamily="34" charset="0"/>
              <a:ea typeface="Verdana" panose="020B0604030504040204" pitchFamily="34" charset="0"/>
            </a:endParaRPr>
          </a:p>
          <a:p>
            <a:endParaRPr lang="en-ZA" b="1" dirty="0" smtClean="0">
              <a:latin typeface="Verdana" panose="020B0604030504040204" pitchFamily="34" charset="0"/>
              <a:ea typeface="Verdana" panose="020B0604030504040204" pitchFamily="34" charset="0"/>
            </a:endParaRPr>
          </a:p>
          <a:p>
            <a:endParaRPr lang="en-ZA" b="1" dirty="0">
              <a:latin typeface="Verdana" panose="020B0604030504040204" pitchFamily="34" charset="0"/>
              <a:ea typeface="Verdana" panose="020B0604030504040204" pitchFamily="34" charset="0"/>
            </a:endParaRPr>
          </a:p>
          <a:p>
            <a:endParaRPr lang="en-ZA" dirty="0"/>
          </a:p>
          <a:p>
            <a:endParaRPr lang="en-ZA" dirty="0" smtClean="0"/>
          </a:p>
          <a:p>
            <a:endParaRPr lang="en-ZA" dirty="0"/>
          </a:p>
          <a:p>
            <a:endParaRPr lang="en-ZA" dirty="0" smtClean="0"/>
          </a:p>
        </p:txBody>
      </p:sp>
      <p:sp>
        <p:nvSpPr>
          <p:cNvPr id="4" name="Slide Number Placeholder 3"/>
          <p:cNvSpPr>
            <a:spLocks noGrp="1"/>
          </p:cNvSpPr>
          <p:nvPr>
            <p:ph type="sldNum" sz="quarter" idx="12"/>
          </p:nvPr>
        </p:nvSpPr>
        <p:spPr/>
        <p:txBody>
          <a:bodyPr/>
          <a:lstStyle/>
          <a:p>
            <a:fld id="{F808627B-F915-7940-8094-9D0FE90F5C69}" type="slidenum">
              <a:rPr lang="en-US" smtClean="0"/>
              <a:pPr/>
              <a:t>3</a:t>
            </a:fld>
            <a:endParaRPr lang="en-US" dirty="0"/>
          </a:p>
        </p:txBody>
      </p:sp>
      <p:graphicFrame>
        <p:nvGraphicFramePr>
          <p:cNvPr id="9" name="Content Placeholder 4"/>
          <p:cNvGraphicFramePr>
            <a:graphicFrameLocks/>
          </p:cNvGraphicFramePr>
          <p:nvPr>
            <p:extLst>
              <p:ext uri="{D42A27DB-BD31-4B8C-83A1-F6EECF244321}">
                <p14:modId xmlns:p14="http://schemas.microsoft.com/office/powerpoint/2010/main" val="3040458716"/>
              </p:ext>
            </p:extLst>
          </p:nvPr>
        </p:nvGraphicFramePr>
        <p:xfrm>
          <a:off x="974757" y="1400532"/>
          <a:ext cx="7894923" cy="2011680"/>
        </p:xfrm>
        <a:graphic>
          <a:graphicData uri="http://schemas.openxmlformats.org/drawingml/2006/table">
            <a:tbl>
              <a:tblPr firstRow="1" bandRow="1">
                <a:effectLst>
                  <a:outerShdw blurRad="50800" dist="38100" dir="2700000" algn="tl" rotWithShape="0">
                    <a:prstClr val="black">
                      <a:alpha val="40000"/>
                    </a:prstClr>
                  </a:outerShdw>
                </a:effectLst>
                <a:tableStyleId>{7DF18680-E054-41AD-8BC1-D1AEF772440D}</a:tableStyleId>
              </a:tblPr>
              <a:tblGrid>
                <a:gridCol w="3437714">
                  <a:extLst>
                    <a:ext uri="{9D8B030D-6E8A-4147-A177-3AD203B41FA5}">
                      <a16:colId xmlns:a16="http://schemas.microsoft.com/office/drawing/2014/main" val="1292542658"/>
                    </a:ext>
                  </a:extLst>
                </a:gridCol>
                <a:gridCol w="1496138">
                  <a:extLst>
                    <a:ext uri="{9D8B030D-6E8A-4147-A177-3AD203B41FA5}">
                      <a16:colId xmlns:a16="http://schemas.microsoft.com/office/drawing/2014/main" val="2636292603"/>
                    </a:ext>
                  </a:extLst>
                </a:gridCol>
                <a:gridCol w="2961071">
                  <a:extLst>
                    <a:ext uri="{9D8B030D-6E8A-4147-A177-3AD203B41FA5}">
                      <a16:colId xmlns:a16="http://schemas.microsoft.com/office/drawing/2014/main" val="2457740132"/>
                    </a:ext>
                  </a:extLst>
                </a:gridCol>
              </a:tblGrid>
              <a:tr h="246466">
                <a:tc>
                  <a:txBody>
                    <a:bodyPr/>
                    <a:lstStyle/>
                    <a:p>
                      <a:endParaRPr lang="en-ZA" sz="1200" b="1" dirty="0">
                        <a:latin typeface="Verdana" panose="020B0604030504040204" pitchFamily="34" charset="0"/>
                        <a:ea typeface="Verdana" panose="020B0604030504040204" pitchFamily="34" charset="0"/>
                      </a:endParaRPr>
                    </a:p>
                  </a:txBody>
                  <a:tcPr marL="98582" marR="98582"/>
                </a:tc>
                <a:tc>
                  <a:txBody>
                    <a:bodyPr/>
                    <a:lstStyle/>
                    <a:p>
                      <a:pPr algn="ctr"/>
                      <a:r>
                        <a:rPr lang="en-ZA" sz="1200" b="1" dirty="0" smtClean="0">
                          <a:latin typeface="Verdana" panose="020B0604030504040204" pitchFamily="34" charset="0"/>
                          <a:ea typeface="Verdana" panose="020B0604030504040204" pitchFamily="34" charset="0"/>
                        </a:rPr>
                        <a:t>Fund Positioning</a:t>
                      </a:r>
                      <a:endParaRPr lang="en-ZA" sz="1200" b="1" dirty="0">
                        <a:latin typeface="Verdana" panose="020B0604030504040204" pitchFamily="34" charset="0"/>
                        <a:ea typeface="Verdana" panose="020B0604030504040204" pitchFamily="34" charset="0"/>
                      </a:endParaRPr>
                    </a:p>
                  </a:txBody>
                  <a:tcPr marL="98582" marR="98582"/>
                </a:tc>
                <a:tc>
                  <a:txBody>
                    <a:bodyPr/>
                    <a:lstStyle/>
                    <a:p>
                      <a:r>
                        <a:rPr lang="en-ZA" sz="1200" b="1" dirty="0" smtClean="0">
                          <a:latin typeface="Verdana" panose="020B0604030504040204" pitchFamily="34" charset="0"/>
                          <a:ea typeface="Verdana" panose="020B0604030504040204" pitchFamily="34" charset="0"/>
                        </a:rPr>
                        <a:t>Fund Detail</a:t>
                      </a:r>
                      <a:endParaRPr lang="en-ZA" sz="1200" b="1" dirty="0">
                        <a:latin typeface="Verdana" panose="020B0604030504040204" pitchFamily="34" charset="0"/>
                        <a:ea typeface="Verdana" panose="020B0604030504040204" pitchFamily="34" charset="0"/>
                      </a:endParaRPr>
                    </a:p>
                  </a:txBody>
                  <a:tcPr marL="98582" marR="98582" anchor="ctr"/>
                </a:tc>
                <a:extLst>
                  <a:ext uri="{0D108BD9-81ED-4DB2-BD59-A6C34878D82A}">
                    <a16:rowId xmlns:a16="http://schemas.microsoft.com/office/drawing/2014/main" val="1864778138"/>
                  </a:ext>
                </a:extLst>
              </a:tr>
              <a:tr h="310011">
                <a:tc>
                  <a:txBody>
                    <a:bodyPr/>
                    <a:lstStyle/>
                    <a:p>
                      <a:r>
                        <a:rPr lang="en-ZA" sz="1200" b="1" dirty="0" smtClean="0">
                          <a:latin typeface="Verdana" panose="020B0604030504040204" pitchFamily="34" charset="0"/>
                          <a:ea typeface="Verdana" panose="020B0604030504040204" pitchFamily="34" charset="0"/>
                        </a:rPr>
                        <a:t>OMI GLOBAL CAUTIOUS FUND</a:t>
                      </a:r>
                      <a:endParaRPr lang="en-ZA" sz="1200" b="1" dirty="0">
                        <a:latin typeface="Verdana" panose="020B0604030504040204" pitchFamily="34" charset="0"/>
                        <a:ea typeface="Verdana" panose="020B0604030504040204" pitchFamily="34" charset="0"/>
                      </a:endParaRPr>
                    </a:p>
                  </a:txBody>
                  <a:tcPr marL="98582" marR="98582" anchor="ctr"/>
                </a:tc>
                <a:tc>
                  <a:txBody>
                    <a:bodyPr/>
                    <a:lstStyle/>
                    <a:p>
                      <a:pPr algn="ctr"/>
                      <a:r>
                        <a:rPr lang="en-ZA" sz="1200" b="0" dirty="0" smtClean="0">
                          <a:latin typeface="Verdana" panose="020B0604030504040204" pitchFamily="34" charset="0"/>
                          <a:ea typeface="Verdana" panose="020B0604030504040204" pitchFamily="34" charset="0"/>
                        </a:rPr>
                        <a:t>Wayne Sorour</a:t>
                      </a:r>
                    </a:p>
                  </a:txBody>
                  <a:tcPr marL="98582" marR="98582" anchor="ctr"/>
                </a:tc>
                <a:tc>
                  <a:txBody>
                    <a:bodyPr/>
                    <a:lstStyle/>
                    <a:p>
                      <a:r>
                        <a:rPr lang="en-ZA" sz="1200" b="1" dirty="0" smtClean="0">
                          <a:latin typeface="Verdana" panose="020B0604030504040204" pitchFamily="34" charset="0"/>
                          <a:ea typeface="Verdana" panose="020B0604030504040204" pitchFamily="34" charset="0"/>
                        </a:rPr>
                        <a:t>John Stopford</a:t>
                      </a:r>
                    </a:p>
                    <a:p>
                      <a:r>
                        <a:rPr lang="en-ZA" sz="1200" b="0" dirty="0" smtClean="0">
                          <a:latin typeface="Verdana" panose="020B0604030504040204" pitchFamily="34" charset="0"/>
                          <a:ea typeface="Verdana" panose="020B0604030504040204" pitchFamily="34" charset="0"/>
                        </a:rPr>
                        <a:t>Drivers of total returns from here</a:t>
                      </a:r>
                      <a:endParaRPr lang="en-ZA" sz="1200" b="0" dirty="0">
                        <a:latin typeface="Verdana" panose="020B0604030504040204" pitchFamily="34" charset="0"/>
                        <a:ea typeface="Verdana" panose="020B0604030504040204" pitchFamily="34" charset="0"/>
                      </a:endParaRPr>
                    </a:p>
                  </a:txBody>
                  <a:tcPr marL="98582" marR="98582" anchor="ctr"/>
                </a:tc>
                <a:extLst>
                  <a:ext uri="{0D108BD9-81ED-4DB2-BD59-A6C34878D82A}">
                    <a16:rowId xmlns:a16="http://schemas.microsoft.com/office/drawing/2014/main" val="3060970473"/>
                  </a:ext>
                </a:extLst>
              </a:tr>
              <a:tr h="179610">
                <a:tc>
                  <a:txBody>
                    <a:bodyPr/>
                    <a:lstStyle/>
                    <a:p>
                      <a:r>
                        <a:rPr lang="en-ZA" sz="1200" b="1" dirty="0" smtClean="0">
                          <a:latin typeface="Verdana" panose="020B0604030504040204" pitchFamily="34" charset="0"/>
                          <a:ea typeface="Verdana" panose="020B0604030504040204" pitchFamily="34" charset="0"/>
                        </a:rPr>
                        <a:t>OMI GLOBAL FLEXIBLE FUND</a:t>
                      </a:r>
                      <a:endParaRPr lang="en-ZA" sz="1200" b="1" dirty="0">
                        <a:latin typeface="Verdana" panose="020B0604030504040204" pitchFamily="34" charset="0"/>
                        <a:ea typeface="Verdana" panose="020B0604030504040204" pitchFamily="34" charset="0"/>
                      </a:endParaRPr>
                    </a:p>
                  </a:txBody>
                  <a:tcPr marL="98582" marR="98582" anchor="ctr"/>
                </a:tc>
                <a:tc>
                  <a:txBody>
                    <a:bodyPr/>
                    <a:lstStyle/>
                    <a:p>
                      <a:pPr algn="ctr"/>
                      <a:r>
                        <a:rPr lang="en-ZA" sz="1200" b="0" dirty="0" smtClean="0">
                          <a:latin typeface="Verdana" panose="020B0604030504040204" pitchFamily="34" charset="0"/>
                          <a:ea typeface="Verdana" panose="020B0604030504040204" pitchFamily="34" charset="0"/>
                        </a:rPr>
                        <a:t>Wayne Sorour</a:t>
                      </a:r>
                    </a:p>
                  </a:txBody>
                  <a:tcPr marL="98582" marR="98582" anchor="ctr"/>
                </a:tc>
                <a:tc>
                  <a:txBody>
                    <a:bodyPr/>
                    <a:lstStyle/>
                    <a:p>
                      <a:r>
                        <a:rPr lang="en-ZA" sz="1200" b="1" dirty="0" smtClean="0">
                          <a:latin typeface="Verdana" panose="020B0604030504040204" pitchFamily="34" charset="0"/>
                          <a:ea typeface="Verdana" panose="020B0604030504040204" pitchFamily="34" charset="0"/>
                        </a:rPr>
                        <a:t>Iain</a:t>
                      </a:r>
                      <a:r>
                        <a:rPr lang="en-ZA" sz="1200" b="1" baseline="0" dirty="0" smtClean="0">
                          <a:latin typeface="Verdana" panose="020B0604030504040204" pitchFamily="34" charset="0"/>
                          <a:ea typeface="Verdana" panose="020B0604030504040204" pitchFamily="34" charset="0"/>
                        </a:rPr>
                        <a:t> Cunningham</a:t>
                      </a:r>
                    </a:p>
                    <a:p>
                      <a:r>
                        <a:rPr lang="en-ZA" sz="1200" b="0" baseline="0" dirty="0" smtClean="0">
                          <a:latin typeface="Verdana" panose="020B0604030504040204" pitchFamily="34" charset="0"/>
                          <a:ea typeface="Verdana" panose="020B0604030504040204" pitchFamily="34" charset="0"/>
                        </a:rPr>
                        <a:t>Navigating a new landscape</a:t>
                      </a:r>
                      <a:endParaRPr lang="en-ZA" sz="1200" b="0" dirty="0" smtClean="0">
                        <a:latin typeface="Verdana" panose="020B0604030504040204" pitchFamily="34" charset="0"/>
                        <a:ea typeface="Verdana" panose="020B0604030504040204" pitchFamily="34" charset="0"/>
                      </a:endParaRPr>
                    </a:p>
                  </a:txBody>
                  <a:tcPr marL="98582" marR="98582" anchor="ctr"/>
                </a:tc>
                <a:extLst>
                  <a:ext uri="{0D108BD9-81ED-4DB2-BD59-A6C34878D82A}">
                    <a16:rowId xmlns:a16="http://schemas.microsoft.com/office/drawing/2014/main" val="4222459192"/>
                  </a:ext>
                </a:extLst>
              </a:tr>
              <a:tr h="179610">
                <a:tc>
                  <a:txBody>
                    <a:bodyPr/>
                    <a:lstStyle/>
                    <a:p>
                      <a:r>
                        <a:rPr lang="en-ZA" sz="1200" b="1" dirty="0" smtClean="0">
                          <a:latin typeface="Verdana" panose="020B0604030504040204" pitchFamily="34" charset="0"/>
                          <a:ea typeface="Verdana" panose="020B0604030504040204" pitchFamily="34" charset="0"/>
                        </a:rPr>
                        <a:t>OMI</a:t>
                      </a:r>
                      <a:r>
                        <a:rPr lang="en-ZA" sz="1200" b="1" baseline="0" dirty="0" smtClean="0">
                          <a:latin typeface="Verdana" panose="020B0604030504040204" pitchFamily="34" charset="0"/>
                          <a:ea typeface="Verdana" panose="020B0604030504040204" pitchFamily="34" charset="0"/>
                        </a:rPr>
                        <a:t> GLOBAL EQUITY FUND</a:t>
                      </a:r>
                      <a:endParaRPr lang="en-ZA" sz="1200" b="1" dirty="0">
                        <a:latin typeface="Verdana" panose="020B0604030504040204" pitchFamily="34" charset="0"/>
                        <a:ea typeface="Verdana" panose="020B0604030504040204" pitchFamily="34" charset="0"/>
                      </a:endParaRPr>
                    </a:p>
                  </a:txBody>
                  <a:tcPr marL="98582" marR="98582" anchor="ctr"/>
                </a:tc>
                <a:tc>
                  <a:txBody>
                    <a:bodyPr/>
                    <a:lstStyle/>
                    <a:p>
                      <a:pPr algn="ctr"/>
                      <a:r>
                        <a:rPr lang="en-ZA" sz="1200" b="0" dirty="0" smtClean="0">
                          <a:latin typeface="Verdana" panose="020B0604030504040204" pitchFamily="34" charset="0"/>
                          <a:ea typeface="Verdana" panose="020B0604030504040204" pitchFamily="34" charset="0"/>
                        </a:rPr>
                        <a:t>Wayne Sorour</a:t>
                      </a:r>
                    </a:p>
                  </a:txBody>
                  <a:tcPr marL="98582" marR="98582" anchor="ctr"/>
                </a:tc>
                <a:tc>
                  <a:txBody>
                    <a:bodyPr/>
                    <a:lstStyle/>
                    <a:p>
                      <a:r>
                        <a:rPr lang="en-ZA" sz="1200" b="1" dirty="0" err="1" smtClean="0">
                          <a:latin typeface="Verdana" panose="020B0604030504040204" pitchFamily="34" charset="0"/>
                          <a:ea typeface="Verdana" panose="020B0604030504040204" pitchFamily="34" charset="0"/>
                        </a:rPr>
                        <a:t>Abrie</a:t>
                      </a:r>
                      <a:r>
                        <a:rPr lang="en-ZA" sz="1200" b="1" dirty="0" smtClean="0">
                          <a:latin typeface="Verdana" panose="020B0604030504040204" pitchFamily="34" charset="0"/>
                          <a:ea typeface="Verdana" panose="020B0604030504040204" pitchFamily="34" charset="0"/>
                        </a:rPr>
                        <a:t> Pretorius</a:t>
                      </a:r>
                    </a:p>
                    <a:p>
                      <a:r>
                        <a:rPr lang="en-ZA" sz="1200" b="0" dirty="0" smtClean="0">
                          <a:latin typeface="Verdana" panose="020B0604030504040204" pitchFamily="34" charset="0"/>
                          <a:ea typeface="Verdana" panose="020B0604030504040204" pitchFamily="34" charset="0"/>
                        </a:rPr>
                        <a:t>Seeking certainty</a:t>
                      </a:r>
                      <a:r>
                        <a:rPr lang="en-ZA" sz="1200" b="0" baseline="0" dirty="0" smtClean="0">
                          <a:latin typeface="Verdana" panose="020B0604030504040204" pitchFamily="34" charset="0"/>
                          <a:ea typeface="Verdana" panose="020B0604030504040204" pitchFamily="34" charset="0"/>
                        </a:rPr>
                        <a:t> in an uncertain world</a:t>
                      </a:r>
                      <a:endParaRPr lang="en-ZA" sz="1200" b="0" dirty="0" smtClean="0">
                        <a:latin typeface="Verdana" panose="020B0604030504040204" pitchFamily="34" charset="0"/>
                        <a:ea typeface="Verdana" panose="020B0604030504040204" pitchFamily="34" charset="0"/>
                      </a:endParaRPr>
                    </a:p>
                  </a:txBody>
                  <a:tcPr marL="98582" marR="98582" anchor="ctr"/>
                </a:tc>
                <a:extLst>
                  <a:ext uri="{0D108BD9-81ED-4DB2-BD59-A6C34878D82A}">
                    <a16:rowId xmlns:a16="http://schemas.microsoft.com/office/drawing/2014/main" val="3338026845"/>
                  </a:ext>
                </a:extLst>
              </a:tr>
            </a:tbl>
          </a:graphicData>
        </a:graphic>
      </p:graphicFrame>
    </p:spTree>
    <p:extLst>
      <p:ext uri="{BB962C8B-B14F-4D97-AF65-F5344CB8AC3E}">
        <p14:creationId xmlns:p14="http://schemas.microsoft.com/office/powerpoint/2010/main" val="3833949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latin typeface="Verdana" panose="020B0604030504040204" pitchFamily="34" charset="0"/>
                <a:ea typeface="Verdana" panose="020B0604030504040204" pitchFamily="34" charset="0"/>
              </a:rPr>
              <a:t>AGENDA</a:t>
            </a:r>
            <a:endParaRPr lang="en-ZA" b="1" dirty="0">
              <a:latin typeface="Verdana" panose="020B0604030504040204" pitchFamily="34" charset="0"/>
              <a:ea typeface="Verdana" panose="020B0604030504040204" pitchFamily="34" charset="0"/>
            </a:endParaRPr>
          </a:p>
        </p:txBody>
      </p:sp>
      <p:sp>
        <p:nvSpPr>
          <p:cNvPr id="3" name="Content Placeholder 2"/>
          <p:cNvSpPr>
            <a:spLocks noGrp="1"/>
          </p:cNvSpPr>
          <p:nvPr>
            <p:ph idx="1"/>
          </p:nvPr>
        </p:nvSpPr>
        <p:spPr/>
        <p:txBody>
          <a:bodyPr/>
          <a:lstStyle/>
          <a:p>
            <a:pPr>
              <a:spcBef>
                <a:spcPts val="600"/>
              </a:spcBef>
              <a:spcAft>
                <a:spcPts val="600"/>
              </a:spcAft>
            </a:pPr>
            <a:r>
              <a:rPr lang="en-ZA" b="1" dirty="0" smtClean="0">
                <a:latin typeface="Verdana" panose="020B0604030504040204" pitchFamily="34" charset="0"/>
                <a:ea typeface="Verdana" panose="020B0604030504040204" pitchFamily="34" charset="0"/>
              </a:rPr>
              <a:t>Breaking news… Quest means Business – Richard Quest</a:t>
            </a:r>
          </a:p>
          <a:p>
            <a:pPr>
              <a:spcBef>
                <a:spcPts val="600"/>
              </a:spcBef>
              <a:spcAft>
                <a:spcPts val="600"/>
              </a:spcAft>
            </a:pPr>
            <a:r>
              <a:rPr lang="en-ZA" b="1" dirty="0" smtClean="0">
                <a:latin typeface="Verdana" panose="020B0604030504040204" pitchFamily="34" charset="0"/>
                <a:ea typeface="Verdana" panose="020B0604030504040204" pitchFamily="34" charset="0"/>
              </a:rPr>
              <a:t>Spotlight on The Decoupled Economy </a:t>
            </a:r>
            <a:r>
              <a:rPr lang="en-ZA" b="1" dirty="0">
                <a:latin typeface="Verdana" panose="020B0604030504040204" pitchFamily="34" charset="0"/>
                <a:ea typeface="Verdana" panose="020B0604030504040204" pitchFamily="34" charset="0"/>
              </a:rPr>
              <a:t>and </a:t>
            </a:r>
            <a:r>
              <a:rPr lang="en-ZA" b="1" dirty="0" smtClean="0">
                <a:latin typeface="Verdana" panose="020B0604030504040204" pitchFamily="34" charset="0"/>
                <a:ea typeface="Verdana" panose="020B0604030504040204" pitchFamily="34" charset="0"/>
              </a:rPr>
              <a:t>The never-ending day</a:t>
            </a:r>
            <a:endParaRPr lang="en-ZA" b="1" dirty="0">
              <a:latin typeface="Verdana" panose="020B0604030504040204" pitchFamily="34" charset="0"/>
              <a:ea typeface="Verdana" panose="020B0604030504040204" pitchFamily="34" charset="0"/>
            </a:endParaRPr>
          </a:p>
          <a:p>
            <a:pPr>
              <a:spcBef>
                <a:spcPts val="600"/>
              </a:spcBef>
              <a:spcAft>
                <a:spcPts val="600"/>
              </a:spcAft>
            </a:pPr>
            <a:r>
              <a:rPr lang="en-ZA" b="1" dirty="0">
                <a:latin typeface="Verdana" panose="020B0604030504040204" pitchFamily="34" charset="0"/>
                <a:ea typeface="Verdana" panose="020B0604030504040204" pitchFamily="34" charset="0"/>
              </a:rPr>
              <a:t>Questions and Answers with Richard Quest</a:t>
            </a:r>
          </a:p>
          <a:p>
            <a:pPr>
              <a:spcBef>
                <a:spcPts val="600"/>
              </a:spcBef>
              <a:spcAft>
                <a:spcPts val="600"/>
              </a:spcAft>
            </a:pPr>
            <a:r>
              <a:rPr lang="en-ZA" b="1" dirty="0">
                <a:latin typeface="Verdana" panose="020B0604030504040204" pitchFamily="34" charset="0"/>
                <a:ea typeface="Verdana" panose="020B0604030504040204" pitchFamily="34" charset="0"/>
              </a:rPr>
              <a:t>Closing</a:t>
            </a:r>
            <a:endParaRPr lang="en-ZA" dirty="0"/>
          </a:p>
          <a:p>
            <a:pPr>
              <a:spcBef>
                <a:spcPts val="600"/>
              </a:spcBef>
              <a:spcAft>
                <a:spcPts val="600"/>
              </a:spcAft>
            </a:pPr>
            <a:endParaRPr lang="en-ZA" dirty="0"/>
          </a:p>
        </p:txBody>
      </p:sp>
      <p:sp>
        <p:nvSpPr>
          <p:cNvPr id="4" name="Slide Number Placeholder 3"/>
          <p:cNvSpPr>
            <a:spLocks noGrp="1"/>
          </p:cNvSpPr>
          <p:nvPr>
            <p:ph type="sldNum" sz="quarter" idx="4294967295"/>
          </p:nvPr>
        </p:nvSpPr>
        <p:spPr>
          <a:xfrm>
            <a:off x="0" y="4872038"/>
            <a:ext cx="323850" cy="274637"/>
          </a:xfrm>
        </p:spPr>
        <p:txBody>
          <a:bodyPr/>
          <a:lstStyle/>
          <a:p>
            <a:fld id="{F808627B-F915-7940-8094-9D0FE90F5C69}" type="slidenum">
              <a:rPr lang="en-US" smtClean="0"/>
              <a:pPr/>
              <a:t>4</a:t>
            </a:fld>
            <a:endParaRPr lang="en-US" dirty="0"/>
          </a:p>
        </p:txBody>
      </p:sp>
      <p:pic>
        <p:nvPicPr>
          <p:cNvPr id="5" name="Picture 4"/>
          <p:cNvPicPr>
            <a:picLocks noChangeAspect="1"/>
          </p:cNvPicPr>
          <p:nvPr/>
        </p:nvPicPr>
        <p:blipFill rotWithShape="1">
          <a:blip r:embed="rId2"/>
          <a:srcRect l="33573" t="6854" r="22000" b="27683"/>
          <a:stretch/>
        </p:blipFill>
        <p:spPr>
          <a:xfrm>
            <a:off x="5196840" y="651149"/>
            <a:ext cx="3642360" cy="3768451"/>
          </a:xfrm>
          <a:prstGeom prst="rect">
            <a:avLst/>
          </a:prstGeom>
          <a:ln>
            <a:noFill/>
          </a:ln>
          <a:effectLst>
            <a:outerShdw blurRad="292100" dist="139700" dir="2700000" algn="tl" rotWithShape="0">
              <a:srgbClr val="333333">
                <a:alpha val="65000"/>
              </a:srgbClr>
            </a:outerShdw>
          </a:effectLst>
          <a:scene3d>
            <a:camera prst="orthographicFront">
              <a:rot lat="0" lon="0" rev="0"/>
            </a:camera>
            <a:lightRig rig="threePt" dir="t"/>
          </a:scene3d>
        </p:spPr>
      </p:pic>
    </p:spTree>
    <p:extLst>
      <p:ext uri="{BB962C8B-B14F-4D97-AF65-F5344CB8AC3E}">
        <p14:creationId xmlns:p14="http://schemas.microsoft.com/office/powerpoint/2010/main" val="1314769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Verdana" panose="020B0604030504040204" pitchFamily="34" charset="0"/>
                <a:ea typeface="Verdana" panose="020B0604030504040204" pitchFamily="34" charset="0"/>
              </a:rPr>
              <a:t>OFFSHORE TRENDS </a:t>
            </a:r>
            <a:endParaRPr lang="en-ZA" b="1" dirty="0">
              <a:latin typeface="Verdana" panose="020B0604030504040204" pitchFamily="34" charset="0"/>
              <a:ea typeface="Verdana" panose="020B0604030504040204" pitchFamily="34" charset="0"/>
            </a:endParaRPr>
          </a:p>
        </p:txBody>
      </p:sp>
      <p:sp>
        <p:nvSpPr>
          <p:cNvPr id="3" name="Content Placeholder 2"/>
          <p:cNvSpPr>
            <a:spLocks noGrp="1"/>
          </p:cNvSpPr>
          <p:nvPr>
            <p:ph idx="1"/>
          </p:nvPr>
        </p:nvSpPr>
        <p:spPr/>
        <p:txBody>
          <a:bodyPr/>
          <a:lstStyle/>
          <a:p>
            <a:pPr>
              <a:spcBef>
                <a:spcPts val="600"/>
              </a:spcBef>
              <a:spcAft>
                <a:spcPts val="600"/>
              </a:spcAft>
            </a:pPr>
            <a:r>
              <a:rPr lang="en-ZA" b="1" dirty="0" smtClean="0">
                <a:latin typeface="Verdana" panose="020B0604030504040204" pitchFamily="34" charset="0"/>
                <a:ea typeface="Verdana" panose="020B0604030504040204" pitchFamily="34" charset="0"/>
              </a:rPr>
              <a:t>Huge demand for offshore investing</a:t>
            </a:r>
          </a:p>
          <a:p>
            <a:pPr>
              <a:spcBef>
                <a:spcPts val="600"/>
              </a:spcBef>
              <a:spcAft>
                <a:spcPts val="600"/>
              </a:spcAft>
            </a:pPr>
            <a:r>
              <a:rPr lang="en-ZA" b="1" dirty="0" smtClean="0">
                <a:latin typeface="Verdana" panose="020B0604030504040204" pitchFamily="34" charset="0"/>
                <a:ea typeface="Verdana" panose="020B0604030504040204" pitchFamily="34" charset="0"/>
              </a:rPr>
              <a:t>Many “younger” investors want to invest in hard currency</a:t>
            </a:r>
          </a:p>
          <a:p>
            <a:pPr>
              <a:spcBef>
                <a:spcPts val="600"/>
              </a:spcBef>
              <a:spcAft>
                <a:spcPts val="600"/>
              </a:spcAft>
            </a:pPr>
            <a:r>
              <a:rPr lang="en-ZA" b="1" dirty="0" smtClean="0">
                <a:latin typeface="Verdana" panose="020B0604030504040204" pitchFamily="34" charset="0"/>
                <a:ea typeface="Verdana" panose="020B0604030504040204" pitchFamily="34" charset="0"/>
              </a:rPr>
              <a:t>Rand has strengthened, investors are taking advantage of it</a:t>
            </a:r>
          </a:p>
          <a:p>
            <a:pPr>
              <a:spcBef>
                <a:spcPts val="600"/>
              </a:spcBef>
              <a:spcAft>
                <a:spcPts val="600"/>
              </a:spcAft>
            </a:pPr>
            <a:r>
              <a:rPr lang="en-ZA" b="1" dirty="0" smtClean="0">
                <a:latin typeface="Verdana" panose="020B0604030504040204" pitchFamily="34" charset="0"/>
                <a:ea typeface="Verdana" panose="020B0604030504040204" pitchFamily="34" charset="0"/>
              </a:rPr>
              <a:t>Top ups represent a large portion of new business</a:t>
            </a:r>
          </a:p>
          <a:p>
            <a:pPr>
              <a:spcBef>
                <a:spcPts val="600"/>
              </a:spcBef>
              <a:spcAft>
                <a:spcPts val="600"/>
              </a:spcAft>
            </a:pPr>
            <a:r>
              <a:rPr lang="en-ZA" b="1" dirty="0" smtClean="0">
                <a:latin typeface="Verdana" panose="020B0604030504040204" pitchFamily="34" charset="0"/>
                <a:ea typeface="Verdana" panose="020B0604030504040204" pitchFamily="34" charset="0"/>
              </a:rPr>
              <a:t>Offshore bank accounts</a:t>
            </a:r>
          </a:p>
          <a:p>
            <a:pPr>
              <a:spcBef>
                <a:spcPts val="600"/>
              </a:spcBef>
              <a:spcAft>
                <a:spcPts val="600"/>
              </a:spcAft>
            </a:pPr>
            <a:r>
              <a:rPr lang="en-ZA" b="1" dirty="0" smtClean="0">
                <a:latin typeface="Verdana" panose="020B0604030504040204" pitchFamily="34" charset="0"/>
                <a:ea typeface="Verdana" panose="020B0604030504040204" pitchFamily="34" charset="0"/>
              </a:rPr>
              <a:t>Media exposure and advertorials</a:t>
            </a:r>
            <a:endParaRPr lang="en-ZA" b="1"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12"/>
          </p:nvPr>
        </p:nvSpPr>
        <p:spPr/>
        <p:txBody>
          <a:bodyPr/>
          <a:lstStyle/>
          <a:p>
            <a:fld id="{F808627B-F915-7940-8094-9D0FE90F5C69}" type="slidenum">
              <a:rPr lang="en-US" smtClean="0"/>
              <a:pPr/>
              <a:t>5</a:t>
            </a:fld>
            <a:endParaRPr lang="en-US" dirty="0"/>
          </a:p>
        </p:txBody>
      </p:sp>
    </p:spTree>
    <p:extLst>
      <p:ext uri="{BB962C8B-B14F-4D97-AF65-F5344CB8AC3E}">
        <p14:creationId xmlns:p14="http://schemas.microsoft.com/office/powerpoint/2010/main" val="2724834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09845" y="3516166"/>
            <a:ext cx="7772400" cy="880574"/>
          </a:xfrm>
        </p:spPr>
        <p:txBody>
          <a:bodyPr/>
          <a:lstStyle/>
          <a:p>
            <a:r>
              <a:rPr lang="en-ZA" b="1" dirty="0" smtClean="0">
                <a:latin typeface="Verdana" panose="020B0604030504040204" pitchFamily="34" charset="0"/>
                <a:ea typeface="Verdana" panose="020B0604030504040204" pitchFamily="34" charset="0"/>
              </a:rPr>
              <a:t>INVESTMENT PORTFOLIO+</a:t>
            </a:r>
            <a:br>
              <a:rPr lang="en-ZA" b="1" dirty="0" smtClean="0">
                <a:latin typeface="Verdana" panose="020B0604030504040204" pitchFamily="34" charset="0"/>
                <a:ea typeface="Verdana" panose="020B0604030504040204" pitchFamily="34" charset="0"/>
              </a:rPr>
            </a:br>
            <a:r>
              <a:rPr lang="en-ZA" b="1" dirty="0" smtClean="0">
                <a:latin typeface="Verdana" panose="020B0604030504040204" pitchFamily="34" charset="0"/>
                <a:ea typeface="Verdana" panose="020B0604030504040204" pitchFamily="34" charset="0"/>
              </a:rPr>
              <a:t>NEW ENHANCEMENTS</a:t>
            </a:r>
            <a:endParaRPr lang="en-ZA" b="1"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4294967295"/>
          </p:nvPr>
        </p:nvSpPr>
        <p:spPr>
          <a:xfrm>
            <a:off x="0" y="4872039"/>
            <a:ext cx="323850" cy="274637"/>
          </a:xfrm>
        </p:spPr>
        <p:txBody>
          <a:bodyPr/>
          <a:lstStyle/>
          <a:p>
            <a:fld id="{F808627B-F915-7940-8094-9D0FE90F5C69}" type="slidenum">
              <a:rPr lang="en-US" smtClean="0"/>
              <a:pPr/>
              <a:t>6</a:t>
            </a:fld>
            <a:endParaRPr lang="en-US" dirty="0"/>
          </a:p>
        </p:txBody>
      </p:sp>
    </p:spTree>
    <p:extLst>
      <p:ext uri="{BB962C8B-B14F-4D97-AF65-F5344CB8AC3E}">
        <p14:creationId xmlns:p14="http://schemas.microsoft.com/office/powerpoint/2010/main" val="35447097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ZA" sz="2500" b="1" dirty="0">
                <a:solidFill>
                  <a:srgbClr val="0D6952"/>
                </a:solidFill>
                <a:latin typeface="Verdana" panose="020B0604030504040204" pitchFamily="34" charset="0"/>
                <a:ea typeface="Verdana" panose="020B0604030504040204" pitchFamily="34" charset="0"/>
              </a:rPr>
              <a:t>CHANGES TO MINIMUM </a:t>
            </a:r>
            <a:r>
              <a:rPr lang="en-ZA" sz="2500" b="1" dirty="0" smtClean="0">
                <a:solidFill>
                  <a:srgbClr val="0D6952"/>
                </a:solidFill>
                <a:latin typeface="Verdana" panose="020B0604030504040204" pitchFamily="34" charset="0"/>
                <a:ea typeface="Verdana" panose="020B0604030504040204" pitchFamily="34" charset="0"/>
              </a:rPr>
              <a:t>PREMIUMS</a:t>
            </a:r>
            <a:endParaRPr lang="en-ZA" sz="2500" b="1" dirty="0">
              <a:solidFill>
                <a:srgbClr val="0D6952"/>
              </a:solidFill>
              <a:latin typeface="Verdana" panose="020B0604030504040204" pitchFamily="34" charset="0"/>
              <a:ea typeface="Verdana" panose="020B060403050404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085661584"/>
              </p:ext>
            </p:extLst>
          </p:nvPr>
        </p:nvGraphicFramePr>
        <p:xfrm>
          <a:off x="525320" y="1906843"/>
          <a:ext cx="7963360" cy="2045188"/>
        </p:xfrm>
        <a:graphic>
          <a:graphicData uri="http://schemas.openxmlformats.org/drawingml/2006/table">
            <a:tbl>
              <a:tblPr firstRow="1" firstCol="1" bandRow="1">
                <a:tableStyleId>{7DF18680-E054-41AD-8BC1-D1AEF772440D}</a:tableStyleId>
              </a:tblPr>
              <a:tblGrid>
                <a:gridCol w="1197136">
                  <a:extLst>
                    <a:ext uri="{9D8B030D-6E8A-4147-A177-3AD203B41FA5}">
                      <a16:colId xmlns:a16="http://schemas.microsoft.com/office/drawing/2014/main" val="135688765"/>
                    </a:ext>
                  </a:extLst>
                </a:gridCol>
                <a:gridCol w="1371264">
                  <a:extLst>
                    <a:ext uri="{9D8B030D-6E8A-4147-A177-3AD203B41FA5}">
                      <a16:colId xmlns:a16="http://schemas.microsoft.com/office/drawing/2014/main" val="1900819289"/>
                    </a:ext>
                  </a:extLst>
                </a:gridCol>
                <a:gridCol w="1211580">
                  <a:extLst>
                    <a:ext uri="{9D8B030D-6E8A-4147-A177-3AD203B41FA5}">
                      <a16:colId xmlns:a16="http://schemas.microsoft.com/office/drawing/2014/main" val="3196512199"/>
                    </a:ext>
                  </a:extLst>
                </a:gridCol>
                <a:gridCol w="1173480">
                  <a:extLst>
                    <a:ext uri="{9D8B030D-6E8A-4147-A177-3AD203B41FA5}">
                      <a16:colId xmlns:a16="http://schemas.microsoft.com/office/drawing/2014/main" val="1222208502"/>
                    </a:ext>
                  </a:extLst>
                </a:gridCol>
                <a:gridCol w="1173480">
                  <a:extLst>
                    <a:ext uri="{9D8B030D-6E8A-4147-A177-3AD203B41FA5}">
                      <a16:colId xmlns:a16="http://schemas.microsoft.com/office/drawing/2014/main" val="3765814571"/>
                    </a:ext>
                  </a:extLst>
                </a:gridCol>
                <a:gridCol w="899160">
                  <a:extLst>
                    <a:ext uri="{9D8B030D-6E8A-4147-A177-3AD203B41FA5}">
                      <a16:colId xmlns:a16="http://schemas.microsoft.com/office/drawing/2014/main" val="951994808"/>
                    </a:ext>
                  </a:extLst>
                </a:gridCol>
                <a:gridCol w="937260">
                  <a:extLst>
                    <a:ext uri="{9D8B030D-6E8A-4147-A177-3AD203B41FA5}">
                      <a16:colId xmlns:a16="http://schemas.microsoft.com/office/drawing/2014/main" val="2467898694"/>
                    </a:ext>
                  </a:extLst>
                </a:gridCol>
              </a:tblGrid>
              <a:tr h="582148">
                <a:tc>
                  <a:txBody>
                    <a:bodyPr/>
                    <a:lstStyle/>
                    <a:p>
                      <a:pPr>
                        <a:spcAft>
                          <a:spcPts val="0"/>
                        </a:spcAft>
                      </a:pPr>
                      <a:r>
                        <a:rPr lang="en-ZA" sz="1100" b="1" dirty="0">
                          <a:effectLst/>
                          <a:latin typeface="Verdana" panose="020B0604030504040204" pitchFamily="34" charset="0"/>
                          <a:ea typeface="Verdana" panose="020B0604030504040204" pitchFamily="34" charset="0"/>
                        </a:rPr>
                        <a:t>Investment Option</a:t>
                      </a:r>
                    </a:p>
                  </a:txBody>
                  <a:tcPr marL="67899" marR="67899" marT="0" marB="0" anchor="ctr"/>
                </a:tc>
                <a:tc>
                  <a:txBody>
                    <a:bodyPr/>
                    <a:lstStyle/>
                    <a:p>
                      <a:pPr>
                        <a:spcAft>
                          <a:spcPts val="0"/>
                        </a:spcAft>
                      </a:pPr>
                      <a:r>
                        <a:rPr lang="en-ZA" sz="1100" b="1" dirty="0">
                          <a:effectLst/>
                          <a:latin typeface="Verdana" panose="020B0604030504040204" pitchFamily="34" charset="0"/>
                          <a:ea typeface="Verdana" panose="020B0604030504040204" pitchFamily="34" charset="0"/>
                        </a:rPr>
                        <a:t>Old </a:t>
                      </a:r>
                      <a:r>
                        <a:rPr lang="en-ZA" sz="1100" b="1" dirty="0" smtClean="0">
                          <a:effectLst/>
                          <a:latin typeface="Verdana" panose="020B0604030504040204" pitchFamily="34" charset="0"/>
                          <a:ea typeface="Verdana" panose="020B0604030504040204" pitchFamily="34" charset="0"/>
                        </a:rPr>
                        <a:t>Min. </a:t>
                      </a:r>
                      <a:r>
                        <a:rPr lang="en-ZA" sz="1100" b="1" dirty="0">
                          <a:effectLst/>
                          <a:latin typeface="Verdana" panose="020B0604030504040204" pitchFamily="34" charset="0"/>
                          <a:ea typeface="Verdana" panose="020B0604030504040204" pitchFamily="34" charset="0"/>
                        </a:rPr>
                        <a:t>Investment Amt. </a:t>
                      </a:r>
                    </a:p>
                  </a:txBody>
                  <a:tcPr marL="67899" marR="67899"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ZA" sz="1100" b="1" dirty="0" smtClean="0">
                          <a:effectLst/>
                          <a:latin typeface="Verdana" panose="020B0604030504040204" pitchFamily="34" charset="0"/>
                          <a:ea typeface="Verdana" panose="020B0604030504040204" pitchFamily="34" charset="0"/>
                        </a:rPr>
                        <a:t>Old Min. Investment Amt. </a:t>
                      </a: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r>
                        <a:rPr lang="en-ZA" sz="1200" b="1" dirty="0" smtClean="0">
                          <a:effectLst/>
                          <a:latin typeface="Verdana" panose="020B0604030504040204" pitchFamily="34" charset="0"/>
                          <a:ea typeface="Verdana" panose="020B0604030504040204" pitchFamily="34" charset="0"/>
                        </a:rPr>
                        <a:t>New Min. </a:t>
                      </a:r>
                      <a:r>
                        <a:rPr lang="en-ZA" sz="1200" b="1" dirty="0">
                          <a:effectLst/>
                          <a:latin typeface="Verdana" panose="020B0604030504040204" pitchFamily="34" charset="0"/>
                          <a:ea typeface="Verdana" panose="020B0604030504040204" pitchFamily="34" charset="0"/>
                        </a:rPr>
                        <a:t>Investment Amt. </a:t>
                      </a:r>
                    </a:p>
                  </a:txBody>
                  <a:tcPr marL="67899" marR="67899" marT="0" marB="0" anchor="ctr">
                    <a:solidFill>
                      <a:schemeClr val="accent5">
                        <a:lumMod val="7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ZA" sz="1200" b="1" dirty="0" smtClean="0">
                          <a:effectLst/>
                          <a:latin typeface="Verdana" panose="020B0604030504040204" pitchFamily="34" charset="0"/>
                          <a:ea typeface="Verdana" panose="020B0604030504040204" pitchFamily="34" charset="0"/>
                        </a:rPr>
                        <a:t>New Min. Investment Amt. </a:t>
                      </a:r>
                      <a:endParaRPr lang="en-ZA" sz="1200" b="1" dirty="0">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spcAft>
                          <a:spcPts val="0"/>
                        </a:spcAft>
                      </a:pPr>
                      <a:r>
                        <a:rPr lang="en-ZA" sz="1100" b="1" dirty="0">
                          <a:effectLst/>
                          <a:latin typeface="Verdana" panose="020B0604030504040204" pitchFamily="34" charset="0"/>
                          <a:ea typeface="Verdana" panose="020B0604030504040204" pitchFamily="34" charset="0"/>
                        </a:rPr>
                        <a:t>Old </a:t>
                      </a:r>
                      <a:r>
                        <a:rPr lang="en-ZA" sz="1100" b="1" dirty="0" smtClean="0">
                          <a:effectLst/>
                          <a:latin typeface="Verdana" panose="020B0604030504040204" pitchFamily="34" charset="0"/>
                          <a:ea typeface="Verdana" panose="020B0604030504040204" pitchFamily="34" charset="0"/>
                        </a:rPr>
                        <a:t>Total Min. Fee </a:t>
                      </a:r>
                      <a:r>
                        <a:rPr lang="en-ZA" sz="1100" b="1" dirty="0">
                          <a:effectLst/>
                          <a:latin typeface="Verdana" panose="020B0604030504040204" pitchFamily="34" charset="0"/>
                          <a:ea typeface="Verdana" panose="020B0604030504040204" pitchFamily="34" charset="0"/>
                        </a:rPr>
                        <a:t>p.a. </a:t>
                      </a:r>
                    </a:p>
                  </a:txBody>
                  <a:tcPr marL="67899" marR="67899" marT="0" marB="0" anchor="ctr"/>
                </a:tc>
                <a:tc>
                  <a:txBody>
                    <a:bodyPr/>
                    <a:lstStyle/>
                    <a:p>
                      <a:pPr>
                        <a:spcAft>
                          <a:spcPts val="0"/>
                        </a:spcAft>
                      </a:pPr>
                      <a:r>
                        <a:rPr lang="en-ZA" sz="1100" b="1" dirty="0">
                          <a:effectLst/>
                          <a:latin typeface="Verdana" panose="020B0604030504040204" pitchFamily="34" charset="0"/>
                          <a:ea typeface="Verdana" panose="020B0604030504040204" pitchFamily="34" charset="0"/>
                        </a:rPr>
                        <a:t>New </a:t>
                      </a:r>
                      <a:r>
                        <a:rPr lang="en-ZA" sz="1100" b="1" dirty="0" smtClean="0">
                          <a:effectLst/>
                          <a:latin typeface="Verdana" panose="020B0604030504040204" pitchFamily="34" charset="0"/>
                          <a:ea typeface="Verdana" panose="020B0604030504040204" pitchFamily="34" charset="0"/>
                        </a:rPr>
                        <a:t>Total Min. Fee </a:t>
                      </a:r>
                      <a:r>
                        <a:rPr lang="en-ZA" sz="1100" b="1" dirty="0">
                          <a:effectLst/>
                          <a:latin typeface="Verdana" panose="020B0604030504040204" pitchFamily="34" charset="0"/>
                          <a:ea typeface="Verdana" panose="020B0604030504040204" pitchFamily="34" charset="0"/>
                        </a:rPr>
                        <a:t>p.a. </a:t>
                      </a:r>
                    </a:p>
                  </a:txBody>
                  <a:tcPr marL="67899" marR="67899" marT="0" marB="0" anchor="ctr"/>
                </a:tc>
                <a:extLst>
                  <a:ext uri="{0D108BD9-81ED-4DB2-BD59-A6C34878D82A}">
                    <a16:rowId xmlns:a16="http://schemas.microsoft.com/office/drawing/2014/main" val="1618291"/>
                  </a:ext>
                </a:extLst>
              </a:tr>
              <a:tr h="174644">
                <a:tc>
                  <a:txBody>
                    <a:bodyPr/>
                    <a:lstStyle/>
                    <a:p>
                      <a:pPr>
                        <a:spcAft>
                          <a:spcPts val="0"/>
                        </a:spcAft>
                      </a:pPr>
                      <a:endParaRPr lang="en-ZA" sz="1100" b="1">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200" b="1" dirty="0">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spcAft>
                          <a:spcPts val="0"/>
                        </a:spcAft>
                      </a:pPr>
                      <a:endParaRPr lang="en-ZA" sz="1200" b="1" dirty="0">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extLst>
                  <a:ext uri="{0D108BD9-81ED-4DB2-BD59-A6C34878D82A}">
                    <a16:rowId xmlns:a16="http://schemas.microsoft.com/office/drawing/2014/main" val="4143241452"/>
                  </a:ext>
                </a:extLst>
              </a:tr>
              <a:tr h="174644">
                <a:tc>
                  <a:txBody>
                    <a:bodyPr/>
                    <a:lstStyle/>
                    <a:p>
                      <a:pPr>
                        <a:spcAft>
                          <a:spcPts val="0"/>
                        </a:spcAft>
                      </a:pPr>
                      <a:r>
                        <a:rPr lang="en-ZA" sz="1100" b="1">
                          <a:effectLst/>
                          <a:latin typeface="Verdana" panose="020B0604030504040204" pitchFamily="34" charset="0"/>
                          <a:ea typeface="Verdana" panose="020B0604030504040204" pitchFamily="34" charset="0"/>
                        </a:rPr>
                        <a:t>Funds</a:t>
                      </a:r>
                    </a:p>
                  </a:txBody>
                  <a:tcPr marL="67899" marR="67899" marT="0" marB="0" anchor="ctr"/>
                </a:tc>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35,000</a:t>
                      </a: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r>
                        <a:rPr lang="en-ZA" sz="1100" b="1" dirty="0" smtClean="0">
                          <a:effectLst/>
                          <a:latin typeface="Verdana" panose="020B0604030504040204" pitchFamily="34" charset="0"/>
                          <a:ea typeface="Verdana" panose="020B0604030504040204" pitchFamily="34" charset="0"/>
                        </a:rPr>
                        <a:t>US$52,500</a:t>
                      </a: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r>
                        <a:rPr lang="en-ZA" sz="1200" b="1" dirty="0">
                          <a:solidFill>
                            <a:schemeClr val="bg1"/>
                          </a:solidFill>
                          <a:effectLst/>
                          <a:latin typeface="Verdana" panose="020B0604030504040204" pitchFamily="34" charset="0"/>
                          <a:ea typeface="Verdana" panose="020B0604030504040204" pitchFamily="34" charset="0"/>
                        </a:rPr>
                        <a:t>£</a:t>
                      </a:r>
                      <a:r>
                        <a:rPr lang="en-ZA" sz="1200" b="1" dirty="0" smtClean="0">
                          <a:solidFill>
                            <a:schemeClr val="bg1"/>
                          </a:solidFill>
                          <a:effectLst/>
                          <a:latin typeface="Verdana" panose="020B0604030504040204" pitchFamily="34" charset="0"/>
                          <a:ea typeface="Verdana" panose="020B0604030504040204" pitchFamily="34" charset="0"/>
                        </a:rPr>
                        <a:t>15,000</a:t>
                      </a: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lgn="r">
                        <a:spcAft>
                          <a:spcPts val="0"/>
                        </a:spcAft>
                      </a:pPr>
                      <a:r>
                        <a:rPr lang="en-ZA" sz="1200" b="1" dirty="0" smtClean="0">
                          <a:solidFill>
                            <a:schemeClr val="bg1"/>
                          </a:solidFill>
                          <a:effectLst/>
                          <a:latin typeface="Verdana" panose="020B0604030504040204" pitchFamily="34" charset="0"/>
                          <a:ea typeface="Verdana" panose="020B0604030504040204" pitchFamily="34" charset="0"/>
                        </a:rPr>
                        <a:t>US$20,000</a:t>
                      </a: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spcAft>
                          <a:spcPts val="0"/>
                        </a:spcAft>
                      </a:pPr>
                      <a:r>
                        <a:rPr lang="en-ZA" sz="1100" b="1" dirty="0">
                          <a:effectLst/>
                          <a:latin typeface="Verdana" panose="020B0604030504040204" pitchFamily="34" charset="0"/>
                          <a:ea typeface="Verdana" panose="020B0604030504040204" pitchFamily="34" charset="0"/>
                        </a:rPr>
                        <a:t>£120.00</a:t>
                      </a:r>
                    </a:p>
                  </a:txBody>
                  <a:tcPr marL="67899" marR="67899" marT="0" marB="0" anchor="ctr"/>
                </a:tc>
                <a:tc>
                  <a:txBody>
                    <a:bodyPr/>
                    <a:lstStyle/>
                    <a:p>
                      <a:pPr>
                        <a:spcAft>
                          <a:spcPts val="0"/>
                        </a:spcAft>
                      </a:pPr>
                      <a:r>
                        <a:rPr lang="en-ZA" sz="1100" b="1" dirty="0">
                          <a:effectLst/>
                          <a:latin typeface="Verdana" panose="020B0604030504040204" pitchFamily="34" charset="0"/>
                          <a:ea typeface="Verdana" panose="020B0604030504040204" pitchFamily="34" charset="0"/>
                        </a:rPr>
                        <a:t>£45.00</a:t>
                      </a:r>
                    </a:p>
                  </a:txBody>
                  <a:tcPr marL="67899" marR="67899" marT="0" marB="0" anchor="ctr"/>
                </a:tc>
                <a:extLst>
                  <a:ext uri="{0D108BD9-81ED-4DB2-BD59-A6C34878D82A}">
                    <a16:rowId xmlns:a16="http://schemas.microsoft.com/office/drawing/2014/main" val="211778789"/>
                  </a:ext>
                </a:extLst>
              </a:tr>
              <a:tr h="174644">
                <a:tc>
                  <a:txBody>
                    <a:bodyPr/>
                    <a:lstStyle/>
                    <a:p>
                      <a:pPr>
                        <a:spcAft>
                          <a:spcPts val="0"/>
                        </a:spcAft>
                      </a:pPr>
                      <a:endParaRPr lang="en-ZA" sz="1100" b="1" strike="sngStrike" dirty="0">
                        <a:solidFill>
                          <a:schemeClr val="bg1"/>
                        </a:solidFill>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endParaRPr lang="en-ZA" sz="1200" b="1" dirty="0" smtClean="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extLst>
                  <a:ext uri="{0D108BD9-81ED-4DB2-BD59-A6C34878D82A}">
                    <a16:rowId xmlns:a16="http://schemas.microsoft.com/office/drawing/2014/main" val="1846115786"/>
                  </a:ext>
                </a:extLst>
              </a:tr>
              <a:tr h="174644">
                <a:tc>
                  <a:txBody>
                    <a:bodyPr/>
                    <a:lstStyle/>
                    <a:p>
                      <a:pPr>
                        <a:spcAft>
                          <a:spcPts val="0"/>
                        </a:spcAft>
                      </a:pPr>
                      <a:endParaRPr lang="en-ZA" sz="1100" b="1" strike="noStrike" baseline="0" dirty="0">
                        <a:solidFill>
                          <a:schemeClr val="bg1"/>
                        </a:solidFill>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r>
                        <a:rPr lang="en-ZA" sz="1100" b="1" dirty="0" smtClean="0">
                          <a:solidFill>
                            <a:schemeClr val="tx1">
                              <a:lumMod val="75000"/>
                              <a:lumOff val="25000"/>
                            </a:schemeClr>
                          </a:solidFill>
                          <a:effectLst/>
                          <a:latin typeface="Verdana" panose="020B0604030504040204" pitchFamily="34" charset="0"/>
                          <a:ea typeface="Verdana" panose="020B0604030504040204" pitchFamily="34" charset="0"/>
                        </a:rPr>
                        <a:t>ZAR amount</a:t>
                      </a:r>
                      <a:endParaRPr lang="en-ZA" sz="1100" b="1"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67899" marR="67899" marT="0" marB="0" anchor="ct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ZA" sz="1100" b="1" dirty="0" smtClean="0">
                          <a:effectLst/>
                          <a:latin typeface="Verdana" panose="020B0604030504040204" pitchFamily="34" charset="0"/>
                          <a:ea typeface="Verdana" panose="020B0604030504040204" pitchFamily="34" charset="0"/>
                        </a:rPr>
                        <a:t>R892,500</a:t>
                      </a: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ZA" sz="1200" b="1" dirty="0" smtClean="0">
                          <a:solidFill>
                            <a:schemeClr val="bg1"/>
                          </a:solidFill>
                          <a:effectLst/>
                          <a:latin typeface="Verdana" panose="020B0604030504040204" pitchFamily="34" charset="0"/>
                          <a:ea typeface="Verdana" panose="020B0604030504040204" pitchFamily="34" charset="0"/>
                        </a:rPr>
                        <a:t>R340,000</a:t>
                      </a:r>
                    </a:p>
                  </a:txBody>
                  <a:tcPr marL="67899" marR="67899" marT="0" marB="0" anchor="ctr">
                    <a:solidFill>
                      <a:schemeClr val="accent5">
                        <a:lumMod val="75000"/>
                      </a:schemeClr>
                    </a:solidFill>
                  </a:tcP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extLst>
                  <a:ext uri="{0D108BD9-81ED-4DB2-BD59-A6C34878D82A}">
                    <a16:rowId xmlns:a16="http://schemas.microsoft.com/office/drawing/2014/main" val="780094538"/>
                  </a:ext>
                </a:extLst>
              </a:tr>
              <a:tr h="174644">
                <a:tc>
                  <a:txBody>
                    <a:bodyPr/>
                    <a:lstStyle/>
                    <a:p>
                      <a:pPr>
                        <a:spcAft>
                          <a:spcPts val="0"/>
                        </a:spcAft>
                      </a:pPr>
                      <a:endParaRPr lang="en-ZA" sz="1100" b="1" strike="sngStrike" dirty="0">
                        <a:solidFill>
                          <a:schemeClr val="bg1"/>
                        </a:solidFill>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lgn="r">
                        <a:spcAft>
                          <a:spcPts val="0"/>
                        </a:spcAft>
                      </a:pP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extLst>
                  <a:ext uri="{0D108BD9-81ED-4DB2-BD59-A6C34878D82A}">
                    <a16:rowId xmlns:a16="http://schemas.microsoft.com/office/drawing/2014/main" val="743191862"/>
                  </a:ext>
                </a:extLst>
              </a:tr>
              <a:tr h="174644">
                <a:tc>
                  <a:txBody>
                    <a:bodyPr/>
                    <a:lstStyle/>
                    <a:p>
                      <a:pPr>
                        <a:spcAft>
                          <a:spcPts val="0"/>
                        </a:spcAft>
                      </a:pPr>
                      <a:r>
                        <a:rPr lang="en-ZA" sz="1100" b="1" dirty="0" smtClean="0">
                          <a:effectLst/>
                          <a:latin typeface="Verdana" panose="020B0604030504040204" pitchFamily="34" charset="0"/>
                          <a:ea typeface="Verdana" panose="020B0604030504040204" pitchFamily="34" charset="0"/>
                        </a:rPr>
                        <a:t>Custody</a:t>
                      </a:r>
                      <a:endParaRPr lang="en-ZA" sz="1100" b="1" strike="sngStrike" dirty="0">
                        <a:solidFill>
                          <a:schemeClr val="bg1"/>
                        </a:solidFill>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100,000</a:t>
                      </a: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r>
                        <a:rPr lang="en-ZA" sz="1100" b="1" dirty="0" smtClean="0">
                          <a:effectLst/>
                          <a:latin typeface="Verdana" panose="020B0604030504040204" pitchFamily="34" charset="0"/>
                          <a:ea typeface="Verdana" panose="020B0604030504040204" pitchFamily="34" charset="0"/>
                        </a:rPr>
                        <a:t>US$150,000</a:t>
                      </a: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r>
                        <a:rPr lang="en-ZA" sz="1200" b="1" dirty="0">
                          <a:solidFill>
                            <a:schemeClr val="bg1"/>
                          </a:solidFill>
                          <a:effectLst/>
                          <a:latin typeface="Verdana" panose="020B0604030504040204" pitchFamily="34" charset="0"/>
                          <a:ea typeface="Verdana" panose="020B0604030504040204" pitchFamily="34" charset="0"/>
                        </a:rPr>
                        <a:t>£</a:t>
                      </a:r>
                      <a:r>
                        <a:rPr lang="en-ZA" sz="1200" b="1" dirty="0" smtClean="0">
                          <a:solidFill>
                            <a:schemeClr val="bg1"/>
                          </a:solidFill>
                          <a:effectLst/>
                          <a:latin typeface="Verdana" panose="020B0604030504040204" pitchFamily="34" charset="0"/>
                          <a:ea typeface="Verdana" panose="020B0604030504040204" pitchFamily="34" charset="0"/>
                        </a:rPr>
                        <a:t>60,000</a:t>
                      </a: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lgn="r">
                        <a:spcAft>
                          <a:spcPts val="0"/>
                        </a:spcAft>
                      </a:pPr>
                      <a:r>
                        <a:rPr lang="en-ZA" sz="1200" b="1" dirty="0" smtClean="0">
                          <a:solidFill>
                            <a:schemeClr val="bg1"/>
                          </a:solidFill>
                          <a:effectLst/>
                          <a:latin typeface="Verdana" panose="020B0604030504040204" pitchFamily="34" charset="0"/>
                          <a:ea typeface="Verdana" panose="020B0604030504040204" pitchFamily="34" charset="0"/>
                        </a:rPr>
                        <a:t>US$75,000</a:t>
                      </a: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£600.00</a:t>
                      </a: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£360.00</a:t>
                      </a:r>
                      <a:endParaRPr lang="en-ZA" sz="1100" b="1" dirty="0">
                        <a:effectLst/>
                        <a:latin typeface="Verdana" panose="020B0604030504040204" pitchFamily="34" charset="0"/>
                        <a:ea typeface="Verdana" panose="020B0604030504040204" pitchFamily="34" charset="0"/>
                      </a:endParaRPr>
                    </a:p>
                  </a:txBody>
                  <a:tcPr marL="67899" marR="67899" marT="0" marB="0" anchor="ctr"/>
                </a:tc>
                <a:extLst>
                  <a:ext uri="{0D108BD9-81ED-4DB2-BD59-A6C34878D82A}">
                    <a16:rowId xmlns:a16="http://schemas.microsoft.com/office/drawing/2014/main" val="3541886442"/>
                  </a:ext>
                </a:extLst>
              </a:tr>
              <a:tr h="174644">
                <a:tc>
                  <a:txBody>
                    <a:bodyPr/>
                    <a:lstStyle/>
                    <a:p>
                      <a:pPr>
                        <a:spcAft>
                          <a:spcPts val="0"/>
                        </a:spcAft>
                      </a:pPr>
                      <a:endParaRPr lang="en-ZA" sz="1100" b="1" strike="sngStrike" dirty="0">
                        <a:solidFill>
                          <a:schemeClr val="bg1"/>
                        </a:solidFill>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lgn="r">
                        <a:spcAft>
                          <a:spcPts val="0"/>
                        </a:spcAft>
                      </a:pP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extLst>
                  <a:ext uri="{0D108BD9-81ED-4DB2-BD59-A6C34878D82A}">
                    <a16:rowId xmlns:a16="http://schemas.microsoft.com/office/drawing/2014/main" val="3303262113"/>
                  </a:ext>
                </a:extLst>
              </a:tr>
              <a:tr h="174644">
                <a:tc>
                  <a:txBody>
                    <a:bodyPr/>
                    <a:lstStyle/>
                    <a:p>
                      <a:pPr>
                        <a:spcAft>
                          <a:spcPts val="0"/>
                        </a:spcAft>
                      </a:pPr>
                      <a:endParaRPr lang="en-ZA" sz="1100" b="1" strike="sngStrike" dirty="0">
                        <a:solidFill>
                          <a:schemeClr val="bg1"/>
                        </a:solidFill>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r>
                        <a:rPr lang="en-ZA" sz="1100" b="1" dirty="0" smtClean="0">
                          <a:solidFill>
                            <a:schemeClr val="tx1">
                              <a:lumMod val="75000"/>
                              <a:lumOff val="25000"/>
                            </a:schemeClr>
                          </a:solidFill>
                          <a:effectLst/>
                          <a:latin typeface="Verdana" panose="020B0604030504040204" pitchFamily="34" charset="0"/>
                          <a:ea typeface="Verdana" panose="020B0604030504040204" pitchFamily="34" charset="0"/>
                        </a:rPr>
                        <a:t>ZAR amount</a:t>
                      </a:r>
                      <a:endParaRPr lang="en-ZA" sz="1100" b="1"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r>
                        <a:rPr lang="en-ZA" sz="1100" b="1" dirty="0" smtClean="0">
                          <a:effectLst/>
                          <a:latin typeface="Verdana" panose="020B0604030504040204" pitchFamily="34" charset="0"/>
                          <a:ea typeface="Verdana" panose="020B0604030504040204" pitchFamily="34" charset="0"/>
                        </a:rPr>
                        <a:t>R2,550,000</a:t>
                      </a: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lgn="r">
                        <a:spcAft>
                          <a:spcPts val="0"/>
                        </a:spcAft>
                      </a:pP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lgn="r">
                        <a:spcAft>
                          <a:spcPts val="0"/>
                        </a:spcAft>
                      </a:pPr>
                      <a:r>
                        <a:rPr lang="en-ZA" sz="1200" b="1" dirty="0" smtClean="0">
                          <a:solidFill>
                            <a:schemeClr val="bg1"/>
                          </a:solidFill>
                          <a:effectLst/>
                          <a:latin typeface="Verdana" panose="020B0604030504040204" pitchFamily="34" charset="0"/>
                          <a:ea typeface="Verdana" panose="020B0604030504040204" pitchFamily="34" charset="0"/>
                        </a:rPr>
                        <a:t>R1,</a:t>
                      </a:r>
                      <a:r>
                        <a:rPr lang="en-ZA" sz="1200" b="1" baseline="0" dirty="0" smtClean="0">
                          <a:solidFill>
                            <a:schemeClr val="bg1"/>
                          </a:solidFill>
                          <a:effectLst/>
                          <a:latin typeface="Verdana" panose="020B0604030504040204" pitchFamily="34" charset="0"/>
                          <a:ea typeface="Verdana" panose="020B0604030504040204" pitchFamily="34" charset="0"/>
                        </a:rPr>
                        <a:t>275,000</a:t>
                      </a:r>
                      <a:endParaRPr lang="en-ZA" sz="1200" b="1" dirty="0">
                        <a:solidFill>
                          <a:schemeClr val="bg1"/>
                        </a:solidFill>
                        <a:effectLst/>
                        <a:latin typeface="Verdana" panose="020B0604030504040204" pitchFamily="34" charset="0"/>
                        <a:ea typeface="Verdana" panose="020B0604030504040204" pitchFamily="34" charset="0"/>
                      </a:endParaRPr>
                    </a:p>
                  </a:txBody>
                  <a:tcPr marL="67899" marR="67899" marT="0" marB="0" anchor="ctr">
                    <a:solidFill>
                      <a:schemeClr val="accent5">
                        <a:lumMod val="75000"/>
                      </a:schemeClr>
                    </a:solidFill>
                  </a:tcP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7899" marR="67899" marT="0" marB="0" anchor="ctr"/>
                </a:tc>
                <a:extLst>
                  <a:ext uri="{0D108BD9-81ED-4DB2-BD59-A6C34878D82A}">
                    <a16:rowId xmlns:a16="http://schemas.microsoft.com/office/drawing/2014/main" val="1421717642"/>
                  </a:ext>
                </a:extLst>
              </a:tr>
            </a:tbl>
          </a:graphicData>
        </a:graphic>
      </p:graphicFrame>
      <p:sp>
        <p:nvSpPr>
          <p:cNvPr id="8" name="Rectangle 1"/>
          <p:cNvSpPr>
            <a:spLocks noChangeArrowheads="1"/>
          </p:cNvSpPr>
          <p:nvPr/>
        </p:nvSpPr>
        <p:spPr bwMode="auto">
          <a:xfrm>
            <a:off x="393897" y="1188138"/>
            <a:ext cx="78919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n-ZA" altLang="en-US" sz="1400" b="1" dirty="0">
                <a:latin typeface="Verdana" panose="020B0604030504040204" pitchFamily="34" charset="0"/>
                <a:ea typeface="Verdana" panose="020B0604030504040204" pitchFamily="34" charset="0"/>
              </a:rPr>
              <a:t>The following table shows the old and new minimum premiums </a:t>
            </a:r>
            <a:r>
              <a:rPr lang="en-ZA" altLang="en-US" sz="1400" b="1" dirty="0" smtClean="0">
                <a:latin typeface="Verdana" panose="020B0604030504040204" pitchFamily="34" charset="0"/>
                <a:ea typeface="Verdana" panose="020B0604030504040204" pitchFamily="34" charset="0"/>
              </a:rPr>
              <a:t>for </a:t>
            </a:r>
            <a:r>
              <a:rPr lang="en-ZA" altLang="en-US" sz="1400" b="1" dirty="0">
                <a:latin typeface="Verdana" panose="020B0604030504040204" pitchFamily="34" charset="0"/>
                <a:ea typeface="Verdana" panose="020B0604030504040204" pitchFamily="34" charset="0"/>
              </a:rPr>
              <a:t>clients investing in funds </a:t>
            </a:r>
            <a:r>
              <a:rPr lang="en-ZA" altLang="en-US" sz="1400" b="1" dirty="0" smtClean="0">
                <a:latin typeface="Verdana" panose="020B0604030504040204" pitchFamily="34" charset="0"/>
                <a:ea typeface="Verdana" panose="020B0604030504040204" pitchFamily="34" charset="0"/>
              </a:rPr>
              <a:t>and authorised custodians:</a:t>
            </a:r>
            <a:endParaRPr lang="en-ZA" altLang="en-US" sz="1400" b="1" dirty="0">
              <a:latin typeface="Verdana" panose="020B0604030504040204" pitchFamily="34" charset="0"/>
              <a:ea typeface="Verdana" panose="020B0604030504040204" pitchFamily="34" charset="0"/>
            </a:endParaRPr>
          </a:p>
        </p:txBody>
      </p:sp>
      <p:sp>
        <p:nvSpPr>
          <p:cNvPr id="15" name="Slide Number Placeholder 1"/>
          <p:cNvSpPr>
            <a:spLocks noGrp="1"/>
          </p:cNvSpPr>
          <p:nvPr>
            <p:ph type="sldNum" sz="quarter" idx="12"/>
          </p:nvPr>
        </p:nvSpPr>
        <p:spPr>
          <a:xfrm>
            <a:off x="363366" y="4869657"/>
            <a:ext cx="323908" cy="273844"/>
          </a:xfrm>
        </p:spPr>
        <p:txBody>
          <a:bodyPr/>
          <a:lstStyle/>
          <a:p>
            <a:fld id="{2D73ED7F-67A7-4513-AA21-E5A9AFA6BB57}" type="slidenum">
              <a:rPr lang="en-ZA" smtClean="0"/>
              <a:t>7</a:t>
            </a:fld>
            <a:endParaRPr lang="en-ZA" dirty="0"/>
          </a:p>
        </p:txBody>
      </p:sp>
      <p:sp>
        <p:nvSpPr>
          <p:cNvPr id="2" name="TextBox 1"/>
          <p:cNvSpPr txBox="1"/>
          <p:nvPr/>
        </p:nvSpPr>
        <p:spPr>
          <a:xfrm>
            <a:off x="525320" y="4097428"/>
            <a:ext cx="2783134" cy="276999"/>
          </a:xfrm>
          <a:prstGeom prst="rect">
            <a:avLst/>
          </a:prstGeom>
          <a:noFill/>
        </p:spPr>
        <p:txBody>
          <a:bodyPr wrap="none" rtlCol="0">
            <a:spAutoFit/>
          </a:bodyPr>
          <a:lstStyle/>
          <a:p>
            <a:r>
              <a:rPr lang="en-ZA" sz="1200" b="1" dirty="0" smtClean="0">
                <a:latin typeface="Verdana" panose="020B0604030504040204" pitchFamily="34" charset="0"/>
                <a:ea typeface="Verdana" panose="020B0604030504040204" pitchFamily="34" charset="0"/>
                <a:cs typeface="Century Gothic"/>
              </a:rPr>
              <a:t>*Using an FX rate of R17/US$</a:t>
            </a:r>
            <a:endParaRPr lang="en-ZA" sz="1200" b="1" dirty="0">
              <a:latin typeface="Verdana" panose="020B0604030504040204" pitchFamily="34" charset="0"/>
              <a:ea typeface="Verdana" panose="020B0604030504040204" pitchFamily="34" charset="0"/>
              <a:cs typeface="Century Gothic"/>
            </a:endParaRPr>
          </a:p>
        </p:txBody>
      </p:sp>
    </p:spTree>
    <p:extLst>
      <p:ext uri="{BB962C8B-B14F-4D97-AF65-F5344CB8AC3E}">
        <p14:creationId xmlns:p14="http://schemas.microsoft.com/office/powerpoint/2010/main" val="596047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D6952"/>
                </a:solidFill>
                <a:latin typeface="Verdana" panose="020B0604030504040204" pitchFamily="34" charset="0"/>
                <a:ea typeface="Verdana" panose="020B0604030504040204" pitchFamily="34" charset="0"/>
              </a:rPr>
              <a:t>NEW FEE MINIMUMS FOR IP+ FUNDS</a:t>
            </a:r>
            <a:endParaRPr lang="en-GB" b="1" dirty="0">
              <a:solidFill>
                <a:srgbClr val="0D6952"/>
              </a:solidFill>
              <a:latin typeface="Verdana" panose="020B0604030504040204" pitchFamily="34" charset="0"/>
              <a:ea typeface="Verdana" panose="020B060403050404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59817454"/>
              </p:ext>
            </p:extLst>
          </p:nvPr>
        </p:nvGraphicFramePr>
        <p:xfrm>
          <a:off x="478302" y="1137319"/>
          <a:ext cx="7814603" cy="1524000"/>
        </p:xfrm>
        <a:graphic>
          <a:graphicData uri="http://schemas.openxmlformats.org/drawingml/2006/table">
            <a:tbl>
              <a:tblPr firstRow="1" firstCol="1" bandRow="1">
                <a:tableStyleId>{00A15C55-8517-42AA-B614-E9B94910E393}</a:tableStyleId>
              </a:tblPr>
              <a:tblGrid>
                <a:gridCol w="6400800">
                  <a:extLst>
                    <a:ext uri="{9D8B030D-6E8A-4147-A177-3AD203B41FA5}">
                      <a16:colId xmlns:a16="http://schemas.microsoft.com/office/drawing/2014/main" val="2421201942"/>
                    </a:ext>
                  </a:extLst>
                </a:gridCol>
                <a:gridCol w="1413803">
                  <a:extLst>
                    <a:ext uri="{9D8B030D-6E8A-4147-A177-3AD203B41FA5}">
                      <a16:colId xmlns:a16="http://schemas.microsoft.com/office/drawing/2014/main" val="2895388268"/>
                    </a:ext>
                  </a:extLst>
                </a:gridCol>
              </a:tblGrid>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Value of assets held (GBP)</a:t>
                      </a:r>
                    </a:p>
                  </a:txBody>
                  <a:tcPr marL="68580" marR="68580" marT="0" marB="0" anchor="b"/>
                </a:tc>
                <a:tc rowSpan="2">
                  <a:txBody>
                    <a:bodyPr/>
                    <a:lstStyle/>
                    <a:p>
                      <a:pPr>
                        <a:spcAft>
                          <a:spcPts val="0"/>
                        </a:spcAft>
                      </a:pPr>
                      <a:r>
                        <a:rPr lang="en-ZA" sz="1100" b="1" dirty="0" smtClean="0">
                          <a:effectLst/>
                          <a:latin typeface="Verdana" panose="020B0604030504040204" pitchFamily="34" charset="0"/>
                          <a:ea typeface="Verdana" panose="020B0604030504040204" pitchFamily="34" charset="0"/>
                        </a:rPr>
                        <a:t>Self Select*</a:t>
                      </a:r>
                      <a:endParaRPr lang="en-ZA" sz="1100" b="1" dirty="0">
                        <a:effectLst/>
                        <a:latin typeface="Verdana" panose="020B0604030504040204" pitchFamily="34" charset="0"/>
                        <a:ea typeface="Verdana" panose="020B0604030504040204" pitchFamily="34" charset="0"/>
                      </a:endParaRPr>
                    </a:p>
                  </a:txBody>
                  <a:tcPr marL="68580" marR="68580" marT="0" marB="0" anchor="ctr"/>
                </a:tc>
                <a:extLst>
                  <a:ext uri="{0D108BD9-81ED-4DB2-BD59-A6C34878D82A}">
                    <a16:rowId xmlns:a16="http://schemas.microsoft.com/office/drawing/2014/main" val="1537988798"/>
                  </a:ext>
                </a:extLst>
              </a:tr>
              <a:tr h="190500">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8580" marR="68580" marT="0" marB="0" anchor="b"/>
                </a:tc>
                <a:tc vMerge="1">
                  <a:txBody>
                    <a:bodyPr/>
                    <a:lstStyle/>
                    <a:p>
                      <a:endParaRPr lang="en-ZA"/>
                    </a:p>
                  </a:txBody>
                  <a:tcPr/>
                </a:tc>
                <a:extLst>
                  <a:ext uri="{0D108BD9-81ED-4DB2-BD59-A6C34878D82A}">
                    <a16:rowId xmlns:a16="http://schemas.microsoft.com/office/drawing/2014/main" val="3056034782"/>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35,000             -         £99,999 </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0.70%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3691244462"/>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100,000           -       £199,999 </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0.60%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2593596576"/>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200,000           -       £349,999 </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0.50%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988355587"/>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350,000           -       £499,999 </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0.45%</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3706223513"/>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500,000           -        £999,999 </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0.40%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55462809"/>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1,000,000        - £999,999,999 </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0.35%</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2043423562"/>
                  </a:ext>
                </a:extLst>
              </a:tr>
            </a:tbl>
          </a:graphicData>
        </a:graphic>
      </p:graphicFrame>
      <p:sp>
        <p:nvSpPr>
          <p:cNvPr id="5" name="TextBox 4"/>
          <p:cNvSpPr txBox="1"/>
          <p:nvPr/>
        </p:nvSpPr>
        <p:spPr>
          <a:xfrm>
            <a:off x="478302" y="817634"/>
            <a:ext cx="2996418" cy="276999"/>
          </a:xfrm>
          <a:prstGeom prst="rect">
            <a:avLst/>
          </a:prstGeom>
          <a:noFill/>
        </p:spPr>
        <p:txBody>
          <a:bodyPr wrap="square" rtlCol="0">
            <a:spAutoFit/>
          </a:bodyPr>
          <a:lstStyle/>
          <a:p>
            <a:r>
              <a:rPr lang="en-ZA" sz="1200" b="1" dirty="0">
                <a:solidFill>
                  <a:schemeClr val="bg2">
                    <a:lumMod val="50000"/>
                  </a:schemeClr>
                </a:solidFill>
                <a:latin typeface="Verdana" panose="020B0604030504040204" pitchFamily="34" charset="0"/>
                <a:ea typeface="Verdana" panose="020B0604030504040204" pitchFamily="34" charset="0"/>
                <a:cs typeface="Century Gothic"/>
              </a:rPr>
              <a:t>OLD </a:t>
            </a:r>
            <a:r>
              <a:rPr lang="en-ZA" sz="1200" b="1" dirty="0" smtClean="0">
                <a:solidFill>
                  <a:schemeClr val="bg2">
                    <a:lumMod val="50000"/>
                  </a:schemeClr>
                </a:solidFill>
                <a:latin typeface="Verdana" panose="020B0604030504040204" pitchFamily="34" charset="0"/>
                <a:ea typeface="Verdana" panose="020B0604030504040204" pitchFamily="34" charset="0"/>
                <a:cs typeface="Century Gothic"/>
              </a:rPr>
              <a:t>SCALE on Funds only</a:t>
            </a:r>
            <a:endParaRPr lang="en-ZA" sz="1200" b="1" dirty="0">
              <a:solidFill>
                <a:schemeClr val="bg2">
                  <a:lumMod val="50000"/>
                </a:schemeClr>
              </a:solidFill>
              <a:latin typeface="Verdana" panose="020B0604030504040204" pitchFamily="34" charset="0"/>
              <a:ea typeface="Verdana" panose="020B0604030504040204" pitchFamily="34" charset="0"/>
              <a:cs typeface="Century Gothic"/>
            </a:endParaRPr>
          </a:p>
        </p:txBody>
      </p:sp>
      <p:graphicFrame>
        <p:nvGraphicFramePr>
          <p:cNvPr id="6" name="Table 5"/>
          <p:cNvGraphicFramePr>
            <a:graphicFrameLocks noGrp="1"/>
          </p:cNvGraphicFramePr>
          <p:nvPr>
            <p:extLst>
              <p:ext uri="{D42A27DB-BD31-4B8C-83A1-F6EECF244321}">
                <p14:modId xmlns:p14="http://schemas.microsoft.com/office/powerpoint/2010/main" val="328653072"/>
              </p:ext>
            </p:extLst>
          </p:nvPr>
        </p:nvGraphicFramePr>
        <p:xfrm>
          <a:off x="478302" y="3013291"/>
          <a:ext cx="8018584" cy="1333500"/>
        </p:xfrm>
        <a:graphic>
          <a:graphicData uri="http://schemas.openxmlformats.org/drawingml/2006/table">
            <a:tbl>
              <a:tblPr firstRow="1" firstCol="1" bandRow="1">
                <a:tableStyleId>{7DF18680-E054-41AD-8BC1-D1AEF772440D}</a:tableStyleId>
              </a:tblPr>
              <a:tblGrid>
                <a:gridCol w="4559400">
                  <a:extLst>
                    <a:ext uri="{9D8B030D-6E8A-4147-A177-3AD203B41FA5}">
                      <a16:colId xmlns:a16="http://schemas.microsoft.com/office/drawing/2014/main" val="3114424425"/>
                    </a:ext>
                  </a:extLst>
                </a:gridCol>
                <a:gridCol w="1869535">
                  <a:extLst>
                    <a:ext uri="{9D8B030D-6E8A-4147-A177-3AD203B41FA5}">
                      <a16:colId xmlns:a16="http://schemas.microsoft.com/office/drawing/2014/main" val="1915161774"/>
                    </a:ext>
                  </a:extLst>
                </a:gridCol>
                <a:gridCol w="1589649">
                  <a:extLst>
                    <a:ext uri="{9D8B030D-6E8A-4147-A177-3AD203B41FA5}">
                      <a16:colId xmlns:a16="http://schemas.microsoft.com/office/drawing/2014/main" val="689639116"/>
                    </a:ext>
                  </a:extLst>
                </a:gridCol>
              </a:tblGrid>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Value of assets held (GBP)</a:t>
                      </a:r>
                    </a:p>
                  </a:txBody>
                  <a:tcPr marL="68580" marR="68580" marT="0" marB="0" anchor="b"/>
                </a:tc>
                <a:tc rowSpan="2">
                  <a:txBody>
                    <a:bodyPr/>
                    <a:lstStyle/>
                    <a:p>
                      <a:pPr marL="0" algn="l" defTabSz="457200" rtl="0" eaLnBrk="1" latinLnBrk="0" hangingPunct="1">
                        <a:spcAft>
                          <a:spcPts val="0"/>
                        </a:spcAft>
                      </a:pPr>
                      <a:r>
                        <a:rPr lang="en-ZA" sz="1100" b="1" kern="1200" dirty="0" smtClean="0">
                          <a:solidFill>
                            <a:schemeClr val="lt1"/>
                          </a:solidFill>
                          <a:effectLst/>
                          <a:latin typeface="Verdana" panose="020B0604030504040204" pitchFamily="34" charset="0"/>
                          <a:ea typeface="Verdana" panose="020B0604030504040204" pitchFamily="34" charset="0"/>
                          <a:cs typeface="+mn-cs"/>
                        </a:rPr>
                        <a:t>Core*</a:t>
                      </a:r>
                      <a:endParaRPr lang="en-ZA" sz="1100" b="1" kern="1200" dirty="0">
                        <a:solidFill>
                          <a:schemeClr val="lt1"/>
                        </a:solidFill>
                        <a:effectLst/>
                        <a:latin typeface="Verdana" panose="020B0604030504040204" pitchFamily="34" charset="0"/>
                        <a:ea typeface="Verdana" panose="020B0604030504040204" pitchFamily="34" charset="0"/>
                        <a:cs typeface="+mn-cs"/>
                      </a:endParaRPr>
                    </a:p>
                  </a:txBody>
                  <a:tcPr marL="68580" marR="68580" marT="0" marB="0" anchor="ctr"/>
                </a:tc>
                <a:tc rowSpan="2">
                  <a:txBody>
                    <a:bodyPr/>
                    <a:lstStyle/>
                    <a:p>
                      <a:pPr marL="0" algn="l" defTabSz="457200" rtl="0" eaLnBrk="1" latinLnBrk="0" hangingPunct="1">
                        <a:spcAft>
                          <a:spcPts val="0"/>
                        </a:spcAft>
                      </a:pPr>
                      <a:r>
                        <a:rPr lang="en-ZA" sz="1100" b="1" kern="1200" dirty="0" smtClean="0">
                          <a:solidFill>
                            <a:schemeClr val="lt1"/>
                          </a:solidFill>
                          <a:effectLst/>
                          <a:latin typeface="Verdana" panose="020B0604030504040204" pitchFamily="34" charset="0"/>
                          <a:ea typeface="Verdana" panose="020B0604030504040204" pitchFamily="34" charset="0"/>
                          <a:cs typeface="+mn-cs"/>
                        </a:rPr>
                        <a:t>Self Select*</a:t>
                      </a:r>
                      <a:endParaRPr lang="en-ZA" sz="1100" b="1" kern="1200" dirty="0">
                        <a:solidFill>
                          <a:schemeClr val="lt1"/>
                        </a:solidFill>
                        <a:effectLst/>
                        <a:latin typeface="Verdana" panose="020B0604030504040204" pitchFamily="34" charset="0"/>
                        <a:ea typeface="Verdana" panose="020B0604030504040204" pitchFamily="34" charset="0"/>
                        <a:cs typeface="+mn-cs"/>
                      </a:endParaRPr>
                    </a:p>
                  </a:txBody>
                  <a:tcPr marL="68580" marR="68580" marT="0" marB="0" anchor="ctr"/>
                </a:tc>
                <a:extLst>
                  <a:ext uri="{0D108BD9-81ED-4DB2-BD59-A6C34878D82A}">
                    <a16:rowId xmlns:a16="http://schemas.microsoft.com/office/drawing/2014/main" val="1630933478"/>
                  </a:ext>
                </a:extLst>
              </a:tr>
              <a:tr h="190500">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8580" marR="68580" marT="0" marB="0" anchor="b"/>
                </a:tc>
                <a:tc vMerge="1">
                  <a:txBody>
                    <a:bodyPr/>
                    <a:lstStyle/>
                    <a:p>
                      <a:endParaRPr lang="en-ZA"/>
                    </a:p>
                  </a:txBody>
                  <a:tcPr/>
                </a:tc>
                <a:tc vMerge="1">
                  <a:txBody>
                    <a:bodyPr/>
                    <a:lstStyle/>
                    <a:p>
                      <a:endParaRPr lang="en-ZA"/>
                    </a:p>
                  </a:txBody>
                  <a:tcPr/>
                </a:tc>
                <a:extLst>
                  <a:ext uri="{0D108BD9-81ED-4DB2-BD59-A6C34878D82A}">
                    <a16:rowId xmlns:a16="http://schemas.microsoft.com/office/drawing/2014/main" val="12036821"/>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15,000             -        £</a:t>
                      </a:r>
                      <a:r>
                        <a:rPr lang="en-ZA" sz="1100" b="1" dirty="0">
                          <a:effectLst/>
                          <a:latin typeface="Verdana" panose="020B0604030504040204" pitchFamily="34" charset="0"/>
                          <a:ea typeface="Verdana" panose="020B0604030504040204" pitchFamily="34" charset="0"/>
                        </a:rPr>
                        <a:t>199,999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0.50%</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0.60%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139644435"/>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200,000</a:t>
                      </a:r>
                      <a:r>
                        <a:rPr lang="en-ZA" sz="1100" b="1" baseline="0" dirty="0" smtClean="0">
                          <a:effectLst/>
                          <a:latin typeface="Verdana" panose="020B0604030504040204" pitchFamily="34" charset="0"/>
                          <a:ea typeface="Verdana" panose="020B0604030504040204" pitchFamily="34" charset="0"/>
                        </a:rPr>
                        <a:t>           -   </a:t>
                      </a:r>
                      <a:r>
                        <a:rPr lang="en-ZA" sz="1100" b="1" dirty="0" smtClean="0">
                          <a:effectLst/>
                          <a:latin typeface="Verdana" panose="020B0604030504040204" pitchFamily="34" charset="0"/>
                          <a:ea typeface="Verdana" panose="020B0604030504040204" pitchFamily="34" charset="0"/>
                        </a:rPr>
                        <a:t>     £</a:t>
                      </a:r>
                      <a:r>
                        <a:rPr lang="en-ZA" sz="1100" b="1" dirty="0">
                          <a:effectLst/>
                          <a:latin typeface="Verdana" panose="020B0604030504040204" pitchFamily="34" charset="0"/>
                          <a:ea typeface="Verdana" panose="020B0604030504040204" pitchFamily="34" charset="0"/>
                        </a:rPr>
                        <a:t>349,999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0.40%</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0.50%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3325449948"/>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350,000           -        £</a:t>
                      </a:r>
                      <a:r>
                        <a:rPr lang="en-ZA" sz="1100" b="1" dirty="0">
                          <a:effectLst/>
                          <a:latin typeface="Verdana" panose="020B0604030504040204" pitchFamily="34" charset="0"/>
                          <a:ea typeface="Verdana" panose="020B0604030504040204" pitchFamily="34" charset="0"/>
                        </a:rPr>
                        <a:t>499,999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0.35%</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0.45%</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3585375287"/>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500,000           -        £</a:t>
                      </a:r>
                      <a:r>
                        <a:rPr lang="en-ZA" sz="1100" b="1" dirty="0">
                          <a:effectLst/>
                          <a:latin typeface="Verdana" panose="020B0604030504040204" pitchFamily="34" charset="0"/>
                          <a:ea typeface="Verdana" panose="020B0604030504040204" pitchFamily="34" charset="0"/>
                        </a:rPr>
                        <a:t>999,999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0.30%</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0.40%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172248399"/>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1,000,000        - £</a:t>
                      </a:r>
                      <a:r>
                        <a:rPr lang="en-ZA" sz="1100" b="1" dirty="0">
                          <a:effectLst/>
                          <a:latin typeface="Verdana" panose="020B0604030504040204" pitchFamily="34" charset="0"/>
                          <a:ea typeface="Verdana" panose="020B0604030504040204" pitchFamily="34" charset="0"/>
                        </a:rPr>
                        <a:t>999,999,999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0.25%</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0.35%</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4251170712"/>
                  </a:ext>
                </a:extLst>
              </a:tr>
            </a:tbl>
          </a:graphicData>
        </a:graphic>
      </p:graphicFrame>
      <p:sp>
        <p:nvSpPr>
          <p:cNvPr id="7" name="TextBox 6"/>
          <p:cNvSpPr txBox="1"/>
          <p:nvPr/>
        </p:nvSpPr>
        <p:spPr>
          <a:xfrm>
            <a:off x="478304" y="2693607"/>
            <a:ext cx="2919044" cy="276999"/>
          </a:xfrm>
          <a:prstGeom prst="rect">
            <a:avLst/>
          </a:prstGeom>
          <a:noFill/>
        </p:spPr>
        <p:txBody>
          <a:bodyPr wrap="square" rtlCol="0">
            <a:spAutoFit/>
          </a:bodyPr>
          <a:lstStyle/>
          <a:p>
            <a:r>
              <a:rPr lang="en-ZA" sz="1200" b="1" dirty="0">
                <a:solidFill>
                  <a:schemeClr val="accent5">
                    <a:lumMod val="75000"/>
                  </a:schemeClr>
                </a:solidFill>
                <a:latin typeface="Verdana" panose="020B0604030504040204" pitchFamily="34" charset="0"/>
                <a:ea typeface="Verdana" panose="020B0604030504040204" pitchFamily="34" charset="0"/>
                <a:cs typeface="Century Gothic"/>
              </a:rPr>
              <a:t>NEW </a:t>
            </a:r>
            <a:r>
              <a:rPr lang="en-ZA" sz="1200" b="1" dirty="0" smtClean="0">
                <a:solidFill>
                  <a:schemeClr val="accent5">
                    <a:lumMod val="75000"/>
                  </a:schemeClr>
                </a:solidFill>
                <a:latin typeface="Verdana" panose="020B0604030504040204" pitchFamily="34" charset="0"/>
                <a:ea typeface="Verdana" panose="020B0604030504040204" pitchFamily="34" charset="0"/>
                <a:cs typeface="Century Gothic"/>
              </a:rPr>
              <a:t>SCALE on Funds only</a:t>
            </a:r>
            <a:endParaRPr lang="en-ZA" sz="1200" b="1" dirty="0">
              <a:solidFill>
                <a:schemeClr val="accent5">
                  <a:lumMod val="75000"/>
                </a:schemeClr>
              </a:solidFill>
              <a:latin typeface="Verdana" panose="020B0604030504040204" pitchFamily="34" charset="0"/>
              <a:ea typeface="Verdana" panose="020B0604030504040204" pitchFamily="34" charset="0"/>
              <a:cs typeface="Century Gothic"/>
            </a:endParaRPr>
          </a:p>
        </p:txBody>
      </p:sp>
      <p:sp>
        <p:nvSpPr>
          <p:cNvPr id="8" name="TextBox 7"/>
          <p:cNvSpPr txBox="1"/>
          <p:nvPr/>
        </p:nvSpPr>
        <p:spPr>
          <a:xfrm>
            <a:off x="1828799" y="4445389"/>
            <a:ext cx="3607078" cy="276999"/>
          </a:xfrm>
          <a:prstGeom prst="rect">
            <a:avLst/>
          </a:prstGeom>
          <a:noFill/>
        </p:spPr>
        <p:txBody>
          <a:bodyPr wrap="none" rtlCol="0">
            <a:spAutoFit/>
          </a:bodyPr>
          <a:lstStyle/>
          <a:p>
            <a:r>
              <a:rPr lang="en-ZA" sz="1200" b="1" dirty="0" smtClean="0">
                <a:latin typeface="Verdana" panose="020B0604030504040204" pitchFamily="34" charset="0"/>
                <a:ea typeface="Verdana" panose="020B0604030504040204" pitchFamily="34" charset="0"/>
                <a:cs typeface="Century Gothic"/>
              </a:rPr>
              <a:t>*Fees include AMC and Fund Access Fee</a:t>
            </a:r>
            <a:endParaRPr lang="en-ZA" sz="1200" b="1" dirty="0">
              <a:latin typeface="Verdana" panose="020B0604030504040204" pitchFamily="34" charset="0"/>
              <a:ea typeface="Verdana" panose="020B0604030504040204" pitchFamily="34" charset="0"/>
              <a:cs typeface="Century Gothic"/>
            </a:endParaRPr>
          </a:p>
        </p:txBody>
      </p:sp>
    </p:spTree>
    <p:extLst>
      <p:ext uri="{BB962C8B-B14F-4D97-AF65-F5344CB8AC3E}">
        <p14:creationId xmlns:p14="http://schemas.microsoft.com/office/powerpoint/2010/main" val="1313259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b="1" dirty="0">
                <a:solidFill>
                  <a:srgbClr val="0D6952"/>
                </a:solidFill>
                <a:latin typeface="Verdana" panose="020B0604030504040204" pitchFamily="34" charset="0"/>
                <a:ea typeface="Verdana" panose="020B0604030504040204" pitchFamily="34" charset="0"/>
              </a:rPr>
              <a:t>NEW FEE MINIMUMS FOR IP+ </a:t>
            </a:r>
            <a:r>
              <a:rPr lang="en-US" sz="1800" b="1" dirty="0" err="1" smtClean="0">
                <a:solidFill>
                  <a:srgbClr val="0D6952"/>
                </a:solidFill>
                <a:latin typeface="Verdana" panose="020B0604030504040204" pitchFamily="34" charset="0"/>
                <a:ea typeface="Verdana" panose="020B0604030504040204" pitchFamily="34" charset="0"/>
              </a:rPr>
              <a:t>AUTHORISED</a:t>
            </a:r>
            <a:r>
              <a:rPr lang="en-US" sz="1800" b="1" dirty="0" smtClean="0">
                <a:solidFill>
                  <a:srgbClr val="0D6952"/>
                </a:solidFill>
                <a:latin typeface="Verdana" panose="020B0604030504040204" pitchFamily="34" charset="0"/>
                <a:ea typeface="Verdana" panose="020B0604030504040204" pitchFamily="34" charset="0"/>
              </a:rPr>
              <a:t> CUSTODIANS</a:t>
            </a:r>
            <a:endParaRPr lang="en-ZA" sz="1800" dirty="0"/>
          </a:p>
        </p:txBody>
      </p:sp>
      <p:sp>
        <p:nvSpPr>
          <p:cNvPr id="3" name="Slide Number Placeholder 2"/>
          <p:cNvSpPr>
            <a:spLocks noGrp="1"/>
          </p:cNvSpPr>
          <p:nvPr>
            <p:ph type="sldNum" sz="quarter" idx="12"/>
          </p:nvPr>
        </p:nvSpPr>
        <p:spPr/>
        <p:txBody>
          <a:bodyPr/>
          <a:lstStyle/>
          <a:p>
            <a:fld id="{F808627B-F915-7940-8094-9D0FE90F5C69}" type="slidenum">
              <a:rPr lang="en-US" smtClean="0"/>
              <a:pPr/>
              <a:t>9</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1588565"/>
              </p:ext>
            </p:extLst>
          </p:nvPr>
        </p:nvGraphicFramePr>
        <p:xfrm>
          <a:off x="478302" y="1137319"/>
          <a:ext cx="7934178" cy="1333500"/>
        </p:xfrm>
        <a:graphic>
          <a:graphicData uri="http://schemas.openxmlformats.org/drawingml/2006/table">
            <a:tbl>
              <a:tblPr firstRow="1" firstCol="1" bandRow="1">
                <a:tableStyleId>{00A15C55-8517-42AA-B614-E9B94910E393}</a:tableStyleId>
              </a:tblPr>
              <a:tblGrid>
                <a:gridCol w="4550898">
                  <a:extLst>
                    <a:ext uri="{9D8B030D-6E8A-4147-A177-3AD203B41FA5}">
                      <a16:colId xmlns:a16="http://schemas.microsoft.com/office/drawing/2014/main" val="2421201942"/>
                    </a:ext>
                  </a:extLst>
                </a:gridCol>
                <a:gridCol w="3383280">
                  <a:extLst>
                    <a:ext uri="{9D8B030D-6E8A-4147-A177-3AD203B41FA5}">
                      <a16:colId xmlns:a16="http://schemas.microsoft.com/office/drawing/2014/main" val="2895388268"/>
                    </a:ext>
                  </a:extLst>
                </a:gridCol>
              </a:tblGrid>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Value of assets held (GBP)</a:t>
                      </a:r>
                    </a:p>
                  </a:txBody>
                  <a:tcPr marL="68580" marR="68580" marT="0" marB="0" anchor="b"/>
                </a:tc>
                <a:tc rowSpan="2">
                  <a:txBody>
                    <a:bodyPr/>
                    <a:lstStyle/>
                    <a:p>
                      <a:pPr>
                        <a:spcAft>
                          <a:spcPts val="0"/>
                        </a:spcAft>
                      </a:pPr>
                      <a:r>
                        <a:rPr lang="en-ZA" sz="1100" b="1" dirty="0" smtClean="0">
                          <a:effectLst/>
                          <a:latin typeface="Verdana" panose="020B0604030504040204" pitchFamily="34" charset="0"/>
                          <a:ea typeface="Verdana" panose="020B0604030504040204" pitchFamily="34" charset="0"/>
                        </a:rPr>
                        <a:t>Fees*</a:t>
                      </a:r>
                      <a:endParaRPr lang="en-ZA" sz="1100" b="1" dirty="0">
                        <a:effectLst/>
                        <a:latin typeface="Verdana" panose="020B0604030504040204" pitchFamily="34" charset="0"/>
                        <a:ea typeface="Verdana" panose="020B0604030504040204" pitchFamily="34" charset="0"/>
                      </a:endParaRPr>
                    </a:p>
                  </a:txBody>
                  <a:tcPr marL="68580" marR="68580" marT="0" marB="0" anchor="ctr"/>
                </a:tc>
                <a:extLst>
                  <a:ext uri="{0D108BD9-81ED-4DB2-BD59-A6C34878D82A}">
                    <a16:rowId xmlns:a16="http://schemas.microsoft.com/office/drawing/2014/main" val="1537988798"/>
                  </a:ext>
                </a:extLst>
              </a:tr>
              <a:tr h="190500">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8580" marR="68580" marT="0" marB="0" anchor="b"/>
                </a:tc>
                <a:tc vMerge="1">
                  <a:txBody>
                    <a:bodyPr/>
                    <a:lstStyle/>
                    <a:p>
                      <a:endParaRPr lang="en-ZA"/>
                    </a:p>
                  </a:txBody>
                  <a:tcPr/>
                </a:tc>
                <a:extLst>
                  <a:ext uri="{0D108BD9-81ED-4DB2-BD59-A6C34878D82A}">
                    <a16:rowId xmlns:a16="http://schemas.microsoft.com/office/drawing/2014/main" val="3056034782"/>
                  </a:ext>
                </a:extLst>
              </a:tr>
              <a:tr h="190500">
                <a:tc>
                  <a:txBody>
                    <a:bodyPr/>
                    <a:lstStyle/>
                    <a:p>
                      <a:pPr>
                        <a:spcAft>
                          <a:spcPts val="0"/>
                        </a:spcAft>
                      </a:pPr>
                      <a:r>
                        <a:rPr lang="en-ZA" sz="1100" b="1" dirty="0" smtClean="0">
                          <a:effectLst/>
                          <a:latin typeface="Verdana" panose="020B0604030504040204" pitchFamily="34" charset="0"/>
                          <a:ea typeface="Verdana" panose="020B0604030504040204" pitchFamily="34" charset="0"/>
                        </a:rPr>
                        <a:t>£100,000    -        £199,999</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0.60%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2593596576"/>
                  </a:ext>
                </a:extLst>
              </a:tr>
              <a:tr h="190500">
                <a:tc>
                  <a:txBody>
                    <a:bodyPr/>
                    <a:lstStyle/>
                    <a:p>
                      <a:pPr>
                        <a:spcAft>
                          <a:spcPts val="0"/>
                        </a:spcAft>
                      </a:pPr>
                      <a:r>
                        <a:rPr lang="en-ZA" sz="1100" b="1" dirty="0" smtClean="0">
                          <a:effectLst/>
                          <a:latin typeface="Verdana" panose="020B0604030504040204" pitchFamily="34" charset="0"/>
                          <a:ea typeface="Verdana" panose="020B0604030504040204" pitchFamily="34" charset="0"/>
                        </a:rPr>
                        <a:t>£200,000    -        £349,999 </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0.50%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988355587"/>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350,000    -        £</a:t>
                      </a:r>
                      <a:r>
                        <a:rPr lang="en-ZA" sz="1100" b="1" dirty="0">
                          <a:effectLst/>
                          <a:latin typeface="Verdana" panose="020B0604030504040204" pitchFamily="34" charset="0"/>
                          <a:ea typeface="Verdana" panose="020B0604030504040204" pitchFamily="34" charset="0"/>
                        </a:rPr>
                        <a:t>499,999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0.45%</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3706223513"/>
                  </a:ext>
                </a:extLst>
              </a:tr>
              <a:tr h="190500">
                <a:tc>
                  <a:txBody>
                    <a:bodyPr/>
                    <a:lstStyle/>
                    <a:p>
                      <a:pPr>
                        <a:spcAft>
                          <a:spcPts val="0"/>
                        </a:spcAft>
                      </a:pPr>
                      <a:r>
                        <a:rPr lang="en-ZA" sz="1100" b="1" dirty="0" smtClean="0">
                          <a:effectLst/>
                          <a:latin typeface="Verdana" panose="020B0604030504040204" pitchFamily="34" charset="0"/>
                          <a:ea typeface="Verdana" panose="020B0604030504040204" pitchFamily="34" charset="0"/>
                        </a:rPr>
                        <a:t>£500,000    -        £999,999 </a:t>
                      </a:r>
                      <a:endParaRPr lang="en-ZA" sz="1100" b="1" dirty="0">
                        <a:effectLst/>
                        <a:latin typeface="Verdana" panose="020B0604030504040204" pitchFamily="34" charset="0"/>
                        <a:ea typeface="Verdana" panose="020B0604030504040204" pitchFamily="34" charset="0"/>
                      </a:endParaRP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0.40%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55462809"/>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1,000,000 - £</a:t>
                      </a:r>
                      <a:r>
                        <a:rPr lang="en-ZA" sz="1100" b="1" dirty="0">
                          <a:effectLst/>
                          <a:latin typeface="Verdana" panose="020B0604030504040204" pitchFamily="34" charset="0"/>
                          <a:ea typeface="Verdana" panose="020B0604030504040204" pitchFamily="34" charset="0"/>
                        </a:rPr>
                        <a:t>999,999,999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0.35%</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2043423562"/>
                  </a:ext>
                </a:extLst>
              </a:tr>
            </a:tbl>
          </a:graphicData>
        </a:graphic>
      </p:graphicFrame>
      <p:sp>
        <p:nvSpPr>
          <p:cNvPr id="5" name="TextBox 4"/>
          <p:cNvSpPr txBox="1"/>
          <p:nvPr/>
        </p:nvSpPr>
        <p:spPr>
          <a:xfrm>
            <a:off x="478301" y="817634"/>
            <a:ext cx="4424289" cy="276999"/>
          </a:xfrm>
          <a:prstGeom prst="rect">
            <a:avLst/>
          </a:prstGeom>
          <a:noFill/>
        </p:spPr>
        <p:txBody>
          <a:bodyPr wrap="square" rtlCol="0">
            <a:spAutoFit/>
          </a:bodyPr>
          <a:lstStyle/>
          <a:p>
            <a:r>
              <a:rPr lang="en-ZA" sz="1200" b="1" dirty="0">
                <a:solidFill>
                  <a:schemeClr val="bg2">
                    <a:lumMod val="50000"/>
                  </a:schemeClr>
                </a:solidFill>
                <a:latin typeface="Verdana" panose="020B0604030504040204" pitchFamily="34" charset="0"/>
                <a:ea typeface="Verdana" panose="020B0604030504040204" pitchFamily="34" charset="0"/>
                <a:cs typeface="Century Gothic"/>
              </a:rPr>
              <a:t>OLD </a:t>
            </a:r>
            <a:r>
              <a:rPr lang="en-ZA" sz="1200" b="1" dirty="0" smtClean="0">
                <a:solidFill>
                  <a:schemeClr val="bg2">
                    <a:lumMod val="50000"/>
                  </a:schemeClr>
                </a:solidFill>
                <a:latin typeface="Verdana" panose="020B0604030504040204" pitchFamily="34" charset="0"/>
                <a:ea typeface="Verdana" panose="020B0604030504040204" pitchFamily="34" charset="0"/>
                <a:cs typeface="Century Gothic"/>
              </a:rPr>
              <a:t>SCALE on Authorised Custodian only</a:t>
            </a:r>
            <a:endParaRPr lang="en-ZA" sz="1200" b="1" dirty="0">
              <a:solidFill>
                <a:schemeClr val="bg2">
                  <a:lumMod val="50000"/>
                </a:schemeClr>
              </a:solidFill>
              <a:latin typeface="Verdana" panose="020B0604030504040204" pitchFamily="34" charset="0"/>
              <a:ea typeface="Verdana" panose="020B0604030504040204" pitchFamily="34" charset="0"/>
              <a:cs typeface="Century Gothic"/>
            </a:endParaRPr>
          </a:p>
        </p:txBody>
      </p:sp>
      <p:graphicFrame>
        <p:nvGraphicFramePr>
          <p:cNvPr id="6" name="Table 5"/>
          <p:cNvGraphicFramePr>
            <a:graphicFrameLocks noGrp="1"/>
          </p:cNvGraphicFramePr>
          <p:nvPr>
            <p:extLst>
              <p:ext uri="{D42A27DB-BD31-4B8C-83A1-F6EECF244321}">
                <p14:modId xmlns:p14="http://schemas.microsoft.com/office/powerpoint/2010/main" val="552767893"/>
              </p:ext>
            </p:extLst>
          </p:nvPr>
        </p:nvGraphicFramePr>
        <p:xfrm>
          <a:off x="516213" y="3094680"/>
          <a:ext cx="7983415" cy="1333500"/>
        </p:xfrm>
        <a:graphic>
          <a:graphicData uri="http://schemas.openxmlformats.org/drawingml/2006/table">
            <a:tbl>
              <a:tblPr firstRow="1" firstCol="1" bandRow="1">
                <a:tableStyleId>{7DF18680-E054-41AD-8BC1-D1AEF772440D}</a:tableStyleId>
              </a:tblPr>
              <a:tblGrid>
                <a:gridCol w="4559400">
                  <a:extLst>
                    <a:ext uri="{9D8B030D-6E8A-4147-A177-3AD203B41FA5}">
                      <a16:colId xmlns:a16="http://schemas.microsoft.com/office/drawing/2014/main" val="3114424425"/>
                    </a:ext>
                  </a:extLst>
                </a:gridCol>
                <a:gridCol w="3424015">
                  <a:extLst>
                    <a:ext uri="{9D8B030D-6E8A-4147-A177-3AD203B41FA5}">
                      <a16:colId xmlns:a16="http://schemas.microsoft.com/office/drawing/2014/main" val="689639116"/>
                    </a:ext>
                  </a:extLst>
                </a:gridCol>
              </a:tblGrid>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Value of assets held (GBP)</a:t>
                      </a:r>
                    </a:p>
                  </a:txBody>
                  <a:tcPr marL="68580" marR="68580" marT="0" marB="0" anchor="b"/>
                </a:tc>
                <a:tc rowSpan="2">
                  <a:txBody>
                    <a:bodyPr/>
                    <a:lstStyle/>
                    <a:p>
                      <a:pPr marL="0" algn="l" defTabSz="457200" rtl="0" eaLnBrk="1" latinLnBrk="0" hangingPunct="1">
                        <a:spcAft>
                          <a:spcPts val="0"/>
                        </a:spcAft>
                      </a:pPr>
                      <a:r>
                        <a:rPr lang="en-ZA" sz="1100" b="1" kern="1200" dirty="0" smtClean="0">
                          <a:solidFill>
                            <a:schemeClr val="lt1"/>
                          </a:solidFill>
                          <a:effectLst/>
                          <a:latin typeface="Verdana" panose="020B0604030504040204" pitchFamily="34" charset="0"/>
                          <a:ea typeface="Verdana" panose="020B0604030504040204" pitchFamily="34" charset="0"/>
                          <a:cs typeface="+mn-cs"/>
                        </a:rPr>
                        <a:t>Fees*</a:t>
                      </a:r>
                      <a:endParaRPr lang="en-ZA" sz="1100" b="1" kern="1200" dirty="0">
                        <a:solidFill>
                          <a:schemeClr val="lt1"/>
                        </a:solidFill>
                        <a:effectLst/>
                        <a:latin typeface="Verdana" panose="020B0604030504040204" pitchFamily="34" charset="0"/>
                        <a:ea typeface="Verdana" panose="020B0604030504040204" pitchFamily="34" charset="0"/>
                        <a:cs typeface="+mn-cs"/>
                      </a:endParaRPr>
                    </a:p>
                  </a:txBody>
                  <a:tcPr marL="68580" marR="68580" marT="0" marB="0" anchor="ctr"/>
                </a:tc>
                <a:extLst>
                  <a:ext uri="{0D108BD9-81ED-4DB2-BD59-A6C34878D82A}">
                    <a16:rowId xmlns:a16="http://schemas.microsoft.com/office/drawing/2014/main" val="1630933478"/>
                  </a:ext>
                </a:extLst>
              </a:tr>
              <a:tr h="190500">
                <a:tc>
                  <a:txBody>
                    <a:bodyPr/>
                    <a:lstStyle/>
                    <a:p>
                      <a:pPr>
                        <a:spcAft>
                          <a:spcPts val="0"/>
                        </a:spcAft>
                      </a:pPr>
                      <a:endParaRPr lang="en-ZA" sz="1100" b="1" dirty="0">
                        <a:effectLst/>
                        <a:latin typeface="Verdana" panose="020B0604030504040204" pitchFamily="34" charset="0"/>
                        <a:ea typeface="Verdana" panose="020B0604030504040204" pitchFamily="34" charset="0"/>
                      </a:endParaRPr>
                    </a:p>
                  </a:txBody>
                  <a:tcPr marL="68580" marR="68580" marT="0" marB="0" anchor="b"/>
                </a:tc>
                <a:tc vMerge="1">
                  <a:txBody>
                    <a:bodyPr/>
                    <a:lstStyle/>
                    <a:p>
                      <a:endParaRPr lang="en-ZA"/>
                    </a:p>
                  </a:txBody>
                  <a:tcPr/>
                </a:tc>
                <a:extLst>
                  <a:ext uri="{0D108BD9-81ED-4DB2-BD59-A6C34878D82A}">
                    <a16:rowId xmlns:a16="http://schemas.microsoft.com/office/drawing/2014/main" val="12036821"/>
                  </a:ext>
                </a:extLst>
              </a:tr>
              <a:tr h="190500">
                <a:tc>
                  <a:txBody>
                    <a:bodyPr/>
                    <a:lstStyle/>
                    <a:p>
                      <a:pPr>
                        <a:spcAft>
                          <a:spcPts val="0"/>
                        </a:spcAft>
                      </a:pPr>
                      <a:r>
                        <a:rPr lang="en-ZA" sz="1100" b="1" dirty="0" smtClean="0">
                          <a:effectLst/>
                          <a:latin typeface="Verdana" panose="020B0604030504040204" pitchFamily="34" charset="0"/>
                          <a:ea typeface="Verdana" panose="020B0604030504040204" pitchFamily="34" charset="0"/>
                        </a:rPr>
                        <a:t>£60,000        -         £</a:t>
                      </a:r>
                      <a:r>
                        <a:rPr lang="en-ZA" sz="1100" b="1" dirty="0">
                          <a:effectLst/>
                          <a:latin typeface="Verdana" panose="020B0604030504040204" pitchFamily="34" charset="0"/>
                          <a:ea typeface="Verdana" panose="020B0604030504040204" pitchFamily="34" charset="0"/>
                        </a:rPr>
                        <a:t>199,999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0.60%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139644435"/>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200,000      -         £</a:t>
                      </a:r>
                      <a:r>
                        <a:rPr lang="en-ZA" sz="1100" b="1" dirty="0">
                          <a:effectLst/>
                          <a:latin typeface="Verdana" panose="020B0604030504040204" pitchFamily="34" charset="0"/>
                          <a:ea typeface="Verdana" panose="020B0604030504040204" pitchFamily="34" charset="0"/>
                        </a:rPr>
                        <a:t>349,999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0.50%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3325449948"/>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350,000      -         £</a:t>
                      </a:r>
                      <a:r>
                        <a:rPr lang="en-ZA" sz="1100" b="1" dirty="0">
                          <a:effectLst/>
                          <a:latin typeface="Verdana" panose="020B0604030504040204" pitchFamily="34" charset="0"/>
                          <a:ea typeface="Verdana" panose="020B0604030504040204" pitchFamily="34" charset="0"/>
                        </a:rPr>
                        <a:t>499,999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0.45%</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3585375287"/>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500,000      -         £</a:t>
                      </a:r>
                      <a:r>
                        <a:rPr lang="en-ZA" sz="1100" b="1" dirty="0">
                          <a:effectLst/>
                          <a:latin typeface="Verdana" panose="020B0604030504040204" pitchFamily="34" charset="0"/>
                          <a:ea typeface="Verdana" panose="020B0604030504040204" pitchFamily="34" charset="0"/>
                        </a:rPr>
                        <a:t>999,999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0.40%</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172248399"/>
                  </a:ext>
                </a:extLst>
              </a:tr>
              <a:tr h="190500">
                <a:tc>
                  <a:txBody>
                    <a:bodyPr/>
                    <a:lstStyle/>
                    <a:p>
                      <a:pPr>
                        <a:spcAft>
                          <a:spcPts val="0"/>
                        </a:spcAft>
                      </a:pPr>
                      <a:r>
                        <a:rPr lang="en-ZA" sz="1100" b="1" dirty="0">
                          <a:effectLst/>
                          <a:latin typeface="Verdana" panose="020B0604030504040204" pitchFamily="34" charset="0"/>
                          <a:ea typeface="Verdana" panose="020B0604030504040204" pitchFamily="34" charset="0"/>
                        </a:rPr>
                        <a:t>£</a:t>
                      </a:r>
                      <a:r>
                        <a:rPr lang="en-ZA" sz="1100" b="1" dirty="0" smtClean="0">
                          <a:effectLst/>
                          <a:latin typeface="Verdana" panose="020B0604030504040204" pitchFamily="34" charset="0"/>
                          <a:ea typeface="Verdana" panose="020B0604030504040204" pitchFamily="34" charset="0"/>
                        </a:rPr>
                        <a:t>1,000,000   -  £</a:t>
                      </a:r>
                      <a:r>
                        <a:rPr lang="en-ZA" sz="1100" b="1" dirty="0">
                          <a:effectLst/>
                          <a:latin typeface="Verdana" panose="020B0604030504040204" pitchFamily="34" charset="0"/>
                          <a:ea typeface="Verdana" panose="020B0604030504040204" pitchFamily="34" charset="0"/>
                        </a:rPr>
                        <a:t>999,999,999</a:t>
                      </a:r>
                    </a:p>
                  </a:txBody>
                  <a:tcPr marL="68580" marR="68580" marT="0" marB="0" anchor="b"/>
                </a:tc>
                <a:tc>
                  <a:txBody>
                    <a:bodyPr/>
                    <a:lstStyle/>
                    <a:p>
                      <a:pPr>
                        <a:spcAft>
                          <a:spcPts val="0"/>
                        </a:spcAft>
                      </a:pPr>
                      <a:r>
                        <a:rPr lang="en-ZA" sz="1100" b="1" dirty="0" smtClean="0">
                          <a:effectLst/>
                          <a:latin typeface="Verdana" panose="020B0604030504040204" pitchFamily="34" charset="0"/>
                          <a:ea typeface="Verdana" panose="020B0604030504040204" pitchFamily="34" charset="0"/>
                        </a:rPr>
                        <a:t>0.35%</a:t>
                      </a:r>
                      <a:endParaRPr lang="en-ZA" sz="1100" b="1" dirty="0">
                        <a:effectLst/>
                        <a:latin typeface="Verdana" panose="020B0604030504040204" pitchFamily="34" charset="0"/>
                        <a:ea typeface="Verdana" panose="020B0604030504040204" pitchFamily="34" charset="0"/>
                      </a:endParaRPr>
                    </a:p>
                  </a:txBody>
                  <a:tcPr marL="68580" marR="68580" marT="0" marB="0" anchor="b"/>
                </a:tc>
                <a:extLst>
                  <a:ext uri="{0D108BD9-81ED-4DB2-BD59-A6C34878D82A}">
                    <a16:rowId xmlns:a16="http://schemas.microsoft.com/office/drawing/2014/main" val="4251170712"/>
                  </a:ext>
                </a:extLst>
              </a:tr>
            </a:tbl>
          </a:graphicData>
        </a:graphic>
      </p:graphicFrame>
      <p:sp>
        <p:nvSpPr>
          <p:cNvPr id="7" name="TextBox 6"/>
          <p:cNvSpPr txBox="1"/>
          <p:nvPr/>
        </p:nvSpPr>
        <p:spPr>
          <a:xfrm>
            <a:off x="516214" y="2774996"/>
            <a:ext cx="4135899" cy="276999"/>
          </a:xfrm>
          <a:prstGeom prst="rect">
            <a:avLst/>
          </a:prstGeom>
          <a:noFill/>
        </p:spPr>
        <p:txBody>
          <a:bodyPr wrap="square" rtlCol="0">
            <a:spAutoFit/>
          </a:bodyPr>
          <a:lstStyle/>
          <a:p>
            <a:r>
              <a:rPr lang="en-ZA" sz="1200" b="1" dirty="0">
                <a:solidFill>
                  <a:schemeClr val="accent5">
                    <a:lumMod val="75000"/>
                  </a:schemeClr>
                </a:solidFill>
                <a:latin typeface="Verdana" panose="020B0604030504040204" pitchFamily="34" charset="0"/>
                <a:ea typeface="Verdana" panose="020B0604030504040204" pitchFamily="34" charset="0"/>
                <a:cs typeface="Century Gothic"/>
              </a:rPr>
              <a:t>NEW </a:t>
            </a:r>
            <a:r>
              <a:rPr lang="en-ZA" sz="1200" b="1" dirty="0" smtClean="0">
                <a:solidFill>
                  <a:schemeClr val="accent5">
                    <a:lumMod val="75000"/>
                  </a:schemeClr>
                </a:solidFill>
                <a:latin typeface="Verdana" panose="020B0604030504040204" pitchFamily="34" charset="0"/>
                <a:ea typeface="Verdana" panose="020B0604030504040204" pitchFamily="34" charset="0"/>
                <a:cs typeface="Century Gothic"/>
              </a:rPr>
              <a:t>SCALE on Authorised Custodian only</a:t>
            </a:r>
            <a:endParaRPr lang="en-ZA" sz="1200" b="1" dirty="0">
              <a:solidFill>
                <a:schemeClr val="accent5">
                  <a:lumMod val="75000"/>
                </a:schemeClr>
              </a:solidFill>
              <a:latin typeface="Verdana" panose="020B0604030504040204" pitchFamily="34" charset="0"/>
              <a:ea typeface="Verdana" panose="020B0604030504040204" pitchFamily="34" charset="0"/>
              <a:cs typeface="Century Gothic"/>
            </a:endParaRPr>
          </a:p>
        </p:txBody>
      </p:sp>
      <p:sp>
        <p:nvSpPr>
          <p:cNvPr id="8" name="TextBox 7"/>
          <p:cNvSpPr txBox="1"/>
          <p:nvPr/>
        </p:nvSpPr>
        <p:spPr>
          <a:xfrm>
            <a:off x="1913205" y="4484933"/>
            <a:ext cx="3910045" cy="276999"/>
          </a:xfrm>
          <a:prstGeom prst="rect">
            <a:avLst/>
          </a:prstGeom>
          <a:noFill/>
        </p:spPr>
        <p:txBody>
          <a:bodyPr wrap="none" rtlCol="0">
            <a:spAutoFit/>
          </a:bodyPr>
          <a:lstStyle/>
          <a:p>
            <a:r>
              <a:rPr lang="en-ZA" sz="1200" b="1" dirty="0" smtClean="0">
                <a:latin typeface="Verdana" panose="020B0604030504040204" pitchFamily="34" charset="0"/>
                <a:ea typeface="Verdana" panose="020B0604030504040204" pitchFamily="34" charset="0"/>
                <a:cs typeface="Century Gothic"/>
              </a:rPr>
              <a:t>*Fees include AMC and Custody Access Fee</a:t>
            </a:r>
            <a:endParaRPr lang="en-ZA" sz="1200" b="1" dirty="0">
              <a:latin typeface="Verdana" panose="020B0604030504040204" pitchFamily="34" charset="0"/>
              <a:ea typeface="Verdana" panose="020B0604030504040204" pitchFamily="34" charset="0"/>
              <a:cs typeface="Century Gothic"/>
            </a:endParaRPr>
          </a:p>
        </p:txBody>
      </p:sp>
    </p:spTree>
    <p:extLst>
      <p:ext uri="{BB962C8B-B14F-4D97-AF65-F5344CB8AC3E}">
        <p14:creationId xmlns:p14="http://schemas.microsoft.com/office/powerpoint/2010/main" val="20305466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MMM 2020">
      <a:dk1>
        <a:srgbClr val="000000"/>
      </a:dk1>
      <a:lt1>
        <a:srgbClr val="FFFFFF"/>
      </a:lt1>
      <a:dk2>
        <a:srgbClr val="009677"/>
      </a:dk2>
      <a:lt2>
        <a:srgbClr val="F2F2F2"/>
      </a:lt2>
      <a:accent1>
        <a:srgbClr val="009648"/>
      </a:accent1>
      <a:accent2>
        <a:srgbClr val="8DC53E"/>
      </a:accent2>
      <a:accent3>
        <a:srgbClr val="BB8317"/>
      </a:accent3>
      <a:accent4>
        <a:srgbClr val="10738D"/>
      </a:accent4>
      <a:accent5>
        <a:srgbClr val="8D0047"/>
      </a:accent5>
      <a:accent6>
        <a:srgbClr val="8F4100"/>
      </a:accent6>
      <a:hlink>
        <a:srgbClr val="1E5BB3"/>
      </a:hlink>
      <a:folHlink>
        <a:srgbClr val="0F3C9A"/>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200" dirty="0">
            <a:latin typeface="Century Gothic"/>
            <a:cs typeface="Century Gothic"/>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customXsn xmlns="http://schemas.microsoft.com/office/2006/metadata/customXsn">
  <xsnLocation/>
  <cached>True</cached>
  <openByDefault>False</openByDefault>
  <xsnScope/>
</customXsn>
</file>

<file path=customXml/item3.xml><?xml version="1.0" encoding="utf-8"?>
<ct:contentTypeSchema xmlns:ct="http://schemas.microsoft.com/office/2006/metadata/contentType" xmlns:ma="http://schemas.microsoft.com/office/2006/metadata/properties/metaAttributes" ct:_="" ma:_="" ma:contentTypeName="Image" ma:contentTypeID="0x01010C008CA22CCE5D7D804DA1C22BF41E7882790013C248F58CAC07439F812B995CD2C4BF" ma:contentTypeVersion="61" ma:contentTypeDescription="" ma:contentTypeScope="" ma:versionID="3aac8d6efb550bd549e51f531770b824">
  <xsd:schema xmlns:xsd="http://www.w3.org/2001/XMLSchema" xmlns:xs="http://www.w3.org/2001/XMLSchema" xmlns:p="http://schemas.microsoft.com/office/2006/metadata/properties" xmlns:ns1="http://schemas.microsoft.com/sharepoint/v3" xmlns:ns2="http://schemas.microsoft.com/sharepoint/v3/fields" xmlns:ns3="035344fd-cd85-42eb-85d5-38730ea507d8" xmlns:ns4="b79c38b1-1ebe-4989-8aa3-4cb0e5e651f4" targetNamespace="http://schemas.microsoft.com/office/2006/metadata/properties" ma:root="true" ma:fieldsID="8ab36fc72cc5915b74b703822100a7bf" ns1:_="" ns2:_="" ns3:_="" ns4:_="">
    <xsd:import namespace="http://schemas.microsoft.com/sharepoint/v3"/>
    <xsd:import namespace="http://schemas.microsoft.com/sharepoint/v3/fields"/>
    <xsd:import namespace="035344fd-cd85-42eb-85d5-38730ea507d8"/>
    <xsd:import namespace="b79c38b1-1ebe-4989-8aa3-4cb0e5e651f4"/>
    <xsd:element name="properties">
      <xsd:complexType>
        <xsd:sequence>
          <xsd:element name="documentManagement">
            <xsd:complexType>
              <xsd:all>
                <xsd:element ref="ns2:_Status" minOccurs="0"/>
                <xsd:element ref="ns4:DocumentChampion" minOccurs="0"/>
                <xsd:element ref="ns4:BusinessUnit" minOccurs="0"/>
                <xsd:element ref="ns1:FileRef" minOccurs="0"/>
                <xsd:element ref="ns4:ImageCategory" minOccurs="0"/>
                <xsd:element ref="ns3:TaxKeywordTaxHTField" minOccurs="0"/>
                <xsd:element ref="ns3:TaxCatchAll" minOccurs="0"/>
                <xsd:element ref="ns3: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12" nillable="true" ma:displayName="URL Path" ma:hidden="true" ma:list="Docs" ma:internalName="FileRef" ma:readOnly="true" ma:showField="FullUrl">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6" nillable="true" ma:displayName="Status" ma:default="" ma:format="Dropdown"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035344fd-cd85-42eb-85d5-38730ea507d8" elementFormDefault="qualified">
    <xsd:import namespace="http://schemas.microsoft.com/office/2006/documentManagement/types"/>
    <xsd:import namespace="http://schemas.microsoft.com/office/infopath/2007/PartnerControls"/>
    <xsd:element name="TaxKeywordTaxHTField" ma:index="17" nillable="true" ma:taxonomy="true" ma:internalName="TaxKeywordTaxHTField" ma:taxonomyFieldName="TaxKeyword" ma:displayName="Enterprise Keywords" ma:fieldId="{23f27201-bee3-471e-b2e7-b64fd8b7ca38}" ma:taxonomyMulti="true" ma:sspId="03896aab-d567-47fd-9d82-29e61010eba8" ma:termSetId="00000000-0000-0000-0000-000000000000" ma:anchorId="00000000-0000-0000-0000-000000000000" ma:open="true" ma:isKeyword="true">
      <xsd:complexType>
        <xsd:sequence>
          <xsd:element ref="pc:Terms" minOccurs="0" maxOccurs="1"/>
        </xsd:sequence>
      </xsd:complexType>
    </xsd:element>
    <xsd:element name="TaxCatchAll" ma:index="18" nillable="true" ma:displayName="Taxonomy Catch All Column" ma:hidden="true" ma:list="{92052f53-c82f-44c3-901d-269acc2fbc6a}" ma:internalName="TaxCatchAll" ma:showField="CatchAllData" ma:web="b79c38b1-1ebe-4989-8aa3-4cb0e5e651f4">
      <xsd:complexType>
        <xsd:complexContent>
          <xsd:extension base="dms:MultiChoiceLookup">
            <xsd:sequence>
              <xsd:element name="Value" type="dms:Lookup" maxOccurs="unbounded" minOccurs="0" nillable="true"/>
            </xsd:sequence>
          </xsd:extension>
        </xsd:complexContent>
      </xsd:complexType>
    </xsd:element>
    <xsd:element name="TaxCatchAllLabel" ma:index="19" nillable="true" ma:displayName="Taxonomy Catch All Column1" ma:hidden="true" ma:list="{92052f53-c82f-44c3-901d-269acc2fbc6a}" ma:internalName="TaxCatchAllLabel" ma:readOnly="true" ma:showField="CatchAllDataLabel" ma:web="b79c38b1-1ebe-4989-8aa3-4cb0e5e651f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79c38b1-1ebe-4989-8aa3-4cb0e5e651f4" elementFormDefault="qualified">
    <xsd:import namespace="http://schemas.microsoft.com/office/2006/documentManagement/types"/>
    <xsd:import namespace="http://schemas.microsoft.com/office/infopath/2007/PartnerControls"/>
    <xsd:element name="DocumentChampion" ma:index="7" nillable="true" ma:displayName="Document Champion" ma:list="UserInfo" ma:SharePointGroup="51" ma:internalName="DocumentChampion" ma:readOnly="false"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BusinessUnit" ma:index="8" nillable="true" ma:displayName="Business Unit" ma:list="{0ef37427-8bea-4995-9f4b-d3b68c495ec7}" ma:internalName="BusinessUnit" ma:readOnly="false" ma:showField="Title" ma:web="b79c38b1-1ebe-4989-8aa3-4cb0e5e651f4">
      <xsd:simpleType>
        <xsd:restriction base="dms:Lookup"/>
      </xsd:simpleType>
    </xsd:element>
    <xsd:element name="ImageCategory" ma:index="16" nillable="true" ma:displayName="Image Category" ma:list="{9d8bc7f7-97ef-4a1c-8676-95236f7cf7f1}" ma:internalName="ImageCategory" ma:readOnly="false" ma:showField="Title" ma:web="b79c38b1-1ebe-4989-8aa3-4cb0e5e651f4">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5" ma:displayName="Author"/>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ma:index="2" ma:displayName="Subject"/>
        <xsd:element ref="dc:description" minOccurs="0" maxOccurs="1" ma:index="4" ma:displayName="Comments"/>
        <xsd:element name="keywords" minOccurs="0" maxOccurs="1" type="xsd:string"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ImageCategory xmlns="b79c38b1-1ebe-4989-8aa3-4cb0e5e651f4" xsi:nil="true"/>
    <_Status xmlns="http://schemas.microsoft.com/sharepoint/v3/fields" xsi:nil="true"/>
    <BusinessUnit xmlns="b79c38b1-1ebe-4989-8aa3-4cb0e5e651f4" xsi:nil="true"/>
    <TaxCatchAll xmlns="035344fd-cd85-42eb-85d5-38730ea507d8"/>
    <DocumentChampion xmlns="b79c38b1-1ebe-4989-8aa3-4cb0e5e651f4">
      <UserInfo>
        <DisplayName/>
        <AccountId xsi:nil="true"/>
        <AccountType/>
      </UserInfo>
    </DocumentChampion>
    <TaxKeywordTaxHTField xmlns="035344fd-cd85-42eb-85d5-38730ea507d8">
      <Terms xmlns="http://schemas.microsoft.com/office/infopath/2007/PartnerControls"/>
    </TaxKeywordTaxHTField>
  </documentManagement>
</p:properties>
</file>

<file path=customXml/itemProps1.xml><?xml version="1.0" encoding="utf-8"?>
<ds:datastoreItem xmlns:ds="http://schemas.openxmlformats.org/officeDocument/2006/customXml" ds:itemID="{667BA3B1-0E84-409F-AC71-C523FFC94873}">
  <ds:schemaRefs>
    <ds:schemaRef ds:uri="http://schemas.microsoft.com/sharepoint/v3/contenttype/forms"/>
  </ds:schemaRefs>
</ds:datastoreItem>
</file>

<file path=customXml/itemProps2.xml><?xml version="1.0" encoding="utf-8"?>
<ds:datastoreItem xmlns:ds="http://schemas.openxmlformats.org/officeDocument/2006/customXml" ds:itemID="{64DB1DED-301C-491F-962D-FFB0A046AE26}">
  <ds:schemaRefs>
    <ds:schemaRef ds:uri="http://schemas.microsoft.com/office/2006/metadata/customXsn"/>
  </ds:schemaRefs>
</ds:datastoreItem>
</file>

<file path=customXml/itemProps3.xml><?xml version="1.0" encoding="utf-8"?>
<ds:datastoreItem xmlns:ds="http://schemas.openxmlformats.org/officeDocument/2006/customXml" ds:itemID="{9FE35295-EDC8-4BFD-A526-E3B5BC1CA0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035344fd-cd85-42eb-85d5-38730ea507d8"/>
    <ds:schemaRef ds:uri="b79c38b1-1ebe-4989-8aa3-4cb0e5e65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36332EA-3C2B-432C-BDF5-DB1AA58A389E}">
  <ds:schemaRefs>
    <ds:schemaRef ds:uri="http://purl.org/dc/terms/"/>
    <ds:schemaRef ds:uri="http://purl.org/dc/dcmitype/"/>
    <ds:schemaRef ds:uri="http://schemas.microsoft.com/office/2006/documentManagement/types"/>
    <ds:schemaRef ds:uri="http://www.w3.org/XML/1998/namespace"/>
    <ds:schemaRef ds:uri="http://purl.org/dc/elements/1.1/"/>
    <ds:schemaRef ds:uri="http://schemas.microsoft.com/sharepoint/v3/fields"/>
    <ds:schemaRef ds:uri="http://schemas.microsoft.com/office/infopath/2007/PartnerControls"/>
    <ds:schemaRef ds:uri="http://schemas.openxmlformats.org/package/2006/metadata/core-properties"/>
    <ds:schemaRef ds:uri="035344fd-cd85-42eb-85d5-38730ea507d8"/>
    <ds:schemaRef ds:uri="b79c38b1-1ebe-4989-8aa3-4cb0e5e651f4"/>
    <ds:schemaRef ds:uri="http://schemas.microsoft.com/sharepoint/v3"/>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7608</TotalTime>
  <Words>2233</Words>
  <Application>Microsoft Office PowerPoint</Application>
  <PresentationFormat>On-screen Show (16:9)</PresentationFormat>
  <Paragraphs>325</Paragraphs>
  <Slides>22</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ＭＳ Ｐゴシック</vt:lpstr>
      <vt:lpstr>Arial</vt:lpstr>
      <vt:lpstr>Avenir Light</vt:lpstr>
      <vt:lpstr>Calibri</vt:lpstr>
      <vt:lpstr>Century Gothic</vt:lpstr>
      <vt:lpstr>Ninety One Visuelt Light</vt:lpstr>
      <vt:lpstr>Verdana</vt:lpstr>
      <vt:lpstr>Wingdings</vt:lpstr>
      <vt:lpstr>Office Theme</vt:lpstr>
      <vt:lpstr>OLD MUTUAL INTERNATIONAL (OMI)</vt:lpstr>
      <vt:lpstr>AGENDA</vt:lpstr>
      <vt:lpstr>AGENDA</vt:lpstr>
      <vt:lpstr>AGENDA</vt:lpstr>
      <vt:lpstr>OFFSHORE TRENDS </vt:lpstr>
      <vt:lpstr>INVESTMENT PORTFOLIO+ NEW ENHANCEMENTS</vt:lpstr>
      <vt:lpstr>CHANGES TO MINIMUM PREMIUMS</vt:lpstr>
      <vt:lpstr>NEW FEE MINIMUMS FOR IP+ FUNDS</vt:lpstr>
      <vt:lpstr>NEW FEE MINIMUMS FOR IP+ AUTHORISED CUSTODIANS</vt:lpstr>
      <vt:lpstr>FUNDS-ONLY APPLICATION FORM</vt:lpstr>
      <vt:lpstr>ELECTRONIC SIGNATURES &amp; EDITABLE FORMS</vt:lpstr>
      <vt:lpstr>OMI GLOBAL CORE FUND RANGE</vt:lpstr>
      <vt:lpstr>OMI Fund Proposition 2020</vt:lpstr>
      <vt:lpstr>WHY NINETY ONE AS THE OMI OFFSHORE PARTNER OF CHOICE?</vt:lpstr>
      <vt:lpstr>ORIGINS ARE AFRICAN – PRESENCE AND PERSPECTIVE ARE GLOBAL </vt:lpstr>
      <vt:lpstr>OMI GLOBAL CORE FUND RANGE – SINGLE MANAGER RANGE</vt:lpstr>
      <vt:lpstr>OMI GLOBAL CORE FUND RANGE – SINGLE MANAGER RANGE</vt:lpstr>
      <vt:lpstr>OMI GLOBAL FUND CORE RANGE</vt:lpstr>
      <vt:lpstr>PowerPoint Presentation</vt:lpstr>
      <vt:lpstr>PowerPoint Presentation</vt:lpstr>
      <vt:lpstr>THANK YOU</vt:lpstr>
      <vt:lpstr>LEGAL AND REGULATORY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Olivia De Barry</dc:creator>
  <cp:lastModifiedBy>Sharon Lundy</cp:lastModifiedBy>
  <cp:revision>368</cp:revision>
  <cp:lastPrinted>2018-07-10T15:03:38Z</cp:lastPrinted>
  <dcterms:created xsi:type="dcterms:W3CDTF">2018-05-15T08:20:30Z</dcterms:created>
  <dcterms:modified xsi:type="dcterms:W3CDTF">2020-11-04T12:28:41Z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0x01010C008CA22CCE5D7D804DA1C22BF41E7882790013C248F58CAC07439F812B995CD2C4BF</vt:lpwstr>
  </property>
  <property fmtid="{D5CDD505-2E9C-101B-9397-08002B2CF9AE}" pid="3" name="TaxKeyword">
    <vt:lpwstr/>
  </property>
</Properties>
</file>