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1"/>
  </p:notesMasterIdLst>
  <p:handoutMasterIdLst>
    <p:handoutMasterId r:id="rId22"/>
  </p:handoutMasterIdLst>
  <p:sldIdLst>
    <p:sldId id="301" r:id="rId6"/>
    <p:sldId id="3107" r:id="rId7"/>
    <p:sldId id="3102" r:id="rId8"/>
    <p:sldId id="2141953508" r:id="rId9"/>
    <p:sldId id="2141953505" r:id="rId10"/>
    <p:sldId id="2141953498" r:id="rId11"/>
    <p:sldId id="3296" r:id="rId12"/>
    <p:sldId id="3120" r:id="rId13"/>
    <p:sldId id="2141953351" r:id="rId14"/>
    <p:sldId id="2141953502" r:id="rId15"/>
    <p:sldId id="3129" r:id="rId16"/>
    <p:sldId id="2141953506" r:id="rId17"/>
    <p:sldId id="2141953507" r:id="rId18"/>
    <p:sldId id="2141953533" r:id="rId19"/>
    <p:sldId id="2141953534" r:id="rId2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3107"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677E"/>
    <a:srgbClr val="009648"/>
    <a:srgbClr val="FFFFFF"/>
    <a:srgbClr val="10738D"/>
    <a:srgbClr val="8E2C48"/>
    <a:srgbClr val="8E9048"/>
    <a:srgbClr val="B57F00"/>
    <a:srgbClr val="719BAF"/>
    <a:srgbClr val="A57A6F"/>
    <a:srgbClr val="B1A47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577" autoAdjust="0"/>
    <p:restoredTop sz="96357" autoAdjust="0"/>
  </p:normalViewPr>
  <p:slideViewPr>
    <p:cSldViewPr snapToGrid="0" snapToObjects="1">
      <p:cViewPr varScale="1">
        <p:scale>
          <a:sx n="117" d="100"/>
          <a:sy n="117" d="100"/>
        </p:scale>
        <p:origin x="514" y="77"/>
      </p:cViewPr>
      <p:guideLst>
        <p:guide orient="horz" pos="1620"/>
        <p:guide pos="3107"/>
      </p:guideLst>
    </p:cSldViewPr>
  </p:slideViewPr>
  <p:notesTextViewPr>
    <p:cViewPr>
      <p:scale>
        <a:sx n="3" d="2"/>
        <a:sy n="3" d="2"/>
      </p:scale>
      <p:origin x="0" y="0"/>
    </p:cViewPr>
  </p:notesTextViewPr>
  <p:sorterViewPr>
    <p:cViewPr varScale="1">
      <p:scale>
        <a:sx n="1" d="1"/>
        <a:sy n="1" d="1"/>
      </p:scale>
      <p:origin x="0" y="0"/>
    </p:cViewPr>
  </p:sorterViewPr>
  <p:notesViewPr>
    <p:cSldViewPr snapToGrid="0" snapToObjects="1">
      <p:cViewPr varScale="1">
        <p:scale>
          <a:sx n="78" d="100"/>
          <a:sy n="78" d="100"/>
        </p:scale>
        <p:origin x="32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IAMLDNFS1.INVESTECAM.CORP\gdrive\Depts\Marketing\Marketing%20Information\Evidence\Masters\Multi-Asset\Global%20Multi-Asset%20Total%20Return\GMATR%20Evidenc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icunningham\Desktop\Research\Product\GMATR\Prese%20data.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icunningham\Desktop\Research\Product\GMATR\Prese%20data.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7887467922594055E-2"/>
          <c:y val="8.858395660210458E-2"/>
          <c:w val="0.88422506415481195"/>
          <c:h val="0.6762659040541269"/>
        </c:manualLayout>
      </c:layout>
      <c:barChart>
        <c:barDir val="col"/>
        <c:grouping val="clustered"/>
        <c:varyColors val="0"/>
        <c:ser>
          <c:idx val="2"/>
          <c:order val="0"/>
          <c:tx>
            <c:strRef>
              <c:f>'Risk Pack'!$E$11</c:f>
              <c:strCache>
                <c:ptCount val="1"/>
                <c:pt idx="0">
                  <c:v>GMA USD Gross</c:v>
                </c:pt>
              </c:strCache>
            </c:strRef>
          </c:tx>
          <c:spPr>
            <a:solidFill>
              <a:schemeClr val="accent3"/>
            </a:solidFill>
            <a:ln w="3175" cap="flat" cmpd="sng" algn="ctr">
              <a:noFill/>
              <a:prstDash val="solid"/>
              <a:round/>
              <a:headEnd type="none" w="med" len="med"/>
              <a:tailEnd type="none" w="med" len="med"/>
            </a:ln>
            <a:effectLst/>
            <a:extLst>
              <a:ext uri="{91240B29-F687-4F45-9708-019B960494DF}">
                <a14:hiddenLine xmlns:a14="http://schemas.microsoft.com/office/drawing/2010/main" w="3175" cap="flat" cmpd="sng" algn="ctr">
                  <a:solidFill>
                    <a:srgbClr val="FFFFFF">
                      <a:lumMod val="100000"/>
                    </a:srgbClr>
                  </a:solidFill>
                  <a:prstDash val="solid"/>
                  <a:round/>
                  <a:headEnd type="none" w="med" len="med"/>
                  <a:tailEnd type="none" w="med" len="med"/>
                </a14:hiddenLine>
              </a:ext>
            </a:extLst>
          </c:spPr>
          <c:invertIfNegative val="0"/>
          <c:dLbls>
            <c:dLbl>
              <c:idx val="0"/>
              <c:layout>
                <c:manualLayout>
                  <c:x val="3.0457458847154494E-7"/>
                  <c:y val="0.33157495376446727"/>
                </c:manualLayout>
              </c:layout>
              <c:tx>
                <c:rich>
                  <a:bodyPr rot="0" spcFirstLastPara="1" vertOverflow="ellipsis" vert="horz" wrap="square" anchor="ctr" anchorCtr="1"/>
                  <a:lstStyle/>
                  <a:p>
                    <a:pPr>
                      <a:defRPr sz="1000" b="0" i="0" u="none" strike="noStrike" kern="1200" baseline="0">
                        <a:solidFill>
                          <a:schemeClr val="bg1"/>
                        </a:solidFill>
                        <a:latin typeface="+mn-lt"/>
                        <a:ea typeface="+mn-ea"/>
                        <a:cs typeface="Arial" panose="020B0604020202020204" pitchFamily="34" charset="0"/>
                      </a:defRPr>
                    </a:pPr>
                    <a:r>
                      <a:rPr lang="en-US" dirty="0"/>
                      <a:t>53%</a:t>
                    </a:r>
                  </a:p>
                </c:rich>
              </c:tx>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n-lt"/>
                      <a:ea typeface="+mn-ea"/>
                      <a:cs typeface="Arial" panose="020B0604020202020204"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15:layout>
                    <c:manualLayout>
                      <c:w val="0.30375133168110263"/>
                      <c:h val="0.22500324976934563"/>
                    </c:manualLayout>
                  </c15:layout>
                </c:ext>
                <c:ext xmlns:c16="http://schemas.microsoft.com/office/drawing/2014/chart" uri="{C3380CC4-5D6E-409C-BE32-E72D297353CC}">
                  <c16:uniqueId val="{00000002-2770-4413-9B2B-36EE57DBABC4}"/>
                </c:ext>
              </c:extLst>
            </c:dLbl>
            <c:dLbl>
              <c:idx val="1"/>
              <c:tx>
                <c:rich>
                  <a:bodyPr rot="0" spcFirstLastPara="1" vertOverflow="ellipsis" vert="horz" wrap="square" anchor="ctr" anchorCtr="1"/>
                  <a:lstStyle/>
                  <a:p>
                    <a:pPr>
                      <a:defRPr sz="1000" b="0" i="0" u="none" strike="noStrike" kern="1200" baseline="0">
                        <a:solidFill>
                          <a:schemeClr val="bg1"/>
                        </a:solidFill>
                        <a:latin typeface="+mn-lt"/>
                        <a:ea typeface="+mn-ea"/>
                        <a:cs typeface="Arial" panose="020B0604020202020204" pitchFamily="34" charset="0"/>
                      </a:defRPr>
                    </a:pPr>
                    <a:r>
                      <a:rPr lang="en-US" dirty="0"/>
                      <a:t>42%</a:t>
                    </a:r>
                  </a:p>
                </c:rich>
              </c:tx>
              <c:spPr>
                <a:noFill/>
                <a:ln>
                  <a:noFill/>
                </a:ln>
                <a:effectLst/>
              </c:spPr>
              <c:txPr>
                <a:bodyPr rot="0" spcFirstLastPara="1" vertOverflow="ellipsis" vert="horz" wrap="square" anchor="ctr" anchorCtr="1"/>
                <a:lstStyle/>
                <a:p>
                  <a:pPr>
                    <a:defRPr sz="1000" b="0" i="0" u="none" strike="noStrike" kern="1200" baseline="0">
                      <a:solidFill>
                        <a:schemeClr val="bg1"/>
                      </a:solidFill>
                      <a:latin typeface="+mn-lt"/>
                      <a:ea typeface="+mn-ea"/>
                      <a:cs typeface="Arial" panose="020B0604020202020204" pitchFamily="34" charset="0"/>
                    </a:defRPr>
                  </a:pPr>
                  <a:endParaRPr lang="en-US"/>
                </a:p>
              </c:txPr>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8F8-4942-9731-464893AF7F6D}"/>
                </c:ext>
              </c:extLst>
            </c:dLbl>
            <c:spPr>
              <a:noFill/>
              <a:ln>
                <a:noFill/>
              </a:ln>
              <a:effectLst/>
            </c:spPr>
            <c:txPr>
              <a:bodyPr rot="0" spcFirstLastPara="1" vertOverflow="ellipsis" vert="horz" wrap="square" anchor="ctr" anchorCtr="1"/>
              <a:lstStyle/>
              <a:p>
                <a:pPr>
                  <a:defRPr sz="1100" b="0" i="0" u="none" strike="noStrike" kern="1200" baseline="0">
                    <a:solidFill>
                      <a:schemeClr val="bg1"/>
                    </a:solidFill>
                    <a:latin typeface="+mn-lt"/>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'Risk Pack'!$A$14:$A$15</c:f>
              <c:strCache>
                <c:ptCount val="2"/>
                <c:pt idx="0">
                  <c:v>Upside capture</c:v>
                </c:pt>
                <c:pt idx="1">
                  <c:v>Downside capture</c:v>
                </c:pt>
              </c:strCache>
            </c:strRef>
          </c:cat>
          <c:val>
            <c:numRef>
              <c:f>'Risk Pack'!$E$14:$E$15</c:f>
              <c:numCache>
                <c:formatCode>0.0%</c:formatCode>
                <c:ptCount val="2"/>
                <c:pt idx="0">
                  <c:v>0.54828225876255388</c:v>
                </c:pt>
                <c:pt idx="1">
                  <c:v>0.40263870907512939</c:v>
                </c:pt>
              </c:numCache>
            </c:numRef>
          </c:val>
          <c:extLst>
            <c:ext xmlns:c16="http://schemas.microsoft.com/office/drawing/2014/chart" uri="{C3380CC4-5D6E-409C-BE32-E72D297353CC}">
              <c16:uniqueId val="{00000000-2770-4413-9B2B-36EE57DBABC4}"/>
            </c:ext>
          </c:extLst>
        </c:ser>
        <c:dLbls>
          <c:showLegendKey val="0"/>
          <c:showVal val="0"/>
          <c:showCatName val="0"/>
          <c:showSerName val="0"/>
          <c:showPercent val="0"/>
          <c:showBubbleSize val="0"/>
        </c:dLbls>
        <c:gapWidth val="40"/>
        <c:overlap val="40"/>
        <c:axId val="692346008"/>
        <c:axId val="692344040"/>
      </c:barChart>
      <c:catAx>
        <c:axId val="692346008"/>
        <c:scaling>
          <c:orientation val="minMax"/>
        </c:scaling>
        <c:delete val="1"/>
        <c:axPos val="b"/>
        <c:numFmt formatCode="General" sourceLinked="1"/>
        <c:majorTickMark val="none"/>
        <c:minorTickMark val="none"/>
        <c:tickLblPos val="nextTo"/>
        <c:crossAx val="692344040"/>
        <c:crosses val="autoZero"/>
        <c:auto val="1"/>
        <c:lblAlgn val="ctr"/>
        <c:lblOffset val="100"/>
        <c:noMultiLvlLbl val="0"/>
      </c:catAx>
      <c:valAx>
        <c:axId val="692344040"/>
        <c:scaling>
          <c:orientation val="minMax"/>
        </c:scaling>
        <c:delete val="1"/>
        <c:axPos val="l"/>
        <c:numFmt formatCode="0.0%" sourceLinked="1"/>
        <c:majorTickMark val="none"/>
        <c:minorTickMark val="none"/>
        <c:tickLblPos val="nextTo"/>
        <c:crossAx val="692346008"/>
        <c:crosses val="autoZero"/>
        <c:crossBetween val="between"/>
        <c:majorUnit val="0.1"/>
      </c:valAx>
      <c:spPr>
        <a:noFill/>
        <a:ln>
          <a:noFill/>
        </a:ln>
        <a:effectLst/>
      </c:spPr>
    </c:plotArea>
    <c:plotVisOnly val="1"/>
    <c:dispBlanksAs val="gap"/>
    <c:showDLblsOverMax val="0"/>
  </c:chart>
  <c:spPr>
    <a:noFill/>
    <a:ln w="9525" cap="flat" cmpd="sng" algn="ctr">
      <a:noFill/>
      <a:round/>
    </a:ln>
    <a:effectLst/>
  </c:spPr>
  <c:txPr>
    <a:bodyPr/>
    <a:lstStyle/>
    <a:p>
      <a:pPr>
        <a:defRPr sz="1000">
          <a:solidFill>
            <a:schemeClr val="tx1"/>
          </a:solidFill>
          <a:latin typeface="+mn-lt"/>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1"/>
        <c:ser>
          <c:idx val="0"/>
          <c:order val="0"/>
          <c:tx>
            <c:strRef>
              <c:f>Sheet1!$B$1</c:f>
              <c:strCache>
                <c:ptCount val="1"/>
                <c:pt idx="0">
                  <c:v>Y-Values</c:v>
                </c:pt>
              </c:strCache>
            </c:strRef>
          </c:tx>
          <c:spPr>
            <a:ln w="25400">
              <a:noFill/>
            </a:ln>
          </c:spPr>
          <c:marker>
            <c:symbol val="circle"/>
            <c:size val="10"/>
            <c:spPr>
              <a:ln>
                <a:noFill/>
              </a:ln>
            </c:spPr>
          </c:marker>
          <c:dPt>
            <c:idx val="0"/>
            <c:marker>
              <c:symbol val="circle"/>
              <c:size val="10"/>
              <c:spPr>
                <a:solidFill>
                  <a:schemeClr val="accent1"/>
                </a:solidFill>
                <a:ln w="9525">
                  <a:noFill/>
                </a:ln>
                <a:effectLst/>
              </c:spPr>
            </c:marker>
            <c:bubble3D val="0"/>
            <c:spPr>
              <a:ln w="25400" cap="rnd">
                <a:noFill/>
                <a:round/>
              </a:ln>
              <a:effectLst/>
            </c:spPr>
            <c:extLst>
              <c:ext xmlns:c16="http://schemas.microsoft.com/office/drawing/2014/chart" uri="{C3380CC4-5D6E-409C-BE32-E72D297353CC}">
                <c16:uniqueId val="{00000002-388B-4E92-8971-5269167604E9}"/>
              </c:ext>
            </c:extLst>
          </c:dPt>
          <c:dPt>
            <c:idx val="1"/>
            <c:marker>
              <c:symbol val="circle"/>
              <c:size val="10"/>
              <c:spPr>
                <a:solidFill>
                  <a:schemeClr val="accent2"/>
                </a:solidFill>
                <a:ln w="9525">
                  <a:noFill/>
                </a:ln>
                <a:effectLst/>
              </c:spPr>
            </c:marker>
            <c:bubble3D val="0"/>
            <c:spPr>
              <a:ln w="25400" cap="rnd">
                <a:noFill/>
                <a:round/>
              </a:ln>
              <a:effectLst/>
            </c:spPr>
            <c:extLst>
              <c:ext xmlns:c16="http://schemas.microsoft.com/office/drawing/2014/chart" uri="{C3380CC4-5D6E-409C-BE32-E72D297353CC}">
                <c16:uniqueId val="{00000001-388B-4E92-8971-5269167604E9}"/>
              </c:ext>
            </c:extLst>
          </c:dPt>
          <c:dPt>
            <c:idx val="2"/>
            <c:marker>
              <c:symbol val="circle"/>
              <c:size val="10"/>
              <c:spPr>
                <a:solidFill>
                  <a:schemeClr val="accent3"/>
                </a:solidFill>
                <a:ln w="9525">
                  <a:noFill/>
                </a:ln>
                <a:effectLst/>
              </c:spPr>
            </c:marker>
            <c:bubble3D val="0"/>
            <c:spPr>
              <a:ln w="25400" cap="rnd">
                <a:noFill/>
                <a:round/>
              </a:ln>
              <a:effectLst/>
            </c:spPr>
            <c:extLst>
              <c:ext xmlns:c16="http://schemas.microsoft.com/office/drawing/2014/chart" uri="{C3380CC4-5D6E-409C-BE32-E72D297353CC}">
                <c16:uniqueId val="{00000004-388B-4E92-8971-5269167604E9}"/>
              </c:ext>
            </c:extLst>
          </c:dPt>
          <c:dPt>
            <c:idx val="3"/>
            <c:marker>
              <c:symbol val="circle"/>
              <c:size val="10"/>
              <c:spPr>
                <a:solidFill>
                  <a:schemeClr val="accent5"/>
                </a:solidFill>
                <a:ln w="9525">
                  <a:noFill/>
                </a:ln>
                <a:effectLst/>
              </c:spPr>
            </c:marker>
            <c:bubble3D val="0"/>
            <c:spPr>
              <a:ln w="25400" cap="rnd">
                <a:noFill/>
                <a:round/>
              </a:ln>
              <a:effectLst/>
            </c:spPr>
            <c:extLst>
              <c:ext xmlns:c16="http://schemas.microsoft.com/office/drawing/2014/chart" uri="{C3380CC4-5D6E-409C-BE32-E72D297353CC}">
                <c16:uniqueId val="{00000003-388B-4E92-8971-5269167604E9}"/>
              </c:ext>
            </c:extLst>
          </c:dPt>
          <c:dLbls>
            <c:dLbl>
              <c:idx val="0"/>
              <c:tx>
                <c:rich>
                  <a:bodyPr rot="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US" sz="1200" b="1" i="0" u="none" strike="noStrike" kern="1200" baseline="0" dirty="0">
                        <a:solidFill>
                          <a:schemeClr val="tx2"/>
                        </a:solidFill>
                        <a:latin typeface="Century Gothic" panose="020B0502020202020204" pitchFamily="34" charset="0"/>
                      </a:rPr>
                      <a:t>OMI Global Flexible</a:t>
                    </a:r>
                  </a:p>
                </c:rich>
              </c:tx>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88B-4E92-8971-5269167604E9}"/>
                </c:ext>
              </c:extLst>
            </c:dLbl>
            <c:dLbl>
              <c:idx val="1"/>
              <c:tx>
                <c:rich>
                  <a:bodyPr rot="0" spcFirstLastPara="1" vertOverflow="ellipsis" vert="horz" wrap="square" anchor="ctr" anchorCtr="1"/>
                  <a:lstStyle/>
                  <a:p>
                    <a:pPr algn="ctr" rtl="0">
                      <a:defRPr sz="1200" b="0" i="0" u="none" strike="noStrike" kern="1200" baseline="0">
                        <a:solidFill>
                          <a:schemeClr val="tx1">
                            <a:lumMod val="75000"/>
                            <a:lumOff val="25000"/>
                          </a:schemeClr>
                        </a:solidFill>
                        <a:latin typeface="+mn-lt"/>
                        <a:ea typeface="+mn-ea"/>
                        <a:cs typeface="+mn-cs"/>
                      </a:defRPr>
                    </a:pPr>
                    <a:r>
                      <a:rPr lang="en-US" dirty="0"/>
                      <a:t>Global Equities</a:t>
                    </a:r>
                  </a:p>
                </c:rich>
              </c:tx>
              <c:spPr>
                <a:noFill/>
                <a:ln>
                  <a:noFill/>
                </a:ln>
                <a:effectLst/>
              </c:spPr>
              <c:txPr>
                <a:bodyPr rot="0" spcFirstLastPara="1" vertOverflow="ellipsis" vert="horz" wrap="square" anchor="ctr" anchorCtr="1"/>
                <a:lstStyle/>
                <a:p>
                  <a:pPr algn="ctr" rtl="0">
                    <a:defRPr sz="1200" b="0" i="0" u="none" strike="noStrike" kern="1200" baseline="0">
                      <a:solidFill>
                        <a:schemeClr val="tx1">
                          <a:lumMod val="75000"/>
                          <a:lumOff val="25000"/>
                        </a:schemeClr>
                      </a:solidFill>
                      <a:latin typeface="+mn-lt"/>
                      <a:ea typeface="+mn-ea"/>
                      <a:cs typeface="+mn-cs"/>
                    </a:defRPr>
                  </a:pPr>
                  <a:endParaRPr lang="en-US"/>
                </a:p>
              </c:txPr>
              <c:dLblPos val="l"/>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88B-4E92-8971-5269167604E9}"/>
                </c:ext>
              </c:extLst>
            </c:dLbl>
            <c:dLbl>
              <c:idx val="2"/>
              <c:tx>
                <c:rich>
                  <a:bodyPr rot="0" spcFirstLastPara="1" vertOverflow="ellipsis" vert="horz" wrap="square" anchor="ctr" anchorCtr="1"/>
                  <a:lstStyle/>
                  <a:p>
                    <a:pPr algn="ctr" rtl="0">
                      <a:defRPr sz="1200" b="0" i="0" u="none" strike="noStrike" kern="1200" baseline="0">
                        <a:solidFill>
                          <a:schemeClr val="tx1">
                            <a:lumMod val="75000"/>
                            <a:lumOff val="25000"/>
                          </a:schemeClr>
                        </a:solidFill>
                        <a:latin typeface="+mn-lt"/>
                        <a:ea typeface="+mn-ea"/>
                        <a:cs typeface="+mn-cs"/>
                      </a:defRPr>
                    </a:pPr>
                    <a:r>
                      <a:rPr lang="en-US" dirty="0"/>
                      <a:t>Global Bonds</a:t>
                    </a:r>
                  </a:p>
                </c:rich>
              </c:tx>
              <c:spPr>
                <a:noFill/>
                <a:ln>
                  <a:noFill/>
                </a:ln>
                <a:effectLst/>
              </c:spPr>
              <c:txPr>
                <a:bodyPr rot="0" spcFirstLastPara="1" vertOverflow="ellipsis" vert="horz" wrap="square" anchor="ctr" anchorCtr="1"/>
                <a:lstStyle/>
                <a:p>
                  <a:pPr algn="ctr" rtl="0">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88B-4E92-8971-5269167604E9}"/>
                </c:ext>
              </c:extLst>
            </c:dLbl>
            <c:dLbl>
              <c:idx val="3"/>
              <c:tx>
                <c:rich>
                  <a:bodyPr rot="0" spcFirstLastPara="1" vertOverflow="ellipsis" vert="horz" wrap="square" anchor="ctr" anchorCtr="1"/>
                  <a:lstStyle/>
                  <a:p>
                    <a:pPr algn="ctr" rtl="0">
                      <a:defRPr sz="1200" b="0" i="0" u="none" strike="noStrike" kern="1200" baseline="0">
                        <a:solidFill>
                          <a:schemeClr val="tx1">
                            <a:lumMod val="75000"/>
                            <a:lumOff val="25000"/>
                          </a:schemeClr>
                        </a:solidFill>
                        <a:latin typeface="+mn-lt"/>
                        <a:ea typeface="+mn-ea"/>
                        <a:cs typeface="+mn-cs"/>
                      </a:defRPr>
                    </a:pPr>
                    <a:r>
                      <a:rPr lang="en-US" dirty="0"/>
                      <a:t>Sector</a:t>
                    </a:r>
                    <a:r>
                      <a:rPr lang="en-US" baseline="0" dirty="0"/>
                      <a:t> average*</a:t>
                    </a:r>
                    <a:endParaRPr lang="en-US" dirty="0"/>
                  </a:p>
                </c:rich>
              </c:tx>
              <c:spPr>
                <a:noFill/>
                <a:ln>
                  <a:noFill/>
                </a:ln>
                <a:effectLst/>
              </c:spPr>
              <c:txPr>
                <a:bodyPr rot="0" spcFirstLastPara="1" vertOverflow="ellipsis" vert="horz" wrap="square" anchor="ctr" anchorCtr="1"/>
                <a:lstStyle/>
                <a:p>
                  <a:pPr algn="ctr" rtl="0">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88B-4E92-8971-5269167604E9}"/>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Sheet1!$A$2:$A$5</c:f>
              <c:numCache>
                <c:formatCode>#,##0.0</c:formatCode>
                <c:ptCount val="4"/>
                <c:pt idx="0">
                  <c:v>8.8054688777362795</c:v>
                </c:pt>
                <c:pt idx="1">
                  <c:v>14.4790206804955</c:v>
                </c:pt>
                <c:pt idx="2">
                  <c:v>5.1723976295162704</c:v>
                </c:pt>
                <c:pt idx="3">
                  <c:v>7.9632769618693304</c:v>
                </c:pt>
              </c:numCache>
            </c:numRef>
          </c:xVal>
          <c:yVal>
            <c:numRef>
              <c:f>Sheet1!$B$2:$B$5</c:f>
              <c:numCache>
                <c:formatCode>#,##0.0</c:formatCode>
                <c:ptCount val="4"/>
                <c:pt idx="0">
                  <c:v>7.2421080546149801</c:v>
                </c:pt>
                <c:pt idx="1">
                  <c:v>9.7263280396792808</c:v>
                </c:pt>
                <c:pt idx="2">
                  <c:v>2.3953031889843999</c:v>
                </c:pt>
                <c:pt idx="3">
                  <c:v>4.3060847028367499</c:v>
                </c:pt>
              </c:numCache>
            </c:numRef>
          </c:yVal>
          <c:smooth val="0"/>
          <c:extLst>
            <c:ext xmlns:c16="http://schemas.microsoft.com/office/drawing/2014/chart" uri="{C3380CC4-5D6E-409C-BE32-E72D297353CC}">
              <c16:uniqueId val="{00000000-388B-4E92-8971-5269167604E9}"/>
            </c:ext>
          </c:extLst>
        </c:ser>
        <c:dLbls>
          <c:showLegendKey val="0"/>
          <c:showVal val="0"/>
          <c:showCatName val="0"/>
          <c:showSerName val="0"/>
          <c:showPercent val="0"/>
          <c:showBubbleSize val="0"/>
        </c:dLbls>
        <c:axId val="1207028480"/>
        <c:axId val="1207031760"/>
      </c:scatterChart>
      <c:valAx>
        <c:axId val="1207028480"/>
        <c:scaling>
          <c:orientation val="minMax"/>
          <c:min val="5"/>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Standard deviation (Risk) p.a.</a:t>
                </a:r>
              </a:p>
            </c:rich>
          </c:tx>
          <c:layout>
            <c:manualLayout>
              <c:xMode val="edge"/>
              <c:yMode val="edge"/>
              <c:x val="0.39637391093245145"/>
              <c:y val="0.9402779882972135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quot;%&quot;" sourceLinked="0"/>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07031760"/>
        <c:crosses val="autoZero"/>
        <c:crossBetween val="midCat"/>
      </c:valAx>
      <c:valAx>
        <c:axId val="1207031760"/>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Return p.a.</a:t>
                </a:r>
              </a:p>
            </c:rich>
          </c:tx>
          <c:layout>
            <c:manualLayout>
              <c:xMode val="edge"/>
              <c:yMode val="edge"/>
              <c:x val="0"/>
              <c:y val="0.31483325400695539"/>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quot;%&quot;" sourceLinked="0"/>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07028480"/>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spPr>
            <a:solidFill>
              <a:srgbClr val="16543A"/>
            </a:solidFill>
            <a:ln>
              <a:noFill/>
            </a:ln>
            <a:effectLst/>
          </c:spPr>
          <c:invertIfNegative val="0"/>
          <c:dPt>
            <c:idx val="0"/>
            <c:invertIfNegative val="0"/>
            <c:bubble3D val="0"/>
            <c:spPr>
              <a:solidFill>
                <a:srgbClr val="16543A"/>
              </a:solidFill>
              <a:ln>
                <a:noFill/>
              </a:ln>
              <a:effectLst/>
            </c:spPr>
            <c:extLst>
              <c:ext xmlns:c16="http://schemas.microsoft.com/office/drawing/2014/chart" uri="{C3380CC4-5D6E-409C-BE32-E72D297353CC}">
                <c16:uniqueId val="{00000000-9B67-49E8-80E4-ED66214C8068}"/>
              </c:ext>
            </c:extLst>
          </c:dPt>
          <c:cat>
            <c:strRef>
              <c:f>'Asset Allocation history (2)'!$AC$29</c:f>
              <c:strCache>
                <c:ptCount val="1"/>
                <c:pt idx="0">
                  <c:v>Current Portfolio</c:v>
                </c:pt>
              </c:strCache>
            </c:strRef>
          </c:cat>
          <c:val>
            <c:numRef>
              <c:f>'Asset Allocation history (2)'!$AD$29</c:f>
              <c:numCache>
                <c:formatCode>0.0000%</c:formatCode>
                <c:ptCount val="1"/>
                <c:pt idx="0">
                  <c:v>0.04</c:v>
                </c:pt>
              </c:numCache>
            </c:numRef>
          </c:val>
          <c:extLst>
            <c:ext xmlns:c16="http://schemas.microsoft.com/office/drawing/2014/chart" uri="{C3380CC4-5D6E-409C-BE32-E72D297353CC}">
              <c16:uniqueId val="{00000000-8A73-4177-B4B3-CC00E70CCCED}"/>
            </c:ext>
          </c:extLst>
        </c:ser>
        <c:ser>
          <c:idx val="1"/>
          <c:order val="1"/>
          <c:spPr>
            <a:solidFill>
              <a:srgbClr val="74908D"/>
            </a:solidFill>
            <a:ln>
              <a:noFill/>
            </a:ln>
            <a:effectLst/>
          </c:spPr>
          <c:invertIfNegative val="0"/>
          <c:cat>
            <c:strRef>
              <c:f>'Asset Allocation history (2)'!$AC$29</c:f>
              <c:strCache>
                <c:ptCount val="1"/>
                <c:pt idx="0">
                  <c:v>Current Portfolio</c:v>
                </c:pt>
              </c:strCache>
            </c:strRef>
          </c:cat>
          <c:val>
            <c:numRef>
              <c:f>'Asset Allocation history (2)'!$AE$29</c:f>
              <c:numCache>
                <c:formatCode>0.0000%</c:formatCode>
                <c:ptCount val="1"/>
                <c:pt idx="0">
                  <c:v>0.04</c:v>
                </c:pt>
              </c:numCache>
            </c:numRef>
          </c:val>
          <c:extLst>
            <c:ext xmlns:c16="http://schemas.microsoft.com/office/drawing/2014/chart" uri="{C3380CC4-5D6E-409C-BE32-E72D297353CC}">
              <c16:uniqueId val="{00000001-8A73-4177-B4B3-CC00E70CCCED}"/>
            </c:ext>
          </c:extLst>
        </c:ser>
        <c:dLbls>
          <c:showLegendKey val="0"/>
          <c:showVal val="0"/>
          <c:showCatName val="0"/>
          <c:showSerName val="0"/>
          <c:showPercent val="0"/>
          <c:showBubbleSize val="0"/>
        </c:dLbls>
        <c:gapWidth val="150"/>
        <c:overlap val="100"/>
        <c:axId val="776851320"/>
        <c:axId val="776841480"/>
      </c:barChart>
      <c:valAx>
        <c:axId val="776841480"/>
        <c:scaling>
          <c:orientation val="minMax"/>
          <c:max val="0.15000000000000002"/>
          <c:min val="0"/>
        </c:scaling>
        <c:delete val="0"/>
        <c:axPos val="r"/>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6851320"/>
        <c:crosses val="max"/>
        <c:crossBetween val="between"/>
        <c:majorUnit val="3.0000000000000006E-2"/>
      </c:valAx>
      <c:catAx>
        <c:axId val="776851320"/>
        <c:scaling>
          <c:orientation val="minMax"/>
        </c:scaling>
        <c:delete val="1"/>
        <c:axPos val="b"/>
        <c:numFmt formatCode="General" sourceLinked="1"/>
        <c:majorTickMark val="out"/>
        <c:minorTickMark val="none"/>
        <c:tickLblPos val="nextTo"/>
        <c:crossAx val="776841480"/>
        <c:crosses val="autoZero"/>
        <c:auto val="1"/>
        <c:lblAlgn val="ctr"/>
        <c:lblOffset val="100"/>
        <c:noMultiLvlLbl val="0"/>
      </c:cat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spPr>
            <a:solidFill>
              <a:srgbClr val="16543A"/>
            </a:solidFill>
            <a:ln>
              <a:noFill/>
            </a:ln>
            <a:effectLst/>
          </c:spPr>
          <c:invertIfNegative val="0"/>
          <c:cat>
            <c:strRef>
              <c:f>'Asset Allocation history (2)'!$X$27:$X$29</c:f>
              <c:strCache>
                <c:ptCount val="3"/>
                <c:pt idx="0">
                  <c:v>Starting Portfolio</c:v>
                </c:pt>
                <c:pt idx="1">
                  <c:v>Max Growth</c:v>
                </c:pt>
                <c:pt idx="2">
                  <c:v>Max Defensive</c:v>
                </c:pt>
              </c:strCache>
            </c:strRef>
          </c:cat>
          <c:val>
            <c:numRef>
              <c:f>'Asset Allocation history (2)'!$Y$27:$Y$29</c:f>
              <c:numCache>
                <c:formatCode>0%</c:formatCode>
                <c:ptCount val="3"/>
                <c:pt idx="0">
                  <c:v>0.5</c:v>
                </c:pt>
                <c:pt idx="1">
                  <c:v>0</c:v>
                </c:pt>
                <c:pt idx="2">
                  <c:v>0</c:v>
                </c:pt>
              </c:numCache>
            </c:numRef>
          </c:val>
          <c:extLst>
            <c:ext xmlns:c16="http://schemas.microsoft.com/office/drawing/2014/chart" uri="{C3380CC4-5D6E-409C-BE32-E72D297353CC}">
              <c16:uniqueId val="{00000000-6133-44EC-B0F0-E598F551BA6A}"/>
            </c:ext>
          </c:extLst>
        </c:ser>
        <c:ser>
          <c:idx val="1"/>
          <c:order val="1"/>
          <c:spPr>
            <a:solidFill>
              <a:schemeClr val="accent1"/>
            </a:solidFill>
            <a:ln>
              <a:noFill/>
            </a:ln>
            <a:effectLst/>
          </c:spPr>
          <c:invertIfNegative val="0"/>
          <c:dPt>
            <c:idx val="0"/>
            <c:invertIfNegative val="0"/>
            <c:bubble3D val="0"/>
            <c:spPr>
              <a:solidFill>
                <a:srgbClr val="74908D"/>
              </a:solidFill>
              <a:ln>
                <a:noFill/>
              </a:ln>
              <a:effectLst/>
            </c:spPr>
            <c:extLst>
              <c:ext xmlns:c16="http://schemas.microsoft.com/office/drawing/2014/chart" uri="{C3380CC4-5D6E-409C-BE32-E72D297353CC}">
                <c16:uniqueId val="{00000002-8649-4DBB-AFE4-60493C626D2A}"/>
              </c:ext>
            </c:extLst>
          </c:dPt>
          <c:dPt>
            <c:idx val="1"/>
            <c:invertIfNegative val="0"/>
            <c:bubble3D val="0"/>
            <c:spPr>
              <a:solidFill>
                <a:srgbClr val="16543A"/>
              </a:solidFill>
              <a:ln>
                <a:noFill/>
              </a:ln>
              <a:effectLst/>
            </c:spPr>
            <c:extLst>
              <c:ext xmlns:c16="http://schemas.microsoft.com/office/drawing/2014/chart" uri="{C3380CC4-5D6E-409C-BE32-E72D297353CC}">
                <c16:uniqueId val="{00000002-6133-44EC-B0F0-E598F551BA6A}"/>
              </c:ext>
            </c:extLst>
          </c:dPt>
          <c:dPt>
            <c:idx val="2"/>
            <c:invertIfNegative val="0"/>
            <c:bubble3D val="0"/>
            <c:spPr>
              <a:solidFill>
                <a:srgbClr val="74908D"/>
              </a:solidFill>
              <a:ln>
                <a:noFill/>
              </a:ln>
              <a:effectLst/>
            </c:spPr>
            <c:extLst>
              <c:ext xmlns:c16="http://schemas.microsoft.com/office/drawing/2014/chart" uri="{C3380CC4-5D6E-409C-BE32-E72D297353CC}">
                <c16:uniqueId val="{00000003-8649-4DBB-AFE4-60493C626D2A}"/>
              </c:ext>
            </c:extLst>
          </c:dPt>
          <c:cat>
            <c:strRef>
              <c:f>'Asset Allocation history (2)'!$X$27:$X$29</c:f>
              <c:strCache>
                <c:ptCount val="3"/>
                <c:pt idx="0">
                  <c:v>Starting Portfolio</c:v>
                </c:pt>
                <c:pt idx="1">
                  <c:v>Max Growth</c:v>
                </c:pt>
                <c:pt idx="2">
                  <c:v>Max Defensive</c:v>
                </c:pt>
              </c:strCache>
            </c:strRef>
          </c:cat>
          <c:val>
            <c:numRef>
              <c:f>'Asset Allocation history (2)'!$Z$27:$Z$29</c:f>
              <c:numCache>
                <c:formatCode>0%</c:formatCode>
                <c:ptCount val="3"/>
                <c:pt idx="0">
                  <c:v>0.5</c:v>
                </c:pt>
                <c:pt idx="1">
                  <c:v>1</c:v>
                </c:pt>
                <c:pt idx="2">
                  <c:v>1</c:v>
                </c:pt>
              </c:numCache>
            </c:numRef>
          </c:val>
          <c:extLst>
            <c:ext xmlns:c16="http://schemas.microsoft.com/office/drawing/2014/chart" uri="{C3380CC4-5D6E-409C-BE32-E72D297353CC}">
              <c16:uniqueId val="{00000003-6133-44EC-B0F0-E598F551BA6A}"/>
            </c:ext>
          </c:extLst>
        </c:ser>
        <c:dLbls>
          <c:showLegendKey val="0"/>
          <c:showVal val="0"/>
          <c:showCatName val="0"/>
          <c:showSerName val="0"/>
          <c:showPercent val="0"/>
          <c:showBubbleSize val="0"/>
        </c:dLbls>
        <c:gapWidth val="67"/>
        <c:overlap val="100"/>
        <c:axId val="469592056"/>
        <c:axId val="469591664"/>
      </c:barChart>
      <c:catAx>
        <c:axId val="469592056"/>
        <c:scaling>
          <c:orientation val="minMax"/>
        </c:scaling>
        <c:delete val="1"/>
        <c:axPos val="b"/>
        <c:numFmt formatCode="General" sourceLinked="1"/>
        <c:majorTickMark val="none"/>
        <c:minorTickMark val="none"/>
        <c:tickLblPos val="nextTo"/>
        <c:crossAx val="469591664"/>
        <c:crosses val="autoZero"/>
        <c:auto val="1"/>
        <c:lblAlgn val="ctr"/>
        <c:lblOffset val="100"/>
        <c:noMultiLvlLbl val="0"/>
      </c:catAx>
      <c:valAx>
        <c:axId val="469591664"/>
        <c:scaling>
          <c:orientation val="minMax"/>
        </c:scaling>
        <c:delete val="0"/>
        <c:axPos val="l"/>
        <c:majorGridlines>
          <c:spPr>
            <a:ln w="9525" cap="flat" cmpd="sng" algn="ctr">
              <a:noFill/>
              <a:round/>
            </a:ln>
            <a:effectLst/>
          </c:spPr>
        </c:majorGridlines>
        <c:numFmt formatCode="0%"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69592056"/>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0DB148-F892-7D46-930E-DBDB2DD789D7}" type="datetimeFigureOut">
              <a:rPr lang="en-US" smtClean="0"/>
              <a:t>10/30/2020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8C7F7E-100A-A444-83F0-58B9D6AF4A81}" type="slidenum">
              <a:rPr lang="en-US" smtClean="0"/>
              <a:t>‹#›</a:t>
            </a:fld>
            <a:endParaRPr lang="en-US"/>
          </a:p>
        </p:txBody>
      </p:sp>
    </p:spTree>
    <p:extLst>
      <p:ext uri="{BB962C8B-B14F-4D97-AF65-F5344CB8AC3E}">
        <p14:creationId xmlns:p14="http://schemas.microsoft.com/office/powerpoint/2010/main" val="2121182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2ECA1B-EF38-DF43-83DB-5FDA8BE8F36D}" type="datetimeFigureOut">
              <a:rPr lang="en-US" smtClean="0"/>
              <a:t>10/30/2020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4C12B4-F7CE-E240-ACAE-EBF890481F97}" type="slidenum">
              <a:rPr lang="en-US" smtClean="0"/>
              <a:t>‹#›</a:t>
            </a:fld>
            <a:endParaRPr lang="en-US"/>
          </a:p>
        </p:txBody>
      </p:sp>
    </p:spTree>
    <p:extLst>
      <p:ext uri="{BB962C8B-B14F-4D97-AF65-F5344CB8AC3E}">
        <p14:creationId xmlns:p14="http://schemas.microsoft.com/office/powerpoint/2010/main" val="13526835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22DBCD6-B5F9-444B-AD53-447C2BE1D2B6}" type="slidenum">
              <a:rPr lang="en-GB" smtClean="0"/>
              <a:pPr/>
              <a:t>2</a:t>
            </a:fld>
            <a:endParaRPr lang="en-GB"/>
          </a:p>
        </p:txBody>
      </p:sp>
    </p:spTree>
    <p:extLst>
      <p:ext uri="{BB962C8B-B14F-4D97-AF65-F5344CB8AC3E}">
        <p14:creationId xmlns:p14="http://schemas.microsoft.com/office/powerpoint/2010/main" val="1007786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dirty="0"/>
              <a:t>Focus on</a:t>
            </a:r>
            <a:r>
              <a:rPr lang="en-GB" baseline="0" dirty="0"/>
              <a:t> “hedging” as other items previously reviewed</a:t>
            </a:r>
          </a:p>
          <a:p>
            <a:pPr marL="285750" indent="-285750">
              <a:buFont typeface="Arial" panose="020B0604020202020204" pitchFamily="34" charset="0"/>
              <a:buChar char="•"/>
            </a:pPr>
            <a:r>
              <a:rPr lang="en-GB" baseline="0" dirty="0"/>
              <a:t>Option-based hedge about once a year</a:t>
            </a:r>
          </a:p>
          <a:p>
            <a:pPr marL="285750" indent="-285750">
              <a:buFont typeface="Arial" panose="020B0604020202020204" pitchFamily="34" charset="0"/>
              <a:buChar char="•"/>
            </a:pPr>
            <a:r>
              <a:rPr lang="en-GB" baseline="0" dirty="0"/>
              <a:t>Typically allow option strategies used for hedging to expire (unless material view change)</a:t>
            </a:r>
            <a:endParaRPr lang="en-GB" dirty="0"/>
          </a:p>
        </p:txBody>
      </p:sp>
      <p:sp>
        <p:nvSpPr>
          <p:cNvPr id="4" name="Slide Number Placeholder 3"/>
          <p:cNvSpPr>
            <a:spLocks noGrp="1"/>
          </p:cNvSpPr>
          <p:nvPr>
            <p:ph type="sldNum" sz="quarter" idx="10"/>
          </p:nvPr>
        </p:nvSpPr>
        <p:spPr/>
        <p:txBody>
          <a:bodyPr/>
          <a:lstStyle/>
          <a:p>
            <a:fld id="{722DBCD6-B5F9-444B-AD53-447C2BE1D2B6}"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2808657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4C12B4-F7CE-E240-ACAE-EBF890481F9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61961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22DBCD6-B5F9-444B-AD53-447C2BE1D2B6}" type="slidenum">
              <a:rPr lang="en-GB" smtClean="0"/>
              <a:pPr/>
              <a:t>3</a:t>
            </a:fld>
            <a:endParaRPr lang="en-GB"/>
          </a:p>
        </p:txBody>
      </p:sp>
    </p:spTree>
    <p:extLst>
      <p:ext uri="{BB962C8B-B14F-4D97-AF65-F5344CB8AC3E}">
        <p14:creationId xmlns:p14="http://schemas.microsoft.com/office/powerpoint/2010/main" val="1164903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4</a:t>
            </a:fld>
            <a:endParaRPr lang="en-GB"/>
          </a:p>
        </p:txBody>
      </p:sp>
    </p:spTree>
    <p:extLst>
      <p:ext uri="{BB962C8B-B14F-4D97-AF65-F5344CB8AC3E}">
        <p14:creationId xmlns:p14="http://schemas.microsoft.com/office/powerpoint/2010/main" val="463083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22DBCD6-B5F9-444B-AD53-447C2BE1D2B6}" type="slidenum">
              <a:rPr lang="en-GB" smtClean="0"/>
              <a:pPr/>
              <a:t>5</a:t>
            </a:fld>
            <a:endParaRPr lang="en-GB"/>
          </a:p>
        </p:txBody>
      </p:sp>
    </p:spTree>
    <p:extLst>
      <p:ext uri="{BB962C8B-B14F-4D97-AF65-F5344CB8AC3E}">
        <p14:creationId xmlns:p14="http://schemas.microsoft.com/office/powerpoint/2010/main" val="419151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dirty="0"/>
              <a:t>Focus on</a:t>
            </a:r>
            <a:r>
              <a:rPr lang="en-GB" baseline="0" dirty="0"/>
              <a:t> “hedging” as other items previously reviewed</a:t>
            </a:r>
          </a:p>
          <a:p>
            <a:pPr marL="285750" indent="-285750">
              <a:buFont typeface="Arial" panose="020B0604020202020204" pitchFamily="34" charset="0"/>
              <a:buChar char="•"/>
            </a:pPr>
            <a:r>
              <a:rPr lang="en-GB" baseline="0" dirty="0"/>
              <a:t>Option-based hedge about once a year</a:t>
            </a:r>
          </a:p>
          <a:p>
            <a:pPr marL="285750" indent="-285750">
              <a:buFont typeface="Arial" panose="020B0604020202020204" pitchFamily="34" charset="0"/>
              <a:buChar char="•"/>
            </a:pPr>
            <a:r>
              <a:rPr lang="en-GB" baseline="0" dirty="0"/>
              <a:t>Typically allow option strategies used for hedging to expire (unless material view change)</a:t>
            </a:r>
            <a:endParaRPr lang="en-GB" dirty="0"/>
          </a:p>
        </p:txBody>
      </p:sp>
      <p:sp>
        <p:nvSpPr>
          <p:cNvPr id="4" name="Slide Number Placeholder 3"/>
          <p:cNvSpPr>
            <a:spLocks noGrp="1"/>
          </p:cNvSpPr>
          <p:nvPr>
            <p:ph type="sldNum" sz="quarter" idx="10"/>
          </p:nvPr>
        </p:nvSpPr>
        <p:spPr/>
        <p:txBody>
          <a:bodyPr/>
          <a:lstStyle/>
          <a:p>
            <a:fld id="{722DBCD6-B5F9-444B-AD53-447C2BE1D2B6}" type="slidenum">
              <a:rPr lang="en-GB" smtClean="0"/>
              <a:pPr/>
              <a:t>7</a:t>
            </a:fld>
            <a:endParaRPr lang="en-GB"/>
          </a:p>
        </p:txBody>
      </p:sp>
    </p:spTree>
    <p:extLst>
      <p:ext uri="{BB962C8B-B14F-4D97-AF65-F5344CB8AC3E}">
        <p14:creationId xmlns:p14="http://schemas.microsoft.com/office/powerpoint/2010/main" val="73571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dirty="0"/>
              <a:t>Focus on</a:t>
            </a:r>
            <a:r>
              <a:rPr lang="en-GB" baseline="0" dirty="0"/>
              <a:t> “hedging” as other items previously reviewed</a:t>
            </a:r>
          </a:p>
          <a:p>
            <a:pPr marL="285750" indent="-285750">
              <a:buFont typeface="Arial" panose="020B0604020202020204" pitchFamily="34" charset="0"/>
              <a:buChar char="•"/>
            </a:pPr>
            <a:r>
              <a:rPr lang="en-GB" baseline="0" dirty="0"/>
              <a:t>Option-based hedge about once a year</a:t>
            </a:r>
          </a:p>
          <a:p>
            <a:pPr marL="285750" indent="-285750">
              <a:buFont typeface="Arial" panose="020B0604020202020204" pitchFamily="34" charset="0"/>
              <a:buChar char="•"/>
            </a:pPr>
            <a:r>
              <a:rPr lang="en-GB" baseline="0" dirty="0"/>
              <a:t>Typically allow option strategies used for hedging to expire (unless material view change)</a:t>
            </a:r>
            <a:endParaRPr lang="en-GB" dirty="0"/>
          </a:p>
        </p:txBody>
      </p:sp>
      <p:sp>
        <p:nvSpPr>
          <p:cNvPr id="4" name="Slide Number Placeholder 3"/>
          <p:cNvSpPr>
            <a:spLocks noGrp="1"/>
          </p:cNvSpPr>
          <p:nvPr>
            <p:ph type="sldNum" sz="quarter" idx="10"/>
          </p:nvPr>
        </p:nvSpPr>
        <p:spPr/>
        <p:txBody>
          <a:bodyPr/>
          <a:lstStyle/>
          <a:p>
            <a:fld id="{722DBCD6-B5F9-444B-AD53-447C2BE1D2B6}"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2808657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p:txBody>
          <a:bodyPr/>
          <a:lstStyle/>
          <a:p>
            <a:pPr>
              <a:defRPr/>
            </a:pPr>
            <a:fld id="{D2F07201-911B-416E-8050-60A0A4EEBED4}" type="slidenum">
              <a:rPr lang="en-GB" smtClean="0">
                <a:solidFill>
                  <a:prstClr val="black"/>
                </a:solidFill>
              </a:rPr>
              <a:pPr>
                <a:defRPr/>
              </a:pPr>
              <a:t>10</a:t>
            </a:fld>
            <a:endParaRPr lang="en-GB" dirty="0">
              <a:solidFill>
                <a:prstClr val="black"/>
              </a:solidFill>
            </a:endParaRPr>
          </a:p>
        </p:txBody>
      </p:sp>
      <p:sp>
        <p:nvSpPr>
          <p:cNvPr id="50179" name="Rectangle 2"/>
          <p:cNvSpPr>
            <a:spLocks noGrp="1" noRot="1" noChangeAspect="1" noChangeArrowheads="1" noTextEdit="1"/>
          </p:cNvSpPr>
          <p:nvPr>
            <p:ph type="sldImg"/>
          </p:nvPr>
        </p:nvSpPr>
        <p:spPr>
          <a:xfrm>
            <a:off x="90488" y="773113"/>
            <a:ext cx="6665912" cy="3749675"/>
          </a:xfrm>
          <a:ln/>
        </p:spPr>
      </p:sp>
      <p:sp>
        <p:nvSpPr>
          <p:cNvPr id="50180" name="Rectangle 3"/>
          <p:cNvSpPr>
            <a:spLocks noGrp="1" noChangeArrowheads="1"/>
          </p:cNvSpPr>
          <p:nvPr>
            <p:ph type="body" idx="1"/>
          </p:nvPr>
        </p:nvSpPr>
        <p:spPr>
          <a:xfrm>
            <a:off x="906152" y="4743462"/>
            <a:ext cx="4985394" cy="4411663"/>
          </a:xfrm>
          <a:noFill/>
          <a:ln/>
        </p:spPr>
        <p:txBody>
          <a:bodyPr/>
          <a:lstStyle/>
          <a:p>
            <a:pPr eaLnBrk="1" hangingPunct="1">
              <a:spcBef>
                <a:spcPct val="0"/>
              </a:spcBef>
            </a:pPr>
            <a:endParaRPr lang="en-US" dirty="0">
              <a:latin typeface="Arial" pitchFamily="34" charset="0"/>
            </a:endParaRPr>
          </a:p>
        </p:txBody>
      </p:sp>
    </p:spTree>
    <p:extLst>
      <p:ext uri="{BB962C8B-B14F-4D97-AF65-F5344CB8AC3E}">
        <p14:creationId xmlns:p14="http://schemas.microsoft.com/office/powerpoint/2010/main" val="3275407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22DBCD6-B5F9-444B-AD53-447C2BE1D2B6}" type="slidenum">
              <a:rPr lang="en-GB" smtClean="0"/>
              <a:pPr/>
              <a:t>11</a:t>
            </a:fld>
            <a:endParaRPr lang="en-GB"/>
          </a:p>
        </p:txBody>
      </p:sp>
    </p:spTree>
    <p:extLst>
      <p:ext uri="{BB962C8B-B14F-4D97-AF65-F5344CB8AC3E}">
        <p14:creationId xmlns:p14="http://schemas.microsoft.com/office/powerpoint/2010/main" val="2685721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12</a:t>
            </a:fld>
            <a:endParaRPr lang="en-GB"/>
          </a:p>
        </p:txBody>
      </p:sp>
    </p:spTree>
    <p:extLst>
      <p:ext uri="{BB962C8B-B14F-4D97-AF65-F5344CB8AC3E}">
        <p14:creationId xmlns:p14="http://schemas.microsoft.com/office/powerpoint/2010/main" val="27253314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7_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144000" cy="5151745"/>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3541527424"/>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2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78596"/>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557113048"/>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3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58688"/>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3582741648"/>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2"/>
            <a:ext cx="7797972" cy="382093"/>
          </a:xfrm>
        </p:spPr>
        <p:txBody>
          <a:bodyPr>
            <a:normAutofit/>
          </a:bodyPr>
          <a:lstStyle>
            <a:lvl1pPr algn="l">
              <a:defRPr sz="2800" b="0" i="0">
                <a:solidFill>
                  <a:schemeClr val="tx1"/>
                </a:solidFill>
                <a:latin typeface="Century Gothic"/>
                <a:cs typeface="Century Gothic"/>
              </a:defRPr>
            </a:lvl1pPr>
          </a:lstStyle>
          <a:p>
            <a:r>
              <a:rPr lang="x-none" dirty="0"/>
              <a:t>CLICK TO EDIT MASTER TITLE STYLE</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12" name="Slide Number Placeholder 5"/>
          <p:cNvSpPr>
            <a:spLocks noGrp="1"/>
          </p:cNvSpPr>
          <p:nvPr>
            <p:ph type="sldNum" sz="quarter" idx="12"/>
          </p:nvPr>
        </p:nvSpPr>
        <p:spPr>
          <a:xfrm>
            <a:off x="370400" y="4872685"/>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7" name="Rectangle 6">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522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2"/>
            <a:ext cx="7797972" cy="382093"/>
          </a:xfrm>
        </p:spPr>
        <p:txBody>
          <a:bodyPr>
            <a:normAutofit/>
          </a:bodyPr>
          <a:lstStyle>
            <a:lvl1pPr algn="l">
              <a:defRPr sz="2800" b="0" i="0">
                <a:solidFill>
                  <a:schemeClr val="tx1"/>
                </a:solidFill>
                <a:latin typeface="Century Gothic"/>
                <a:cs typeface="Century Gothic"/>
              </a:defRPr>
            </a:lvl1pPr>
          </a:lstStyle>
          <a:p>
            <a:r>
              <a:rPr lang="x-none" dirty="0"/>
              <a:t>CLICK TO EDIT MASTER TITLE STYLE</a:t>
            </a:r>
            <a:endParaRPr lang="en-US" dirty="0"/>
          </a:p>
        </p:txBody>
      </p:sp>
      <p:sp>
        <p:nvSpPr>
          <p:cNvPr id="3" name="Content Placeholder 2"/>
          <p:cNvSpPr>
            <a:spLocks noGrp="1"/>
          </p:cNvSpPr>
          <p:nvPr>
            <p:ph idx="1"/>
          </p:nvPr>
        </p:nvSpPr>
        <p:spPr>
          <a:xfrm>
            <a:off x="550068" y="826710"/>
            <a:ext cx="8151019" cy="3767913"/>
          </a:xfrm>
        </p:spPr>
        <p:txBody>
          <a:bodyPr>
            <a:normAutofit/>
          </a:bodyPr>
          <a:lstStyle>
            <a:lvl1pPr marL="342900" indent="-342900">
              <a:buClr>
                <a:srgbClr val="50B800"/>
              </a:buClr>
              <a:buFont typeface="Wingdings" panose="05000000000000000000" pitchFamily="2" charset="2"/>
              <a:buChar char="l"/>
              <a:defRPr sz="1600">
                <a:solidFill>
                  <a:schemeClr val="tx1"/>
                </a:solidFill>
                <a:latin typeface="Century Gothic"/>
                <a:cs typeface="Century Gothic"/>
              </a:defRPr>
            </a:lvl1pPr>
            <a:lvl2pPr marL="742950" indent="-285750">
              <a:buClr>
                <a:srgbClr val="50B800"/>
              </a:buClr>
              <a:buSzPct val="80000"/>
              <a:buFont typeface="Wingdings" panose="05000000000000000000" pitchFamily="2" charset="2"/>
              <a:buChar char="¢"/>
              <a:defRPr sz="1600">
                <a:solidFill>
                  <a:schemeClr val="tx1"/>
                </a:solidFill>
                <a:latin typeface="Century Gothic"/>
                <a:cs typeface="Century Gothic"/>
              </a:defRPr>
            </a:lvl2pPr>
            <a:lvl3pPr marL="1143000" indent="-228600">
              <a:buClr>
                <a:srgbClr val="50B800"/>
              </a:buClr>
              <a:buFont typeface="Wingdings" panose="05000000000000000000" pitchFamily="2" charset="2"/>
              <a:buChar char="l"/>
              <a:defRPr sz="1600">
                <a:solidFill>
                  <a:schemeClr val="tx1"/>
                </a:solidFill>
                <a:latin typeface="Century Gothic"/>
                <a:cs typeface="Century Gothic"/>
              </a:defRPr>
            </a:lvl3pPr>
            <a:lvl4pPr>
              <a:buClr>
                <a:srgbClr val="50B800"/>
              </a:buClr>
              <a:defRPr sz="1600">
                <a:solidFill>
                  <a:schemeClr val="tx1"/>
                </a:solidFill>
                <a:latin typeface="Century Gothic"/>
                <a:cs typeface="Century Gothic"/>
              </a:defRPr>
            </a:lvl4pPr>
            <a:lvl5pPr>
              <a:buClr>
                <a:srgbClr val="50B800"/>
              </a:buClr>
              <a:defRPr sz="1600">
                <a:solidFill>
                  <a:schemeClr val="tx1"/>
                </a:solidFill>
                <a:latin typeface="Century Gothic"/>
                <a:cs typeface="Century Gothic"/>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12" name="Slide Number Placeholder 5"/>
          <p:cNvSpPr>
            <a:spLocks noGrp="1"/>
          </p:cNvSpPr>
          <p:nvPr>
            <p:ph type="sldNum" sz="quarter" idx="12"/>
          </p:nvPr>
        </p:nvSpPr>
        <p:spPr>
          <a:xfrm>
            <a:off x="370400" y="4872685"/>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8" name="Rectangle 7">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5665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Rectangle 2"/>
          <p:cNvSpPr/>
          <p:nvPr userDrawn="1"/>
        </p:nvSpPr>
        <p:spPr>
          <a:xfrm>
            <a:off x="317513" y="4816345"/>
            <a:ext cx="542097" cy="32715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23">
            <a:extLst>
              <a:ext uri="{FF2B5EF4-FFF2-40B4-BE49-F238E27FC236}">
                <a16:creationId xmlns:a16="http://schemas.microsoft.com/office/drawing/2014/main" id="{E13597E9-BEF6-2F4C-B6F6-EA03A2207C1D}"/>
              </a:ext>
            </a:extLst>
          </p:cNvPr>
          <p:cNvSpPr>
            <a:spLocks noChangeArrowheads="1"/>
          </p:cNvSpPr>
          <p:nvPr userDrawn="1"/>
        </p:nvSpPr>
        <p:spPr bwMode="auto">
          <a:xfrm>
            <a:off x="902021" y="4901468"/>
            <a:ext cx="6316252" cy="2377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72000" rIns="72000" bIns="72000">
            <a:spAutoFit/>
          </a:bodyPr>
          <a:lstStyle>
            <a:lvl1pPr eaLnBrk="0" hangingPunct="0">
              <a:defRPr sz="2400" b="1">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b="1">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b="1">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b="1">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ZA" sz="600" b="0" kern="1200" dirty="0">
                <a:solidFill>
                  <a:schemeClr val="tx1"/>
                </a:solidFill>
                <a:effectLst/>
                <a:latin typeface="+mn-lt"/>
                <a:ea typeface="ＭＳ Ｐゴシック" panose="020B0600070205080204" pitchFamily="34" charset="-128"/>
                <a:cs typeface="+mn-cs"/>
              </a:rPr>
              <a:t>Old Mutual International is a division of Old Mutual Life Assurance Company</a:t>
            </a:r>
            <a:r>
              <a:rPr lang="en-ZA" sz="600" b="0" kern="1200" baseline="0" dirty="0">
                <a:solidFill>
                  <a:schemeClr val="tx1"/>
                </a:solidFill>
                <a:effectLst/>
                <a:latin typeface="+mn-lt"/>
                <a:ea typeface="ＭＳ Ｐゴシック" panose="020B0600070205080204" pitchFamily="34" charset="-128"/>
                <a:cs typeface="+mn-cs"/>
              </a:rPr>
              <a:t> (South Africa) Limit</a:t>
            </a:r>
            <a:r>
              <a:rPr lang="en-ZA" sz="600" b="0" kern="1200" dirty="0">
                <a:solidFill>
                  <a:schemeClr val="tx1"/>
                </a:solidFill>
                <a:effectLst/>
                <a:latin typeface="+mn-lt"/>
                <a:ea typeface="ＭＳ Ｐゴシック" panose="020B0600070205080204" pitchFamily="34" charset="-128"/>
                <a:cs typeface="+mn-cs"/>
              </a:rPr>
              <a:t>ed which</a:t>
            </a:r>
            <a:r>
              <a:rPr lang="en-ZA" sz="600" b="0" kern="1200" baseline="0" dirty="0">
                <a:solidFill>
                  <a:schemeClr val="tx1"/>
                </a:solidFill>
                <a:effectLst/>
                <a:latin typeface="+mn-lt"/>
                <a:ea typeface="ＭＳ Ｐゴシック" panose="020B0600070205080204" pitchFamily="34" charset="-128"/>
                <a:cs typeface="+mn-cs"/>
              </a:rPr>
              <a:t> is a licensed f</a:t>
            </a:r>
            <a:r>
              <a:rPr lang="en-ZA" sz="600" b="0" kern="1200" dirty="0">
                <a:solidFill>
                  <a:schemeClr val="tx1"/>
                </a:solidFill>
                <a:effectLst/>
                <a:latin typeface="+mn-lt"/>
                <a:ea typeface="ＭＳ Ｐゴシック" panose="020B0600070205080204" pitchFamily="34" charset="-128"/>
                <a:cs typeface="+mn-cs"/>
              </a:rPr>
              <a:t>inancial services provider.</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60" y="0"/>
            <a:ext cx="2213929" cy="5143500"/>
          </a:xfrm>
          <a:prstGeom prst="rect">
            <a:avLst/>
          </a:prstGeom>
        </p:spPr>
      </p:pic>
      <p:sp>
        <p:nvSpPr>
          <p:cNvPr id="6" name="Title 1">
            <a:extLst>
              <a:ext uri="{FF2B5EF4-FFF2-40B4-BE49-F238E27FC236}">
                <a16:creationId xmlns:a16="http://schemas.microsoft.com/office/drawing/2014/main" id="{2712CA79-67B7-3F4E-A03D-7B729FFA5D91}"/>
              </a:ext>
            </a:extLst>
          </p:cNvPr>
          <p:cNvSpPr>
            <a:spLocks noGrp="1"/>
          </p:cNvSpPr>
          <p:nvPr>
            <p:ph type="ctrTitle" hasCustomPrompt="1"/>
          </p:nvPr>
        </p:nvSpPr>
        <p:spPr>
          <a:xfrm>
            <a:off x="301420" y="3723367"/>
            <a:ext cx="4445582" cy="405035"/>
          </a:xfrm>
        </p:spPr>
        <p:txBody>
          <a:bodyPr>
            <a:noAutofit/>
          </a:bodyPr>
          <a:lstStyle>
            <a:lvl1pPr algn="l">
              <a:defRPr sz="3600" b="0" i="0" baseline="0">
                <a:solidFill>
                  <a:schemeClr val="tx1"/>
                </a:solidFill>
                <a:latin typeface="Century Gothic"/>
                <a:cs typeface="Century Gothic"/>
              </a:defRPr>
            </a:lvl1pPr>
          </a:lstStyle>
          <a:p>
            <a:r>
              <a:rPr lang="en-US" dirty="0"/>
              <a:t>CLICK TO ADD TEXT</a:t>
            </a:r>
          </a:p>
        </p:txBody>
      </p:sp>
    </p:spTree>
    <p:extLst>
      <p:ext uri="{BB962C8B-B14F-4D97-AF65-F5344CB8AC3E}">
        <p14:creationId xmlns:p14="http://schemas.microsoft.com/office/powerpoint/2010/main" val="1368315187"/>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5426" userDrawn="1">
          <p15:clr>
            <a:srgbClr val="FBAE40"/>
          </p15:clr>
        </p15:guide>
        <p15:guide id="3" pos="249" userDrawn="1">
          <p15:clr>
            <a:srgbClr val="FBAE40"/>
          </p15:clr>
        </p15:guide>
        <p15:guide id="5" orient="horz" pos="3072" userDrawn="1">
          <p15:clr>
            <a:srgbClr val="FBAE40"/>
          </p15:clr>
        </p15:guide>
        <p15:guide id="6" pos="567"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38227" y="323410"/>
            <a:ext cx="8372951" cy="230299"/>
          </a:xfrm>
        </p:spPr>
        <p:txBody>
          <a:bodyPr anchor="b" anchorCtr="0"/>
          <a:lstStyle>
            <a:lvl1pPr>
              <a:defRPr>
                <a:solidFill>
                  <a:schemeClr val="tx1"/>
                </a:solidFill>
              </a:defRPr>
            </a:lvl1pPr>
          </a:lstStyle>
          <a:p>
            <a:r>
              <a:rPr lang="en-US" dirty="0"/>
              <a:t>Title (one line)</a:t>
            </a:r>
            <a:endParaRPr lang="en-GB" dirty="0"/>
          </a:p>
        </p:txBody>
      </p:sp>
      <p:sp>
        <p:nvSpPr>
          <p:cNvPr id="3" name="Sub-title"/>
          <p:cNvSpPr>
            <a:spLocks noGrp="1"/>
          </p:cNvSpPr>
          <p:nvPr>
            <p:ph type="body" sz="quarter" idx="11" hasCustomPrompt="1"/>
          </p:nvPr>
        </p:nvSpPr>
        <p:spPr>
          <a:xfrm>
            <a:off x="638228" y="623859"/>
            <a:ext cx="8372950" cy="188385"/>
          </a:xfrm>
          <a:prstGeom prst="rect">
            <a:avLst/>
          </a:prstGeom>
        </p:spPr>
        <p:txBody>
          <a:bodyPr vert="horz" wrap="square" lIns="0" tIns="0" rIns="0" bIns="0" rtlCol="0">
            <a:spAutoFit/>
          </a:bodyPr>
          <a:lstStyle>
            <a:lvl1pPr>
              <a:defRPr lang="en-US" sz="1224" dirty="0">
                <a:solidFill>
                  <a:schemeClr val="tx1"/>
                </a:solidFill>
              </a:defRPr>
            </a:lvl1pPr>
          </a:lstStyle>
          <a:p>
            <a:pPr lvl="0">
              <a:spcBef>
                <a:spcPts val="0"/>
              </a:spcBef>
            </a:pPr>
            <a:r>
              <a:rPr lang="en-US" dirty="0"/>
              <a:t>Sub-title</a:t>
            </a:r>
          </a:p>
        </p:txBody>
      </p:sp>
      <p:sp>
        <p:nvSpPr>
          <p:cNvPr id="4" name="Footnote" descr="Source"/>
          <p:cNvSpPr>
            <a:spLocks noGrp="1"/>
          </p:cNvSpPr>
          <p:nvPr>
            <p:ph type="body" sz="quarter" idx="13" hasCustomPrompt="1"/>
          </p:nvPr>
        </p:nvSpPr>
        <p:spPr>
          <a:xfrm>
            <a:off x="638228" y="4876716"/>
            <a:ext cx="8157720" cy="176074"/>
          </a:xfrm>
          <a:prstGeom prst="rect">
            <a:avLst/>
          </a:prstGeom>
        </p:spPr>
        <p:txBody>
          <a:bodyPr anchor="b" anchorCtr="0">
            <a:spAutoFit/>
          </a:bodyPr>
          <a:lstStyle>
            <a:lvl1pPr marL="0" algn="l" defTabSz="677268" rtl="0" eaLnBrk="1" latinLnBrk="0" hangingPunct="1">
              <a:lnSpc>
                <a:spcPct val="100000"/>
              </a:lnSpc>
              <a:spcBef>
                <a:spcPct val="0"/>
              </a:spcBef>
              <a:spcAft>
                <a:spcPts val="0"/>
              </a:spcAft>
              <a:buClrTx/>
              <a:buFontTx/>
              <a:buNone/>
              <a:defRPr lang="en-US" sz="544" b="0" kern="1200" dirty="0" smtClean="0">
                <a:solidFill>
                  <a:schemeClr val="tx1"/>
                </a:solidFill>
                <a:latin typeface="+mn-lt"/>
                <a:ea typeface="+mn-ea"/>
                <a:cs typeface="Arial" charset="0"/>
              </a:defRPr>
            </a:lvl1pPr>
            <a:lvl2pPr marL="0" algn="l" defTabSz="677268" rtl="0" eaLnBrk="1" latinLnBrk="0" hangingPunct="1">
              <a:spcBef>
                <a:spcPct val="0"/>
              </a:spcBef>
              <a:buClrTx/>
              <a:buFontTx/>
              <a:buNone/>
              <a:defRPr lang="en-US" sz="544" b="1" kern="1200" dirty="0" smtClean="0">
                <a:solidFill>
                  <a:schemeClr val="tx2"/>
                </a:solidFill>
                <a:latin typeface="+mn-lt"/>
                <a:ea typeface="+mn-ea"/>
                <a:cs typeface="Arial" charset="0"/>
              </a:defRPr>
            </a:lvl2pPr>
            <a:lvl3pPr marL="0" algn="l" defTabSz="677268" rtl="0" eaLnBrk="1" latinLnBrk="0" hangingPunct="1">
              <a:spcBef>
                <a:spcPct val="0"/>
              </a:spcBef>
              <a:buClrTx/>
              <a:buFontTx/>
              <a:buNone/>
              <a:defRPr lang="en-US" sz="544" b="1" kern="1200" dirty="0" smtClean="0">
                <a:solidFill>
                  <a:schemeClr val="tx2"/>
                </a:solidFill>
                <a:latin typeface="+mn-lt"/>
                <a:ea typeface="+mn-ea"/>
                <a:cs typeface="Arial" charset="0"/>
              </a:defRPr>
            </a:lvl3pPr>
            <a:lvl4pPr marL="0" algn="l" defTabSz="677268" rtl="0" eaLnBrk="1" latinLnBrk="0" hangingPunct="1">
              <a:spcBef>
                <a:spcPct val="0"/>
              </a:spcBef>
              <a:buClrTx/>
              <a:buFontTx/>
              <a:buNone/>
              <a:defRPr lang="en-US" sz="544" b="1" kern="1200" dirty="0" smtClean="0">
                <a:solidFill>
                  <a:schemeClr val="tx2"/>
                </a:solidFill>
                <a:latin typeface="+mn-lt"/>
                <a:ea typeface="+mn-ea"/>
                <a:cs typeface="Arial" charset="0"/>
              </a:defRPr>
            </a:lvl4pPr>
            <a:lvl5pPr marL="0" algn="l" defTabSz="677268" rtl="0" eaLnBrk="1" latinLnBrk="0" hangingPunct="1">
              <a:spcBef>
                <a:spcPct val="0"/>
              </a:spcBef>
              <a:buClrTx/>
              <a:buFontTx/>
              <a:buNone/>
              <a:defRPr lang="en-GB" sz="544" b="1" kern="1200" dirty="0" smtClean="0">
                <a:solidFill>
                  <a:schemeClr val="tx2"/>
                </a:solidFill>
                <a:latin typeface="+mn-lt"/>
                <a:ea typeface="+mn-ea"/>
                <a:cs typeface="Arial" charset="0"/>
              </a:defRPr>
            </a:lvl5pPr>
          </a:lstStyle>
          <a:p>
            <a:pPr lvl="0"/>
            <a:r>
              <a:rPr lang="en-US" dirty="0"/>
              <a:t>[Footnote]</a:t>
            </a:r>
          </a:p>
        </p:txBody>
      </p:sp>
    </p:spTree>
    <p:extLst>
      <p:ext uri="{BB962C8B-B14F-4D97-AF65-F5344CB8AC3E}">
        <p14:creationId xmlns:p14="http://schemas.microsoft.com/office/powerpoint/2010/main" val="3552934971"/>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8828" y="205979"/>
            <a:ext cx="7797971" cy="443186"/>
          </a:xfrm>
          <a:prstGeom prst="rect">
            <a:avLst/>
          </a:prstGeom>
        </p:spPr>
        <p:txBody>
          <a:bodyPr vert="horz" lIns="91440" tIns="45720" rIns="91440" bIns="45720" rtlCol="0" anchor="ctr">
            <a:noAutofit/>
          </a:bodyPr>
          <a:lstStyle/>
          <a:p>
            <a:r>
              <a:rPr lang="x-none"/>
              <a:t>CLICK TO EDIT MASTER TITLE STYLE</a:t>
            </a:r>
            <a:endParaRPr lang="en-US" dirty="0"/>
          </a:p>
        </p:txBody>
      </p:sp>
      <p:sp>
        <p:nvSpPr>
          <p:cNvPr id="3" name="Text Placeholder 2"/>
          <p:cNvSpPr>
            <a:spLocks noGrp="1"/>
          </p:cNvSpPr>
          <p:nvPr>
            <p:ph type="body" idx="1"/>
          </p:nvPr>
        </p:nvSpPr>
        <p:spPr>
          <a:xfrm>
            <a:off x="457200" y="805305"/>
            <a:ext cx="8229600" cy="3789318"/>
          </a:xfrm>
          <a:prstGeom prst="rect">
            <a:avLst/>
          </a:prstGeom>
        </p:spPr>
        <p:txBody>
          <a:bodyPr vert="horz" lIns="91440" tIns="45720" rIns="91440" bIns="45720" rtlCol="0">
            <a:normAutofit/>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6" name="Slide Number Placeholder 5"/>
          <p:cNvSpPr>
            <a:spLocks noGrp="1"/>
          </p:cNvSpPr>
          <p:nvPr>
            <p:ph type="sldNum" sz="quarter" idx="4"/>
          </p:nvPr>
        </p:nvSpPr>
        <p:spPr>
          <a:xfrm>
            <a:off x="360240" y="4869655"/>
            <a:ext cx="344485" cy="273844"/>
          </a:xfrm>
          <a:prstGeom prst="rect">
            <a:avLst/>
          </a:prstGeom>
        </p:spPr>
        <p:txBody>
          <a:bodyPr vert="horz" wrap="none" lIns="91440" tIns="45720" rIns="91440" bIns="45720" rtlCol="0" anchor="ctr"/>
          <a:lstStyle>
            <a:lvl1pPr algn="ctr">
              <a:defRPr sz="700">
                <a:solidFill>
                  <a:srgbClr val="009677"/>
                </a:solidFill>
                <a:latin typeface="Century Gothic"/>
                <a:cs typeface="Century Gothic"/>
              </a:defRPr>
            </a:lvl1pPr>
          </a:lstStyle>
          <a:p>
            <a:fld id="{F808627B-F915-7940-8094-9D0FE90F5C69}" type="slidenum">
              <a:rPr lang="en-US" smtClean="0"/>
              <a:pPr/>
              <a:t>‹#›</a:t>
            </a:fld>
            <a:endParaRPr lang="en-US" dirty="0"/>
          </a:p>
        </p:txBody>
      </p:sp>
      <p:pic>
        <p:nvPicPr>
          <p:cNvPr id="13" name="Picture 12" descr="Untitled-14.png"/>
          <p:cNvPicPr>
            <a:picLocks noChangeAspect="1"/>
          </p:cNvPicPr>
          <p:nvPr userDrawn="1"/>
        </p:nvPicPr>
        <p:blipFill rotWithShape="1">
          <a:blip r:embed="rId9"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pic>
        <p:nvPicPr>
          <p:cNvPr id="7" name="Picture 6"/>
          <p:cNvPicPr>
            <a:picLocks noChangeAspect="1"/>
          </p:cNvPicPr>
          <p:nvPr userDrawn="1"/>
        </p:nvPicPr>
        <p:blipFill rotWithShape="1">
          <a:blip r:embed="rId10">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4202318953"/>
      </p:ext>
    </p:extLst>
  </p:cSld>
  <p:clrMap bg1="lt1" tx1="dk1" bg2="lt2" tx2="dk2" accent1="accent1" accent2="accent2" accent3="accent3" accent4="accent4" accent5="accent5" accent6="accent6" hlink="hlink" folHlink="folHlink"/>
  <p:sldLayoutIdLst>
    <p:sldLayoutId id="2147483714" r:id="rId1"/>
    <p:sldLayoutId id="2147483716" r:id="rId2"/>
    <p:sldLayoutId id="2147483717" r:id="rId3"/>
    <p:sldLayoutId id="2147483650" r:id="rId4"/>
    <p:sldLayoutId id="2147483700" r:id="rId5"/>
    <p:sldLayoutId id="2147483668" r:id="rId6"/>
    <p:sldLayoutId id="2147483719" r:id="rId7"/>
  </p:sldLayoutIdLst>
  <p:hf hdr="0" ftr="0" dt="0"/>
  <p:txStyles>
    <p:titleStyle>
      <a:lvl1pPr algn="l" defTabSz="457200" rtl="0" eaLnBrk="1" latinLnBrk="0" hangingPunct="1">
        <a:spcBef>
          <a:spcPct val="0"/>
        </a:spcBef>
        <a:buNone/>
        <a:defRPr sz="2800" b="0" i="0" kern="1200">
          <a:solidFill>
            <a:schemeClr val="tx1"/>
          </a:solidFill>
          <a:latin typeface="Century Gothic"/>
          <a:ea typeface="+mj-ea"/>
          <a:cs typeface="Century Gothic"/>
        </a:defRPr>
      </a:lvl1pPr>
    </p:titleStyle>
    <p:bodyStyle>
      <a:lvl1pPr marL="342900" indent="-3429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9.emf"/><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oleObject" Target="file:///\\iamctnfs1.investecam.corp\shared\GRAPHICS\RETAIL\PRESENTATIONS\2020\OMI_charts.xlsx!CAPE!%5bOMI_charts.xlsx%5dCAPE%20Chart%202" TargetMode="External"/><Relationship Id="rId5" Type="http://schemas.openxmlformats.org/officeDocument/2006/relationships/image" Target="../media/image8.emf"/><Relationship Id="rId4" Type="http://schemas.openxmlformats.org/officeDocument/2006/relationships/oleObject" Target="file:///\\iamctnfs1.investecam.corp\shared\GRAPHICS\RETAIL\PRESENTATIONS\2020\OMI_charts.xlsx!CMAs!%5bOMI_charts.xlsx%5dCMAs%20Chart%201" TargetMode="Externa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1.emf"/><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oleObject" Target="file:///\\iamctnfs1.investecam.corp\shared\GRAPHICS\RETAIL\PRESENTATIONS\2020\OMI_charts.xlsx!Performance%20to%2030Sep20!%5bOMI_charts.xlsx%5dPerformance%20to%2030Sep20%20Chart%204" TargetMode="External"/><Relationship Id="rId5" Type="http://schemas.openxmlformats.org/officeDocument/2006/relationships/image" Target="../media/image10.emf"/><Relationship Id="rId4" Type="http://schemas.openxmlformats.org/officeDocument/2006/relationships/oleObject" Target="file:///\\iamctnfs1.investecam.corp\shared\GRAPHICS\RETAIL\PRESENTATIONS\2020\OMI_charts.xlsx!Performance%20to%2030Sep20!%5bOMI_charts.xlsx%5dPerformance%20to%2030Sep20%20Chart%206" TargetMode="Externa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5.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png"/><Relationship Id="rId10" Type="http://schemas.openxmlformats.org/officeDocument/2006/relationships/image" Target="../media/image22.jpeg"/><Relationship Id="rId4" Type="http://schemas.openxmlformats.org/officeDocument/2006/relationships/image" Target="../media/image16.gif"/><Relationship Id="rId9"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a:t>OMI GLOBAL FLEXIBLE</a:t>
            </a:r>
            <a:endParaRPr lang="en-ZA" dirty="0"/>
          </a:p>
        </p:txBody>
      </p:sp>
      <p:sp>
        <p:nvSpPr>
          <p:cNvPr id="3" name="Subtitle 2"/>
          <p:cNvSpPr>
            <a:spLocks noGrp="1"/>
          </p:cNvSpPr>
          <p:nvPr>
            <p:ph type="subTitle" idx="1"/>
          </p:nvPr>
        </p:nvSpPr>
        <p:spPr/>
        <p:txBody>
          <a:bodyPr/>
          <a:lstStyle/>
          <a:p>
            <a:r>
              <a:rPr lang="en-US"/>
              <a:t>NINETY ONE GLOBAL MACRO ALLOCATION FUND</a:t>
            </a:r>
            <a:endParaRPr lang="en-US" dirty="0"/>
          </a:p>
        </p:txBody>
      </p:sp>
    </p:spTree>
    <p:extLst>
      <p:ext uri="{BB962C8B-B14F-4D97-AF65-F5344CB8AC3E}">
        <p14:creationId xmlns:p14="http://schemas.microsoft.com/office/powerpoint/2010/main" val="1989154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normAutofit fontScale="90000"/>
          </a:bodyPr>
          <a:lstStyle/>
          <a:p>
            <a:r>
              <a:rPr lang="en-GB" dirty="0"/>
              <a:t>Dynamic and Flexible approach</a:t>
            </a:r>
            <a:endParaRPr lang="en-US" dirty="0"/>
          </a:p>
        </p:txBody>
      </p:sp>
      <p:sp>
        <p:nvSpPr>
          <p:cNvPr id="6" name="Text Placeholder 5">
            <a:extLst>
              <a:ext uri="{FF2B5EF4-FFF2-40B4-BE49-F238E27FC236}">
                <a16:creationId xmlns:a16="http://schemas.microsoft.com/office/drawing/2014/main" id="{5BAD2158-457C-4FBA-ABD5-BC4CD7B4CF99}"/>
              </a:ext>
            </a:extLst>
          </p:cNvPr>
          <p:cNvSpPr>
            <a:spLocks noGrp="1"/>
          </p:cNvSpPr>
          <p:nvPr>
            <p:ph idx="1"/>
          </p:nvPr>
        </p:nvSpPr>
        <p:spPr/>
        <p:txBody>
          <a:bodyPr>
            <a:normAutofit/>
          </a:bodyPr>
          <a:lstStyle/>
          <a:p>
            <a:r>
              <a:rPr lang="en-GB" sz="1400" dirty="0"/>
              <a:t>We can invest up to 100% in Growth assets and 100% in Defensive assets</a:t>
            </a:r>
          </a:p>
        </p:txBody>
      </p:sp>
      <p:graphicFrame>
        <p:nvGraphicFramePr>
          <p:cNvPr id="27" name="Chart 26">
            <a:extLst>
              <a:ext uri="{FF2B5EF4-FFF2-40B4-BE49-F238E27FC236}">
                <a16:creationId xmlns:a16="http://schemas.microsoft.com/office/drawing/2014/main" id="{A6514929-7BBB-418E-9BFD-6710BB3DF01B}"/>
              </a:ext>
            </a:extLst>
          </p:cNvPr>
          <p:cNvGraphicFramePr>
            <a:graphicFrameLocks/>
          </p:cNvGraphicFramePr>
          <p:nvPr/>
        </p:nvGraphicFramePr>
        <p:xfrm>
          <a:off x="6679208" y="1599396"/>
          <a:ext cx="1269947" cy="2559331"/>
        </p:xfrm>
        <a:graphic>
          <a:graphicData uri="http://schemas.openxmlformats.org/drawingml/2006/chart">
            <c:chart xmlns:c="http://schemas.openxmlformats.org/drawingml/2006/chart" xmlns:r="http://schemas.openxmlformats.org/officeDocument/2006/relationships" r:id="rId3"/>
          </a:graphicData>
        </a:graphic>
      </p:graphicFrame>
      <p:sp>
        <p:nvSpPr>
          <p:cNvPr id="28" name="Text Placeholder 14">
            <a:extLst>
              <a:ext uri="{FF2B5EF4-FFF2-40B4-BE49-F238E27FC236}">
                <a16:creationId xmlns:a16="http://schemas.microsoft.com/office/drawing/2014/main" id="{E749D971-B3F8-4A2D-945F-64B99F3D1857}"/>
              </a:ext>
            </a:extLst>
          </p:cNvPr>
          <p:cNvSpPr txBox="1">
            <a:spLocks/>
          </p:cNvSpPr>
          <p:nvPr/>
        </p:nvSpPr>
        <p:spPr bwMode="gray">
          <a:xfrm>
            <a:off x="6679208" y="1721276"/>
            <a:ext cx="534218" cy="209288"/>
          </a:xfrm>
          <a:prstGeom prst="rect">
            <a:avLst/>
          </a:prstGeom>
        </p:spPr>
        <p:txBody>
          <a:bodyPr vert="horz" wrap="square" lIns="0" tIns="0" rIns="0" bIns="0" rtlCol="0" anchor="b">
            <a:spAutoFit/>
          </a:bodyPr>
          <a:lstStyle>
            <a:lvl1pPr marL="0" indent="0" algn="l" defTabSz="995690" rtl="0" eaLnBrk="1" latinLnBrk="0" hangingPunct="1">
              <a:lnSpc>
                <a:spcPct val="100000"/>
              </a:lnSpc>
              <a:spcBef>
                <a:spcPct val="0"/>
              </a:spcBef>
              <a:spcAft>
                <a:spcPts val="0"/>
              </a:spcAft>
              <a:buClrTx/>
              <a:buFontTx/>
              <a:buNone/>
              <a:defRPr lang="en-US" sz="800" b="0" kern="1200" dirty="0" smtClean="0">
                <a:solidFill>
                  <a:schemeClr val="tx2"/>
                </a:solidFill>
                <a:latin typeface="+mn-lt"/>
                <a:ea typeface="+mn-ea"/>
                <a:cs typeface="Arial" charset="0"/>
              </a:defRPr>
            </a:lvl1pPr>
            <a:lvl2pPr marL="0" indent="-266700" algn="l" defTabSz="995690" rtl="0" eaLnBrk="1" latinLnBrk="0" hangingPunct="1">
              <a:lnSpc>
                <a:spcPct val="100000"/>
              </a:lnSpc>
              <a:spcBef>
                <a:spcPct val="0"/>
              </a:spcBef>
              <a:spcAft>
                <a:spcPts val="0"/>
              </a:spcAft>
              <a:buClrTx/>
              <a:buSzPct val="100000"/>
              <a:buFontTx/>
              <a:buNone/>
              <a:defRPr lang="en-US" sz="800" b="1" kern="1200" baseline="0" dirty="0" smtClean="0">
                <a:solidFill>
                  <a:schemeClr val="tx2"/>
                </a:solidFill>
                <a:latin typeface="+mn-lt"/>
                <a:ea typeface="+mn-ea"/>
                <a:cs typeface="Arial" charset="0"/>
              </a:defRPr>
            </a:lvl2pPr>
            <a:lvl3pPr marL="0" indent="-276225" algn="l" defTabSz="995690" rtl="0" eaLnBrk="1" latinLnBrk="0" hangingPunct="1">
              <a:lnSpc>
                <a:spcPct val="100000"/>
              </a:lnSpc>
              <a:spcBef>
                <a:spcPct val="0"/>
              </a:spcBef>
              <a:spcAft>
                <a:spcPts val="0"/>
              </a:spcAft>
              <a:buClrTx/>
              <a:buFontTx/>
              <a:buNone/>
              <a:defRPr lang="en-US" sz="800" b="1" kern="1200" dirty="0" smtClean="0">
                <a:solidFill>
                  <a:schemeClr val="tx2"/>
                </a:solidFill>
                <a:latin typeface="+mn-lt"/>
                <a:ea typeface="+mn-ea"/>
                <a:cs typeface="Arial" charset="0"/>
              </a:defRPr>
            </a:lvl3pPr>
            <a:lvl4pPr marL="0" indent="-266700" algn="l" defTabSz="995690" rtl="0" eaLnBrk="1" latinLnBrk="0" hangingPunct="1">
              <a:lnSpc>
                <a:spcPct val="100000"/>
              </a:lnSpc>
              <a:spcBef>
                <a:spcPct val="0"/>
              </a:spcBef>
              <a:spcAft>
                <a:spcPts val="0"/>
              </a:spcAft>
              <a:buClrTx/>
              <a:buFontTx/>
              <a:buNone/>
              <a:defRPr lang="en-US" sz="800" b="1" kern="1200" dirty="0" smtClean="0">
                <a:solidFill>
                  <a:schemeClr val="tx2"/>
                </a:solidFill>
                <a:latin typeface="+mn-lt"/>
                <a:ea typeface="+mn-ea"/>
                <a:cs typeface="Arial" charset="0"/>
              </a:defRPr>
            </a:lvl4pPr>
            <a:lvl5pPr marL="0" indent="0" algn="l" defTabSz="995690" rtl="0" eaLnBrk="1" latinLnBrk="0" hangingPunct="1">
              <a:lnSpc>
                <a:spcPct val="100000"/>
              </a:lnSpc>
              <a:spcBef>
                <a:spcPct val="0"/>
              </a:spcBef>
              <a:spcAft>
                <a:spcPts val="0"/>
              </a:spcAft>
              <a:buClrTx/>
              <a:buFontTx/>
              <a:buNone/>
              <a:defRPr lang="en-GB" sz="800" b="1" kern="1200" dirty="0" smtClean="0">
                <a:solidFill>
                  <a:schemeClr val="tx2"/>
                </a:solidFill>
                <a:latin typeface="+mn-lt"/>
                <a:ea typeface="+mn-ea"/>
                <a:cs typeface="Arial" charset="0"/>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r>
              <a:rPr lang="en-GB" sz="680" dirty="0">
                <a:solidFill>
                  <a:schemeClr val="tx1"/>
                </a:solidFill>
              </a:rPr>
              <a:t>Max ex-ante volatility*</a:t>
            </a:r>
          </a:p>
        </p:txBody>
      </p:sp>
      <p:sp>
        <p:nvSpPr>
          <p:cNvPr id="42" name="TextBox 41">
            <a:extLst>
              <a:ext uri="{FF2B5EF4-FFF2-40B4-BE49-F238E27FC236}">
                <a16:creationId xmlns:a16="http://schemas.microsoft.com/office/drawing/2014/main" id="{95E8F812-5A2F-4A89-9B22-4442138EFB5E}"/>
              </a:ext>
            </a:extLst>
          </p:cNvPr>
          <p:cNvSpPr txBox="1"/>
          <p:nvPr/>
        </p:nvSpPr>
        <p:spPr>
          <a:xfrm rot="16200000">
            <a:off x="7556662" y="3511921"/>
            <a:ext cx="889667" cy="104644"/>
          </a:xfrm>
          <a:prstGeom prst="rect">
            <a:avLst/>
          </a:prstGeom>
          <a:noFill/>
        </p:spPr>
        <p:txBody>
          <a:bodyPr wrap="none" lIns="0" tIns="0" rIns="0" bIns="0" rtlCol="0">
            <a:spAutoFit/>
          </a:bodyPr>
          <a:lstStyle/>
          <a:p>
            <a:r>
              <a:rPr lang="en-GB" sz="680" dirty="0"/>
              <a:t>Potential risk level (%)</a:t>
            </a:r>
          </a:p>
        </p:txBody>
      </p:sp>
      <p:cxnSp>
        <p:nvCxnSpPr>
          <p:cNvPr id="43" name="Straight Connector 42">
            <a:extLst>
              <a:ext uri="{FF2B5EF4-FFF2-40B4-BE49-F238E27FC236}">
                <a16:creationId xmlns:a16="http://schemas.microsoft.com/office/drawing/2014/main" id="{36D392DB-A5B2-46CB-9711-21227E4E51F5}"/>
              </a:ext>
            </a:extLst>
          </p:cNvPr>
          <p:cNvCxnSpPr>
            <a:cxnSpLocks/>
          </p:cNvCxnSpPr>
          <p:nvPr/>
        </p:nvCxnSpPr>
        <p:spPr>
          <a:xfrm flipH="1">
            <a:off x="6679208" y="1687339"/>
            <a:ext cx="881694" cy="0"/>
          </a:xfrm>
          <a:prstGeom prst="line">
            <a:avLst/>
          </a:prstGeom>
          <a:ln w="9525">
            <a:prstDash val="dash"/>
            <a:headEnd w="lg" len="med"/>
            <a:tailEnd type="none" w="lg" len="med"/>
          </a:ln>
          <a:effectLst/>
        </p:spPr>
        <p:style>
          <a:lnRef idx="2">
            <a:schemeClr val="accent4"/>
          </a:lnRef>
          <a:fillRef idx="0">
            <a:schemeClr val="accent4"/>
          </a:fillRef>
          <a:effectRef idx="1">
            <a:schemeClr val="accent4"/>
          </a:effectRef>
          <a:fontRef idx="minor">
            <a:schemeClr val="tx1"/>
          </a:fontRef>
        </p:style>
      </p:cxnSp>
      <p:sp>
        <p:nvSpPr>
          <p:cNvPr id="44" name="TextBox 43">
            <a:extLst>
              <a:ext uri="{FF2B5EF4-FFF2-40B4-BE49-F238E27FC236}">
                <a16:creationId xmlns:a16="http://schemas.microsoft.com/office/drawing/2014/main" id="{EA729C42-2EF9-48F4-8D2D-848D36F4DD6C}"/>
              </a:ext>
            </a:extLst>
          </p:cNvPr>
          <p:cNvSpPr txBox="1"/>
          <p:nvPr/>
        </p:nvSpPr>
        <p:spPr>
          <a:xfrm>
            <a:off x="4414004" y="1191873"/>
            <a:ext cx="2082330" cy="17538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defPPr>
              <a:defRPr lang="en-US"/>
            </a:defPPr>
            <a:lvl1pPr>
              <a:spcBef>
                <a:spcPts val="20"/>
              </a:spcBef>
              <a:defRPr sz="1000" b="1">
                <a:solidFill>
                  <a:srgbClr val="424242"/>
                </a:solidFill>
              </a:defRPr>
            </a:lvl1pPr>
          </a:lstStyle>
          <a:p>
            <a:r>
              <a:rPr lang="en-GB" dirty="0"/>
              <a:t>Potential Portfolio Risk Allocations</a:t>
            </a:r>
          </a:p>
        </p:txBody>
      </p:sp>
      <p:sp>
        <p:nvSpPr>
          <p:cNvPr id="45" name="TextBox 44">
            <a:extLst>
              <a:ext uri="{FF2B5EF4-FFF2-40B4-BE49-F238E27FC236}">
                <a16:creationId xmlns:a16="http://schemas.microsoft.com/office/drawing/2014/main" id="{1D1359A1-FA09-45F5-8E29-23B8A23B6377}"/>
              </a:ext>
            </a:extLst>
          </p:cNvPr>
          <p:cNvSpPr txBox="1"/>
          <p:nvPr/>
        </p:nvSpPr>
        <p:spPr>
          <a:xfrm>
            <a:off x="6641098" y="1195958"/>
            <a:ext cx="1798044" cy="109528"/>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p>
            <a:pPr>
              <a:spcBef>
                <a:spcPts val="20"/>
              </a:spcBef>
            </a:pPr>
            <a:r>
              <a:rPr lang="en-GB" sz="1000" b="1" dirty="0">
                <a:solidFill>
                  <a:srgbClr val="424242"/>
                </a:solidFill>
              </a:rPr>
              <a:t>Variable Portfolio Risk Level</a:t>
            </a:r>
          </a:p>
        </p:txBody>
      </p:sp>
      <p:cxnSp>
        <p:nvCxnSpPr>
          <p:cNvPr id="46" name="Straight Arrow Connector 45">
            <a:extLst>
              <a:ext uri="{FF2B5EF4-FFF2-40B4-BE49-F238E27FC236}">
                <a16:creationId xmlns:a16="http://schemas.microsoft.com/office/drawing/2014/main" id="{5571E18C-7D59-424C-AC6E-4F557E4485FD}"/>
              </a:ext>
            </a:extLst>
          </p:cNvPr>
          <p:cNvCxnSpPr>
            <a:cxnSpLocks/>
          </p:cNvCxnSpPr>
          <p:nvPr/>
        </p:nvCxnSpPr>
        <p:spPr>
          <a:xfrm>
            <a:off x="6700550" y="1964425"/>
            <a:ext cx="1552" cy="1224574"/>
          </a:xfrm>
          <a:prstGeom prst="straightConnector1">
            <a:avLst/>
          </a:prstGeom>
          <a:ln w="3175">
            <a:solidFill>
              <a:schemeClr val="tx2"/>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B5EACBA4-A889-4D60-BCBE-912446BA6462}"/>
              </a:ext>
            </a:extLst>
          </p:cNvPr>
          <p:cNvCxnSpPr/>
          <p:nvPr/>
        </p:nvCxnSpPr>
        <p:spPr>
          <a:xfrm flipV="1">
            <a:off x="6841271" y="2212049"/>
            <a:ext cx="1" cy="1224574"/>
          </a:xfrm>
          <a:prstGeom prst="straightConnector1">
            <a:avLst/>
          </a:prstGeom>
          <a:ln w="3175">
            <a:solidFill>
              <a:schemeClr val="tx2"/>
            </a:solidFill>
            <a:headEnd w="lg" len="med"/>
            <a:tailEnd type="triangle"/>
          </a:ln>
        </p:spPr>
        <p:style>
          <a:lnRef idx="1">
            <a:schemeClr val="accent1"/>
          </a:lnRef>
          <a:fillRef idx="0">
            <a:schemeClr val="accent1"/>
          </a:fillRef>
          <a:effectRef idx="0">
            <a:schemeClr val="accent1"/>
          </a:effectRef>
          <a:fontRef idx="minor">
            <a:schemeClr val="tx1"/>
          </a:fontRef>
        </p:style>
      </p:cxnSp>
      <p:sp>
        <p:nvSpPr>
          <p:cNvPr id="49" name="Text Placeholder 14">
            <a:extLst>
              <a:ext uri="{FF2B5EF4-FFF2-40B4-BE49-F238E27FC236}">
                <a16:creationId xmlns:a16="http://schemas.microsoft.com/office/drawing/2014/main" id="{BD0788C3-3714-440F-AD08-0B4D192A4FC8}"/>
              </a:ext>
            </a:extLst>
          </p:cNvPr>
          <p:cNvSpPr txBox="1">
            <a:spLocks/>
          </p:cNvSpPr>
          <p:nvPr/>
        </p:nvSpPr>
        <p:spPr bwMode="gray">
          <a:xfrm>
            <a:off x="977271" y="1715637"/>
            <a:ext cx="2564323" cy="2308324"/>
          </a:xfrm>
          <a:prstGeom prst="rect">
            <a:avLst/>
          </a:prstGeom>
        </p:spPr>
        <p:txBody>
          <a:bodyPr vert="horz" wrap="square" lIns="0" tIns="0" rIns="0" bIns="0" rtlCol="0" anchor="b">
            <a:spAutoFit/>
          </a:bodyPr>
          <a:lstStyle>
            <a:lvl1pPr marL="0" indent="0" algn="l" defTabSz="995690" rtl="0" eaLnBrk="1" latinLnBrk="0" hangingPunct="1">
              <a:lnSpc>
                <a:spcPct val="100000"/>
              </a:lnSpc>
              <a:spcBef>
                <a:spcPct val="0"/>
              </a:spcBef>
              <a:spcAft>
                <a:spcPts val="0"/>
              </a:spcAft>
              <a:buClrTx/>
              <a:buFontTx/>
              <a:buNone/>
              <a:defRPr lang="en-US" sz="800" b="0" kern="1200" dirty="0" smtClean="0">
                <a:solidFill>
                  <a:schemeClr val="tx2"/>
                </a:solidFill>
                <a:latin typeface="+mn-lt"/>
                <a:ea typeface="+mn-ea"/>
                <a:cs typeface="Arial" charset="0"/>
              </a:defRPr>
            </a:lvl1pPr>
            <a:lvl2pPr marL="0" indent="-266700" algn="l" defTabSz="995690" rtl="0" eaLnBrk="1" latinLnBrk="0" hangingPunct="1">
              <a:lnSpc>
                <a:spcPct val="100000"/>
              </a:lnSpc>
              <a:spcBef>
                <a:spcPct val="0"/>
              </a:spcBef>
              <a:spcAft>
                <a:spcPts val="0"/>
              </a:spcAft>
              <a:buClrTx/>
              <a:buSzPct val="100000"/>
              <a:buFontTx/>
              <a:buNone/>
              <a:defRPr lang="en-US" sz="800" b="1" kern="1200" baseline="0" dirty="0" smtClean="0">
                <a:solidFill>
                  <a:schemeClr val="tx2"/>
                </a:solidFill>
                <a:latin typeface="+mn-lt"/>
                <a:ea typeface="+mn-ea"/>
                <a:cs typeface="Arial" charset="0"/>
              </a:defRPr>
            </a:lvl2pPr>
            <a:lvl3pPr marL="0" indent="-276225" algn="l" defTabSz="995690" rtl="0" eaLnBrk="1" latinLnBrk="0" hangingPunct="1">
              <a:lnSpc>
                <a:spcPct val="100000"/>
              </a:lnSpc>
              <a:spcBef>
                <a:spcPct val="0"/>
              </a:spcBef>
              <a:spcAft>
                <a:spcPts val="0"/>
              </a:spcAft>
              <a:buClrTx/>
              <a:buFontTx/>
              <a:buNone/>
              <a:defRPr lang="en-US" sz="800" b="1" kern="1200" dirty="0" smtClean="0">
                <a:solidFill>
                  <a:schemeClr val="tx2"/>
                </a:solidFill>
                <a:latin typeface="+mn-lt"/>
                <a:ea typeface="+mn-ea"/>
                <a:cs typeface="Arial" charset="0"/>
              </a:defRPr>
            </a:lvl3pPr>
            <a:lvl4pPr marL="0" indent="-266700" algn="l" defTabSz="995690" rtl="0" eaLnBrk="1" latinLnBrk="0" hangingPunct="1">
              <a:lnSpc>
                <a:spcPct val="100000"/>
              </a:lnSpc>
              <a:spcBef>
                <a:spcPct val="0"/>
              </a:spcBef>
              <a:spcAft>
                <a:spcPts val="0"/>
              </a:spcAft>
              <a:buClrTx/>
              <a:buFontTx/>
              <a:buNone/>
              <a:defRPr lang="en-US" sz="800" b="1" kern="1200" dirty="0" smtClean="0">
                <a:solidFill>
                  <a:schemeClr val="tx2"/>
                </a:solidFill>
                <a:latin typeface="+mn-lt"/>
                <a:ea typeface="+mn-ea"/>
                <a:cs typeface="Arial" charset="0"/>
              </a:defRPr>
            </a:lvl4pPr>
            <a:lvl5pPr marL="0" indent="0" algn="l" defTabSz="995690" rtl="0" eaLnBrk="1" latinLnBrk="0" hangingPunct="1">
              <a:lnSpc>
                <a:spcPct val="100000"/>
              </a:lnSpc>
              <a:spcBef>
                <a:spcPct val="0"/>
              </a:spcBef>
              <a:spcAft>
                <a:spcPts val="0"/>
              </a:spcAft>
              <a:buClrTx/>
              <a:buFontTx/>
              <a:buNone/>
              <a:defRPr lang="en-GB" sz="800" b="1" kern="1200" dirty="0" smtClean="0">
                <a:solidFill>
                  <a:schemeClr val="tx2"/>
                </a:solidFill>
                <a:latin typeface="+mn-lt"/>
                <a:ea typeface="+mn-ea"/>
                <a:cs typeface="Arial" charset="0"/>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spcBef>
                <a:spcPts val="408"/>
              </a:spcBef>
            </a:pPr>
            <a:r>
              <a:rPr lang="en-GB" sz="1000" dirty="0">
                <a:solidFill>
                  <a:schemeClr val="tx1"/>
                </a:solidFill>
              </a:rPr>
              <a:t>Neutral risk allocation: </a:t>
            </a:r>
          </a:p>
          <a:p>
            <a:pPr marL="194367" indent="-194367">
              <a:spcBef>
                <a:spcPts val="408"/>
              </a:spcBef>
              <a:buClr>
                <a:schemeClr val="accent2"/>
              </a:buClr>
              <a:buFont typeface="Century Gothic" panose="020B0502020202020204" pitchFamily="34" charset="0"/>
              <a:buChar char="●"/>
            </a:pPr>
            <a:r>
              <a:rPr lang="en-GB" sz="1000" dirty="0">
                <a:solidFill>
                  <a:schemeClr val="tx1"/>
                </a:solidFill>
                <a:latin typeface="Century Gothic"/>
              </a:rPr>
              <a:t>We believe we’re paid a premium to own assets through </a:t>
            </a:r>
            <a:r>
              <a:rPr lang="en-GB" sz="1000" dirty="0">
                <a:solidFill>
                  <a:schemeClr val="tx1"/>
                </a:solidFill>
              </a:rPr>
              <a:t>time</a:t>
            </a:r>
          </a:p>
          <a:p>
            <a:pPr marL="194367" indent="-194367">
              <a:spcBef>
                <a:spcPts val="408"/>
              </a:spcBef>
              <a:buClr>
                <a:schemeClr val="accent2"/>
              </a:buClr>
              <a:buFont typeface="Century Gothic" panose="020B0502020202020204" pitchFamily="34" charset="0"/>
              <a:buChar char="●"/>
            </a:pPr>
            <a:r>
              <a:rPr lang="en-GB" sz="1000" dirty="0">
                <a:solidFill>
                  <a:schemeClr val="tx1"/>
                </a:solidFill>
              </a:rPr>
              <a:t>Our neutral risk allocation is balanced between </a:t>
            </a:r>
            <a:r>
              <a:rPr lang="en-GB" sz="1000" b="1" dirty="0">
                <a:solidFill>
                  <a:srgbClr val="16543A"/>
                </a:solidFill>
              </a:rPr>
              <a:t>Growth</a:t>
            </a:r>
            <a:r>
              <a:rPr lang="en-GB" sz="1000" dirty="0">
                <a:solidFill>
                  <a:schemeClr val="tx1"/>
                </a:solidFill>
              </a:rPr>
              <a:t> and </a:t>
            </a:r>
            <a:r>
              <a:rPr lang="en-GB" sz="1000" b="1" dirty="0">
                <a:solidFill>
                  <a:srgbClr val="74908D"/>
                </a:solidFill>
              </a:rPr>
              <a:t>Defensive</a:t>
            </a:r>
            <a:r>
              <a:rPr lang="en-GB" sz="1000" dirty="0">
                <a:solidFill>
                  <a:schemeClr val="accent3"/>
                </a:solidFill>
              </a:rPr>
              <a:t> </a:t>
            </a:r>
            <a:r>
              <a:rPr lang="en-GB" sz="1000" dirty="0">
                <a:solidFill>
                  <a:schemeClr val="tx1"/>
                </a:solidFill>
              </a:rPr>
              <a:t>assets </a:t>
            </a:r>
          </a:p>
          <a:p>
            <a:pPr>
              <a:spcBef>
                <a:spcPts val="408"/>
              </a:spcBef>
            </a:pPr>
            <a:endParaRPr lang="en-GB" sz="1000" dirty="0">
              <a:solidFill>
                <a:schemeClr val="tx1"/>
              </a:solidFill>
            </a:endParaRPr>
          </a:p>
          <a:p>
            <a:pPr>
              <a:spcBef>
                <a:spcPts val="408"/>
              </a:spcBef>
            </a:pPr>
            <a:r>
              <a:rPr lang="en-GB" sz="1000" dirty="0">
                <a:solidFill>
                  <a:schemeClr val="tx1"/>
                </a:solidFill>
              </a:rPr>
              <a:t>Two levels of flexibility: </a:t>
            </a:r>
            <a:endParaRPr lang="en-GB" sz="1000" i="1" dirty="0">
              <a:solidFill>
                <a:schemeClr val="tx1"/>
              </a:solidFill>
            </a:endParaRPr>
          </a:p>
          <a:p>
            <a:pPr marL="194367" indent="-194367">
              <a:spcBef>
                <a:spcPts val="408"/>
              </a:spcBef>
              <a:buClr>
                <a:schemeClr val="accent2"/>
              </a:buClr>
              <a:buFont typeface="Century Gothic" panose="020B0502020202020204" pitchFamily="34" charset="0"/>
              <a:buChar char="●"/>
            </a:pPr>
            <a:r>
              <a:rPr lang="en-GB" sz="1000" dirty="0">
                <a:solidFill>
                  <a:schemeClr val="tx1"/>
                </a:solidFill>
                <a:latin typeface="Century Gothic"/>
              </a:rPr>
              <a:t>Fully flexible between </a:t>
            </a:r>
            <a:r>
              <a:rPr lang="en-GB" sz="1000" b="1" dirty="0">
                <a:solidFill>
                  <a:srgbClr val="16543A"/>
                </a:solidFill>
                <a:latin typeface="Century Gothic"/>
              </a:rPr>
              <a:t>Growth</a:t>
            </a:r>
            <a:r>
              <a:rPr lang="en-GB" sz="1000" dirty="0">
                <a:solidFill>
                  <a:schemeClr val="tx1"/>
                </a:solidFill>
                <a:latin typeface="Century Gothic"/>
              </a:rPr>
              <a:t>, </a:t>
            </a:r>
            <a:r>
              <a:rPr lang="en-GB" sz="1000" b="1" dirty="0">
                <a:solidFill>
                  <a:srgbClr val="74908D"/>
                </a:solidFill>
                <a:latin typeface="Century Gothic"/>
              </a:rPr>
              <a:t>Defensive</a:t>
            </a:r>
            <a:r>
              <a:rPr lang="en-GB" sz="1000" dirty="0">
                <a:solidFill>
                  <a:schemeClr val="tx1"/>
                </a:solidFill>
                <a:latin typeface="Century Gothic"/>
              </a:rPr>
              <a:t> and </a:t>
            </a:r>
            <a:r>
              <a:rPr lang="en-GB" sz="1000" b="1" dirty="0">
                <a:solidFill>
                  <a:srgbClr val="FFB43D"/>
                </a:solidFill>
                <a:latin typeface="Century Gothic"/>
              </a:rPr>
              <a:t>Uncorrelated</a:t>
            </a:r>
            <a:r>
              <a:rPr lang="en-GB" sz="1000" dirty="0">
                <a:solidFill>
                  <a:schemeClr val="tx1"/>
                </a:solidFill>
                <a:latin typeface="Century Gothic"/>
              </a:rPr>
              <a:t> allocations</a:t>
            </a:r>
          </a:p>
          <a:p>
            <a:pPr marL="194367" indent="-194367">
              <a:spcBef>
                <a:spcPts val="408"/>
              </a:spcBef>
              <a:buClr>
                <a:schemeClr val="accent2"/>
              </a:buClr>
              <a:buFont typeface="Century Gothic" panose="020B0502020202020204" pitchFamily="34" charset="0"/>
              <a:buChar char="●"/>
            </a:pPr>
            <a:r>
              <a:rPr lang="en-GB" sz="1000" dirty="0">
                <a:solidFill>
                  <a:schemeClr val="tx1"/>
                </a:solidFill>
                <a:latin typeface="Century Gothic"/>
              </a:rPr>
              <a:t>Variable portfolio risk level, up to 15% ex-ante volatility*, depending on the breadth </a:t>
            </a:r>
            <a:r>
              <a:rPr lang="en-GB" sz="1000" dirty="0">
                <a:solidFill>
                  <a:schemeClr val="tx1"/>
                </a:solidFill>
              </a:rPr>
              <a:t>of opportunities</a:t>
            </a:r>
          </a:p>
        </p:txBody>
      </p:sp>
      <p:graphicFrame>
        <p:nvGraphicFramePr>
          <p:cNvPr id="51" name="Chart 50">
            <a:extLst>
              <a:ext uri="{FF2B5EF4-FFF2-40B4-BE49-F238E27FC236}">
                <a16:creationId xmlns:a16="http://schemas.microsoft.com/office/drawing/2014/main" id="{8E902515-EAA6-4297-AFF2-4BDB33059080}"/>
              </a:ext>
            </a:extLst>
          </p:cNvPr>
          <p:cNvGraphicFramePr>
            <a:graphicFrameLocks/>
          </p:cNvGraphicFramePr>
          <p:nvPr/>
        </p:nvGraphicFramePr>
        <p:xfrm>
          <a:off x="4093981" y="1599395"/>
          <a:ext cx="2313117" cy="2559331"/>
        </p:xfrm>
        <a:graphic>
          <a:graphicData uri="http://schemas.openxmlformats.org/drawingml/2006/chart">
            <c:chart xmlns:c="http://schemas.openxmlformats.org/drawingml/2006/chart" xmlns:r="http://schemas.openxmlformats.org/officeDocument/2006/relationships" r:id="rId4"/>
          </a:graphicData>
        </a:graphic>
      </p:graphicFrame>
      <p:sp>
        <p:nvSpPr>
          <p:cNvPr id="31" name="Text Placeholder 14">
            <a:extLst>
              <a:ext uri="{FF2B5EF4-FFF2-40B4-BE49-F238E27FC236}">
                <a16:creationId xmlns:a16="http://schemas.microsoft.com/office/drawing/2014/main" id="{BC42BDDD-9E60-43E0-82BD-FAD0FCDC33C2}"/>
              </a:ext>
            </a:extLst>
          </p:cNvPr>
          <p:cNvSpPr txBox="1">
            <a:spLocks/>
          </p:cNvSpPr>
          <p:nvPr/>
        </p:nvSpPr>
        <p:spPr bwMode="gray">
          <a:xfrm>
            <a:off x="5640468" y="1405331"/>
            <a:ext cx="734744" cy="209288"/>
          </a:xfrm>
          <a:prstGeom prst="rect">
            <a:avLst/>
          </a:prstGeom>
        </p:spPr>
        <p:txBody>
          <a:bodyPr vert="horz" wrap="square" lIns="0" tIns="0" rIns="0" bIns="0" rtlCol="0" anchor="b">
            <a:spAutoFit/>
          </a:bodyPr>
          <a:lstStyle>
            <a:lvl1pPr marL="0" indent="0" algn="l" defTabSz="995690" rtl="0" eaLnBrk="1" latinLnBrk="0" hangingPunct="1">
              <a:lnSpc>
                <a:spcPct val="100000"/>
              </a:lnSpc>
              <a:spcBef>
                <a:spcPct val="0"/>
              </a:spcBef>
              <a:spcAft>
                <a:spcPts val="0"/>
              </a:spcAft>
              <a:buClrTx/>
              <a:buFontTx/>
              <a:buNone/>
              <a:defRPr lang="en-US" sz="800" b="0" kern="1200" dirty="0" smtClean="0">
                <a:solidFill>
                  <a:schemeClr val="tx2"/>
                </a:solidFill>
                <a:latin typeface="+mn-lt"/>
                <a:ea typeface="+mn-ea"/>
                <a:cs typeface="Arial" charset="0"/>
              </a:defRPr>
            </a:lvl1pPr>
            <a:lvl2pPr marL="0" indent="-266700" algn="l" defTabSz="995690" rtl="0" eaLnBrk="1" latinLnBrk="0" hangingPunct="1">
              <a:lnSpc>
                <a:spcPct val="100000"/>
              </a:lnSpc>
              <a:spcBef>
                <a:spcPct val="0"/>
              </a:spcBef>
              <a:spcAft>
                <a:spcPts val="0"/>
              </a:spcAft>
              <a:buClrTx/>
              <a:buSzPct val="100000"/>
              <a:buFontTx/>
              <a:buNone/>
              <a:defRPr lang="en-US" sz="800" b="1" kern="1200" baseline="0" dirty="0" smtClean="0">
                <a:solidFill>
                  <a:schemeClr val="tx2"/>
                </a:solidFill>
                <a:latin typeface="+mn-lt"/>
                <a:ea typeface="+mn-ea"/>
                <a:cs typeface="Arial" charset="0"/>
              </a:defRPr>
            </a:lvl2pPr>
            <a:lvl3pPr marL="0" indent="-276225" algn="l" defTabSz="995690" rtl="0" eaLnBrk="1" latinLnBrk="0" hangingPunct="1">
              <a:lnSpc>
                <a:spcPct val="100000"/>
              </a:lnSpc>
              <a:spcBef>
                <a:spcPct val="0"/>
              </a:spcBef>
              <a:spcAft>
                <a:spcPts val="0"/>
              </a:spcAft>
              <a:buClrTx/>
              <a:buFontTx/>
              <a:buNone/>
              <a:defRPr lang="en-US" sz="800" b="1" kern="1200" dirty="0" smtClean="0">
                <a:solidFill>
                  <a:schemeClr val="tx2"/>
                </a:solidFill>
                <a:latin typeface="+mn-lt"/>
                <a:ea typeface="+mn-ea"/>
                <a:cs typeface="Arial" charset="0"/>
              </a:defRPr>
            </a:lvl3pPr>
            <a:lvl4pPr marL="0" indent="-266700" algn="l" defTabSz="995690" rtl="0" eaLnBrk="1" latinLnBrk="0" hangingPunct="1">
              <a:lnSpc>
                <a:spcPct val="100000"/>
              </a:lnSpc>
              <a:spcBef>
                <a:spcPct val="0"/>
              </a:spcBef>
              <a:spcAft>
                <a:spcPts val="0"/>
              </a:spcAft>
              <a:buClrTx/>
              <a:buFontTx/>
              <a:buNone/>
              <a:defRPr lang="en-US" sz="800" b="1" kern="1200" dirty="0" smtClean="0">
                <a:solidFill>
                  <a:schemeClr val="tx2"/>
                </a:solidFill>
                <a:latin typeface="+mn-lt"/>
                <a:ea typeface="+mn-ea"/>
                <a:cs typeface="Arial" charset="0"/>
              </a:defRPr>
            </a:lvl4pPr>
            <a:lvl5pPr marL="0" indent="0" algn="l" defTabSz="995690" rtl="0" eaLnBrk="1" latinLnBrk="0" hangingPunct="1">
              <a:lnSpc>
                <a:spcPct val="100000"/>
              </a:lnSpc>
              <a:spcBef>
                <a:spcPct val="0"/>
              </a:spcBef>
              <a:spcAft>
                <a:spcPts val="0"/>
              </a:spcAft>
              <a:buClrTx/>
              <a:buFontTx/>
              <a:buNone/>
              <a:defRPr lang="en-GB" sz="800" b="1" kern="1200" dirty="0" smtClean="0">
                <a:solidFill>
                  <a:schemeClr val="tx2"/>
                </a:solidFill>
                <a:latin typeface="+mn-lt"/>
                <a:ea typeface="+mn-ea"/>
                <a:cs typeface="Arial" charset="0"/>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a:r>
              <a:rPr lang="en-GB" sz="680" dirty="0">
                <a:solidFill>
                  <a:schemeClr val="tx1"/>
                </a:solidFill>
              </a:rPr>
              <a:t>Maximum Defensive bias</a:t>
            </a:r>
          </a:p>
        </p:txBody>
      </p:sp>
      <p:sp>
        <p:nvSpPr>
          <p:cNvPr id="35" name="Text Placeholder 14">
            <a:extLst>
              <a:ext uri="{FF2B5EF4-FFF2-40B4-BE49-F238E27FC236}">
                <a16:creationId xmlns:a16="http://schemas.microsoft.com/office/drawing/2014/main" id="{70236AF9-5AB4-413D-9D22-45F859BAAAE3}"/>
              </a:ext>
            </a:extLst>
          </p:cNvPr>
          <p:cNvSpPr txBox="1">
            <a:spLocks/>
          </p:cNvSpPr>
          <p:nvPr/>
        </p:nvSpPr>
        <p:spPr bwMode="gray">
          <a:xfrm>
            <a:off x="5098931" y="1399593"/>
            <a:ext cx="541536" cy="209288"/>
          </a:xfrm>
          <a:prstGeom prst="rect">
            <a:avLst/>
          </a:prstGeom>
        </p:spPr>
        <p:txBody>
          <a:bodyPr vert="horz" wrap="square" lIns="0" tIns="0" rIns="0" bIns="0" rtlCol="0" anchor="b">
            <a:spAutoFit/>
          </a:bodyPr>
          <a:lstStyle>
            <a:lvl1pPr marL="0" indent="0" algn="l" defTabSz="995690" rtl="0" eaLnBrk="1" latinLnBrk="0" hangingPunct="1">
              <a:lnSpc>
                <a:spcPct val="100000"/>
              </a:lnSpc>
              <a:spcBef>
                <a:spcPct val="0"/>
              </a:spcBef>
              <a:spcAft>
                <a:spcPts val="0"/>
              </a:spcAft>
              <a:buClrTx/>
              <a:buFontTx/>
              <a:buNone/>
              <a:defRPr lang="en-US" sz="800" b="0" kern="1200" dirty="0" smtClean="0">
                <a:solidFill>
                  <a:schemeClr val="tx2"/>
                </a:solidFill>
                <a:latin typeface="+mn-lt"/>
                <a:ea typeface="+mn-ea"/>
                <a:cs typeface="Arial" charset="0"/>
              </a:defRPr>
            </a:lvl1pPr>
            <a:lvl2pPr marL="0" indent="-266700" algn="l" defTabSz="995690" rtl="0" eaLnBrk="1" latinLnBrk="0" hangingPunct="1">
              <a:lnSpc>
                <a:spcPct val="100000"/>
              </a:lnSpc>
              <a:spcBef>
                <a:spcPct val="0"/>
              </a:spcBef>
              <a:spcAft>
                <a:spcPts val="0"/>
              </a:spcAft>
              <a:buClrTx/>
              <a:buSzPct val="100000"/>
              <a:buFontTx/>
              <a:buNone/>
              <a:defRPr lang="en-US" sz="800" b="1" kern="1200" baseline="0" dirty="0" smtClean="0">
                <a:solidFill>
                  <a:schemeClr val="tx2"/>
                </a:solidFill>
                <a:latin typeface="+mn-lt"/>
                <a:ea typeface="+mn-ea"/>
                <a:cs typeface="Arial" charset="0"/>
              </a:defRPr>
            </a:lvl2pPr>
            <a:lvl3pPr marL="0" indent="-276225" algn="l" defTabSz="995690" rtl="0" eaLnBrk="1" latinLnBrk="0" hangingPunct="1">
              <a:lnSpc>
                <a:spcPct val="100000"/>
              </a:lnSpc>
              <a:spcBef>
                <a:spcPct val="0"/>
              </a:spcBef>
              <a:spcAft>
                <a:spcPts val="0"/>
              </a:spcAft>
              <a:buClrTx/>
              <a:buFontTx/>
              <a:buNone/>
              <a:defRPr lang="en-US" sz="800" b="1" kern="1200" dirty="0" smtClean="0">
                <a:solidFill>
                  <a:schemeClr val="tx2"/>
                </a:solidFill>
                <a:latin typeface="+mn-lt"/>
                <a:ea typeface="+mn-ea"/>
                <a:cs typeface="Arial" charset="0"/>
              </a:defRPr>
            </a:lvl3pPr>
            <a:lvl4pPr marL="0" indent="-266700" algn="l" defTabSz="995690" rtl="0" eaLnBrk="1" latinLnBrk="0" hangingPunct="1">
              <a:lnSpc>
                <a:spcPct val="100000"/>
              </a:lnSpc>
              <a:spcBef>
                <a:spcPct val="0"/>
              </a:spcBef>
              <a:spcAft>
                <a:spcPts val="0"/>
              </a:spcAft>
              <a:buClrTx/>
              <a:buFontTx/>
              <a:buNone/>
              <a:defRPr lang="en-US" sz="800" b="1" kern="1200" dirty="0" smtClean="0">
                <a:solidFill>
                  <a:schemeClr val="tx2"/>
                </a:solidFill>
                <a:latin typeface="+mn-lt"/>
                <a:ea typeface="+mn-ea"/>
                <a:cs typeface="Arial" charset="0"/>
              </a:defRPr>
            </a:lvl4pPr>
            <a:lvl5pPr marL="0" indent="0" algn="l" defTabSz="995690" rtl="0" eaLnBrk="1" latinLnBrk="0" hangingPunct="1">
              <a:lnSpc>
                <a:spcPct val="100000"/>
              </a:lnSpc>
              <a:spcBef>
                <a:spcPct val="0"/>
              </a:spcBef>
              <a:spcAft>
                <a:spcPts val="0"/>
              </a:spcAft>
              <a:buClrTx/>
              <a:buFontTx/>
              <a:buNone/>
              <a:defRPr lang="en-GB" sz="800" b="1" kern="1200" dirty="0" smtClean="0">
                <a:solidFill>
                  <a:schemeClr val="tx2"/>
                </a:solidFill>
                <a:latin typeface="+mn-lt"/>
                <a:ea typeface="+mn-ea"/>
                <a:cs typeface="Arial" charset="0"/>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a:r>
              <a:rPr lang="en-GB" sz="680" dirty="0">
                <a:solidFill>
                  <a:schemeClr val="tx1"/>
                </a:solidFill>
              </a:rPr>
              <a:t>Maximum Growth bias</a:t>
            </a:r>
          </a:p>
        </p:txBody>
      </p:sp>
      <p:sp>
        <p:nvSpPr>
          <p:cNvPr id="37" name="Text Placeholder 14">
            <a:extLst>
              <a:ext uri="{FF2B5EF4-FFF2-40B4-BE49-F238E27FC236}">
                <a16:creationId xmlns:a16="http://schemas.microsoft.com/office/drawing/2014/main" id="{690259D4-04A3-435A-A237-1A32E206D2C3}"/>
              </a:ext>
            </a:extLst>
          </p:cNvPr>
          <p:cNvSpPr txBox="1">
            <a:spLocks/>
          </p:cNvSpPr>
          <p:nvPr/>
        </p:nvSpPr>
        <p:spPr bwMode="gray">
          <a:xfrm>
            <a:off x="4357511" y="1405331"/>
            <a:ext cx="734744" cy="209288"/>
          </a:xfrm>
          <a:prstGeom prst="rect">
            <a:avLst/>
          </a:prstGeom>
        </p:spPr>
        <p:txBody>
          <a:bodyPr vert="horz" wrap="square" lIns="0" tIns="0" rIns="0" bIns="0" rtlCol="0" anchor="b">
            <a:spAutoFit/>
          </a:bodyPr>
          <a:lstStyle>
            <a:lvl1pPr marL="0" indent="0" algn="l" defTabSz="995690" rtl="0" eaLnBrk="1" latinLnBrk="0" hangingPunct="1">
              <a:lnSpc>
                <a:spcPct val="100000"/>
              </a:lnSpc>
              <a:spcBef>
                <a:spcPct val="0"/>
              </a:spcBef>
              <a:spcAft>
                <a:spcPts val="0"/>
              </a:spcAft>
              <a:buClrTx/>
              <a:buFontTx/>
              <a:buNone/>
              <a:defRPr lang="en-US" sz="800" b="0" kern="1200" dirty="0" smtClean="0">
                <a:solidFill>
                  <a:schemeClr val="tx2"/>
                </a:solidFill>
                <a:latin typeface="+mn-lt"/>
                <a:ea typeface="+mn-ea"/>
                <a:cs typeface="Arial" charset="0"/>
              </a:defRPr>
            </a:lvl1pPr>
            <a:lvl2pPr marL="0" indent="-266700" algn="l" defTabSz="995690" rtl="0" eaLnBrk="1" latinLnBrk="0" hangingPunct="1">
              <a:lnSpc>
                <a:spcPct val="100000"/>
              </a:lnSpc>
              <a:spcBef>
                <a:spcPct val="0"/>
              </a:spcBef>
              <a:spcAft>
                <a:spcPts val="0"/>
              </a:spcAft>
              <a:buClrTx/>
              <a:buSzPct val="100000"/>
              <a:buFontTx/>
              <a:buNone/>
              <a:defRPr lang="en-US" sz="800" b="1" kern="1200" baseline="0" dirty="0" smtClean="0">
                <a:solidFill>
                  <a:schemeClr val="tx2"/>
                </a:solidFill>
                <a:latin typeface="+mn-lt"/>
                <a:ea typeface="+mn-ea"/>
                <a:cs typeface="Arial" charset="0"/>
              </a:defRPr>
            </a:lvl2pPr>
            <a:lvl3pPr marL="0" indent="-276225" algn="l" defTabSz="995690" rtl="0" eaLnBrk="1" latinLnBrk="0" hangingPunct="1">
              <a:lnSpc>
                <a:spcPct val="100000"/>
              </a:lnSpc>
              <a:spcBef>
                <a:spcPct val="0"/>
              </a:spcBef>
              <a:spcAft>
                <a:spcPts val="0"/>
              </a:spcAft>
              <a:buClrTx/>
              <a:buFontTx/>
              <a:buNone/>
              <a:defRPr lang="en-US" sz="800" b="1" kern="1200" dirty="0" smtClean="0">
                <a:solidFill>
                  <a:schemeClr val="tx2"/>
                </a:solidFill>
                <a:latin typeface="+mn-lt"/>
                <a:ea typeface="+mn-ea"/>
                <a:cs typeface="Arial" charset="0"/>
              </a:defRPr>
            </a:lvl3pPr>
            <a:lvl4pPr marL="0" indent="-266700" algn="l" defTabSz="995690" rtl="0" eaLnBrk="1" latinLnBrk="0" hangingPunct="1">
              <a:lnSpc>
                <a:spcPct val="100000"/>
              </a:lnSpc>
              <a:spcBef>
                <a:spcPct val="0"/>
              </a:spcBef>
              <a:spcAft>
                <a:spcPts val="0"/>
              </a:spcAft>
              <a:buClrTx/>
              <a:buFontTx/>
              <a:buNone/>
              <a:defRPr lang="en-US" sz="800" b="1" kern="1200" dirty="0" smtClean="0">
                <a:solidFill>
                  <a:schemeClr val="tx2"/>
                </a:solidFill>
                <a:latin typeface="+mn-lt"/>
                <a:ea typeface="+mn-ea"/>
                <a:cs typeface="Arial" charset="0"/>
              </a:defRPr>
            </a:lvl4pPr>
            <a:lvl5pPr marL="0" indent="0" algn="l" defTabSz="995690" rtl="0" eaLnBrk="1" latinLnBrk="0" hangingPunct="1">
              <a:lnSpc>
                <a:spcPct val="100000"/>
              </a:lnSpc>
              <a:spcBef>
                <a:spcPct val="0"/>
              </a:spcBef>
              <a:spcAft>
                <a:spcPts val="0"/>
              </a:spcAft>
              <a:buClrTx/>
              <a:buFontTx/>
              <a:buNone/>
              <a:defRPr lang="en-GB" sz="800" b="1" kern="1200" dirty="0" smtClean="0">
                <a:solidFill>
                  <a:schemeClr val="tx2"/>
                </a:solidFill>
                <a:latin typeface="+mn-lt"/>
                <a:ea typeface="+mn-ea"/>
                <a:cs typeface="Arial" charset="0"/>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a:r>
              <a:rPr lang="en-GB" sz="680" dirty="0">
                <a:solidFill>
                  <a:schemeClr val="tx1"/>
                </a:solidFill>
              </a:rPr>
              <a:t>Neutral Risk Allocations</a:t>
            </a:r>
          </a:p>
        </p:txBody>
      </p:sp>
      <p:sp>
        <p:nvSpPr>
          <p:cNvPr id="40" name="TextBox 39">
            <a:extLst>
              <a:ext uri="{FF2B5EF4-FFF2-40B4-BE49-F238E27FC236}">
                <a16:creationId xmlns:a16="http://schemas.microsoft.com/office/drawing/2014/main" id="{D4CCECE5-21C7-482F-95CD-09C97201B747}"/>
              </a:ext>
            </a:extLst>
          </p:cNvPr>
          <p:cNvSpPr txBox="1"/>
          <p:nvPr/>
        </p:nvSpPr>
        <p:spPr>
          <a:xfrm rot="16200000">
            <a:off x="3542517" y="3404656"/>
            <a:ext cx="1118896" cy="104644"/>
          </a:xfrm>
          <a:prstGeom prst="rect">
            <a:avLst/>
          </a:prstGeom>
          <a:noFill/>
        </p:spPr>
        <p:txBody>
          <a:bodyPr wrap="none" lIns="0" tIns="0" rIns="0" bIns="0" rtlCol="0">
            <a:spAutoFit/>
          </a:bodyPr>
          <a:lstStyle/>
          <a:p>
            <a:r>
              <a:rPr lang="en-GB" sz="680" dirty="0"/>
              <a:t>Potential risk allocation (%)</a:t>
            </a:r>
          </a:p>
        </p:txBody>
      </p:sp>
      <p:sp>
        <p:nvSpPr>
          <p:cNvPr id="19" name="Rectangle 18">
            <a:extLst>
              <a:ext uri="{FF2B5EF4-FFF2-40B4-BE49-F238E27FC236}">
                <a16:creationId xmlns:a16="http://schemas.microsoft.com/office/drawing/2014/main" id="{C198825D-D485-4926-B09C-1944DBBE2EE3}"/>
              </a:ext>
            </a:extLst>
          </p:cNvPr>
          <p:cNvSpPr/>
          <p:nvPr/>
        </p:nvSpPr>
        <p:spPr>
          <a:xfrm>
            <a:off x="1898072" y="4734452"/>
            <a:ext cx="6979201" cy="141286"/>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Source: Ninety One. For illustrative purposes only. The volatility limit is expected to apply under normal market conditions but is subject to change. </a:t>
            </a:r>
            <a:br>
              <a:rPr lang="en-US" sz="500" dirty="0"/>
            </a:br>
            <a:r>
              <a:rPr lang="en-US" sz="500" dirty="0"/>
              <a:t>* May be exceeded during extreme market conditions. For further information on investment process, please see the Important information section.</a:t>
            </a:r>
          </a:p>
        </p:txBody>
      </p:sp>
    </p:spTree>
    <p:extLst>
      <p:ext uri="{BB962C8B-B14F-4D97-AF65-F5344CB8AC3E}">
        <p14:creationId xmlns:p14="http://schemas.microsoft.com/office/powerpoint/2010/main" val="19628265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F40DF-36F2-4FE4-91E9-233A747BD132}"/>
              </a:ext>
            </a:extLst>
          </p:cNvPr>
          <p:cNvSpPr>
            <a:spLocks noGrp="1"/>
          </p:cNvSpPr>
          <p:nvPr>
            <p:ph type="title"/>
          </p:nvPr>
        </p:nvSpPr>
        <p:spPr/>
        <p:txBody>
          <a:bodyPr>
            <a:normAutofit fontScale="90000"/>
          </a:bodyPr>
          <a:lstStyle/>
          <a:p>
            <a:r>
              <a:rPr lang="en-GB" dirty="0"/>
              <a:t>Historic asset allocation ranges</a:t>
            </a:r>
          </a:p>
        </p:txBody>
      </p:sp>
      <p:sp>
        <p:nvSpPr>
          <p:cNvPr id="3" name="Text Placeholder 2">
            <a:extLst>
              <a:ext uri="{FF2B5EF4-FFF2-40B4-BE49-F238E27FC236}">
                <a16:creationId xmlns:a16="http://schemas.microsoft.com/office/drawing/2014/main" id="{D0D6F545-2721-4FCF-B461-895F5FE72B07}"/>
              </a:ext>
            </a:extLst>
          </p:cNvPr>
          <p:cNvSpPr>
            <a:spLocks noGrp="1"/>
          </p:cNvSpPr>
          <p:nvPr>
            <p:ph idx="1"/>
          </p:nvPr>
        </p:nvSpPr>
        <p:spPr>
          <a:xfrm>
            <a:off x="550068" y="840998"/>
            <a:ext cx="8151019" cy="3767913"/>
          </a:xfrm>
        </p:spPr>
        <p:txBody>
          <a:bodyPr>
            <a:normAutofit/>
          </a:bodyPr>
          <a:lstStyle/>
          <a:p>
            <a:r>
              <a:rPr lang="en-GB" sz="1400" dirty="0"/>
              <a:t>We dynamically allocate capital to where we believe we are adequately rewarded </a:t>
            </a:r>
          </a:p>
        </p:txBody>
      </p:sp>
      <p:sp>
        <p:nvSpPr>
          <p:cNvPr id="11" name="TextBox 10">
            <a:extLst>
              <a:ext uri="{FF2B5EF4-FFF2-40B4-BE49-F238E27FC236}">
                <a16:creationId xmlns:a16="http://schemas.microsoft.com/office/drawing/2014/main" id="{7919F884-6BB9-41FA-BA72-7E4AC061B8FB}"/>
              </a:ext>
            </a:extLst>
          </p:cNvPr>
          <p:cNvSpPr txBox="1"/>
          <p:nvPr/>
        </p:nvSpPr>
        <p:spPr>
          <a:xfrm>
            <a:off x="978631" y="1142502"/>
            <a:ext cx="6340356"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p>
            <a:pPr>
              <a:spcBef>
                <a:spcPts val="20"/>
              </a:spcBef>
            </a:pPr>
            <a:r>
              <a:rPr lang="en-GB" sz="1000" b="1" dirty="0">
                <a:solidFill>
                  <a:srgbClr val="424242"/>
                </a:solidFill>
              </a:rPr>
              <a:t>Historic allocations for representative GBP strategy</a:t>
            </a:r>
          </a:p>
        </p:txBody>
      </p:sp>
      <p:pic>
        <p:nvPicPr>
          <p:cNvPr id="4" name="Picture 3">
            <a:extLst>
              <a:ext uri="{FF2B5EF4-FFF2-40B4-BE49-F238E27FC236}">
                <a16:creationId xmlns:a16="http://schemas.microsoft.com/office/drawing/2014/main" id="{50C2F5CA-FF28-4AF1-991C-229D278337B3}"/>
              </a:ext>
            </a:extLst>
          </p:cNvPr>
          <p:cNvPicPr>
            <a:picLocks noChangeAspect="1"/>
          </p:cNvPicPr>
          <p:nvPr/>
        </p:nvPicPr>
        <p:blipFill>
          <a:blip r:embed="rId3"/>
          <a:stretch>
            <a:fillRect/>
          </a:stretch>
        </p:blipFill>
        <p:spPr>
          <a:xfrm>
            <a:off x="978631" y="1279351"/>
            <a:ext cx="6340356" cy="3521393"/>
          </a:xfrm>
          <a:prstGeom prst="rect">
            <a:avLst/>
          </a:prstGeom>
        </p:spPr>
      </p:pic>
      <p:sp>
        <p:nvSpPr>
          <p:cNvPr id="7" name="Rectangle 6">
            <a:extLst>
              <a:ext uri="{FF2B5EF4-FFF2-40B4-BE49-F238E27FC236}">
                <a16:creationId xmlns:a16="http://schemas.microsoft.com/office/drawing/2014/main" id="{8468487F-953E-4764-86A3-1C5D9CECA8F6}"/>
              </a:ext>
            </a:extLst>
          </p:cNvPr>
          <p:cNvSpPr/>
          <p:nvPr/>
        </p:nvSpPr>
        <p:spPr>
          <a:xfrm>
            <a:off x="1898072" y="4734452"/>
            <a:ext cx="6979201" cy="797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Source: Ninety One, 30 September 2020. Based on month-end values and starting from 1 August 2016.</a:t>
            </a:r>
          </a:p>
        </p:txBody>
      </p:sp>
    </p:spTree>
    <p:extLst>
      <p:ext uri="{BB962C8B-B14F-4D97-AF65-F5344CB8AC3E}">
        <p14:creationId xmlns:p14="http://schemas.microsoft.com/office/powerpoint/2010/main" val="1635308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p:txBody>
          <a:bodyPr>
            <a:normAutofit fontScale="90000"/>
          </a:bodyPr>
          <a:lstStyle/>
          <a:p>
            <a:r>
              <a:rPr lang="en-US" dirty="0"/>
              <a:t>Portfolio snapshot as at 30 September 2020</a:t>
            </a:r>
            <a:endParaRPr lang="en-GB" dirty="0"/>
          </a:p>
        </p:txBody>
      </p:sp>
      <p:sp>
        <p:nvSpPr>
          <p:cNvPr id="9" name="Pentagon 8"/>
          <p:cNvSpPr/>
          <p:nvPr/>
        </p:nvSpPr>
        <p:spPr>
          <a:xfrm>
            <a:off x="-117173" y="4612797"/>
            <a:ext cx="105753" cy="126889"/>
          </a:xfrm>
          <a:prstGeom prst="homePlate">
            <a:avLst>
              <a:gd name="adj" fmla="val 10001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49" dirty="0">
              <a:solidFill>
                <a:schemeClr val="accent4"/>
              </a:solidFill>
            </a:endParaRPr>
          </a:p>
        </p:txBody>
      </p:sp>
      <p:sp>
        <p:nvSpPr>
          <p:cNvPr id="22" name="TextBox 21">
            <a:extLst>
              <a:ext uri="{FF2B5EF4-FFF2-40B4-BE49-F238E27FC236}">
                <a16:creationId xmlns:a16="http://schemas.microsoft.com/office/drawing/2014/main" id="{457382E5-DAD2-4604-AD4F-982B9F44692C}"/>
              </a:ext>
            </a:extLst>
          </p:cNvPr>
          <p:cNvSpPr txBox="1"/>
          <p:nvPr/>
        </p:nvSpPr>
        <p:spPr>
          <a:xfrm>
            <a:off x="967705" y="3068296"/>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defPPr>
              <a:defRPr lang="en-US"/>
            </a:defPPr>
            <a:lvl1pPr>
              <a:spcBef>
                <a:spcPts val="20"/>
              </a:spcBef>
              <a:defRPr sz="1000" b="1">
                <a:solidFill>
                  <a:srgbClr val="424242"/>
                </a:solidFill>
              </a:defRPr>
            </a:lvl1pPr>
          </a:lstStyle>
          <a:p>
            <a:r>
              <a:rPr lang="en-GB" dirty="0"/>
              <a:t>Equity portfolio</a:t>
            </a:r>
          </a:p>
        </p:txBody>
      </p:sp>
      <p:graphicFrame>
        <p:nvGraphicFramePr>
          <p:cNvPr id="26" name="Table 25">
            <a:extLst>
              <a:ext uri="{FF2B5EF4-FFF2-40B4-BE49-F238E27FC236}">
                <a16:creationId xmlns:a16="http://schemas.microsoft.com/office/drawing/2014/main" id="{D82CFF10-17E0-4C36-BE24-91F5288BAB1B}"/>
              </a:ext>
            </a:extLst>
          </p:cNvPr>
          <p:cNvGraphicFramePr>
            <a:graphicFrameLocks noGrp="1"/>
          </p:cNvGraphicFramePr>
          <p:nvPr>
            <p:extLst>
              <p:ext uri="{D42A27DB-BD31-4B8C-83A1-F6EECF244321}">
                <p14:modId xmlns:p14="http://schemas.microsoft.com/office/powerpoint/2010/main" val="3378416111"/>
              </p:ext>
            </p:extLst>
          </p:nvPr>
        </p:nvGraphicFramePr>
        <p:xfrm>
          <a:off x="967705" y="3277835"/>
          <a:ext cx="3420000" cy="1298418"/>
        </p:xfrm>
        <a:graphic>
          <a:graphicData uri="http://schemas.openxmlformats.org/drawingml/2006/table">
            <a:tbl>
              <a:tblPr>
                <a:tableStyleId>{2D5ABB26-0587-4C30-8999-92F81FD0307C}</a:tableStyleId>
              </a:tblPr>
              <a:tblGrid>
                <a:gridCol w="2520000">
                  <a:extLst>
                    <a:ext uri="{9D8B030D-6E8A-4147-A177-3AD203B41FA5}">
                      <a16:colId xmlns:a16="http://schemas.microsoft.com/office/drawing/2014/main" val="20000"/>
                    </a:ext>
                  </a:extLst>
                </a:gridCol>
                <a:gridCol w="900000">
                  <a:extLst>
                    <a:ext uri="{9D8B030D-6E8A-4147-A177-3AD203B41FA5}">
                      <a16:colId xmlns:a16="http://schemas.microsoft.com/office/drawing/2014/main" val="20001"/>
                    </a:ext>
                  </a:extLst>
                </a:gridCol>
              </a:tblGrid>
              <a:tr h="155658">
                <a:tc>
                  <a:txBody>
                    <a:bodyPr/>
                    <a:lstStyle/>
                    <a:p>
                      <a:pPr algn="l" fontAlgn="ctr"/>
                      <a:r>
                        <a:rPr lang="en-GB" sz="1000" b="1" i="0" u="none" strike="noStrike" dirty="0">
                          <a:solidFill>
                            <a:schemeClr val="accent1"/>
                          </a:solidFill>
                          <a:effectLst/>
                          <a:latin typeface="+mn-lt"/>
                        </a:rPr>
                        <a:t>Equity regional breakdown</a:t>
                      </a:r>
                    </a:p>
                  </a:txBody>
                  <a:tcPr marL="0" marR="0" marT="24489" marB="24489" anchor="b">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algn="ctr" fontAlgn="ctr"/>
                      <a:r>
                        <a:rPr lang="en-GB" sz="1000" b="1" i="0" u="none" strike="noStrike" dirty="0">
                          <a:solidFill>
                            <a:schemeClr val="accent1"/>
                          </a:solidFill>
                          <a:effectLst/>
                          <a:latin typeface="+mn-lt"/>
                        </a:rPr>
                        <a:t>%</a:t>
                      </a:r>
                    </a:p>
                  </a:txBody>
                  <a:tcPr marL="0" marR="0" marT="24489" marB="24489" anchor="b">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0"/>
                  </a:ext>
                </a:extLst>
              </a:tr>
              <a:tr h="155658">
                <a:tc>
                  <a:txBody>
                    <a:bodyPr/>
                    <a:lstStyle/>
                    <a:p>
                      <a:pPr algn="l" rtl="0" fontAlgn="b"/>
                      <a:r>
                        <a:rPr lang="en-GB" sz="1000" b="0" i="0" u="none" strike="noStrike" dirty="0">
                          <a:solidFill>
                            <a:srgbClr val="424242"/>
                          </a:solidFill>
                          <a:effectLst/>
                          <a:latin typeface="+mn-lt"/>
                        </a:rPr>
                        <a:t>US </a:t>
                      </a:r>
                    </a:p>
                  </a:txBody>
                  <a:tcPr marL="0" marR="0" marT="0" marB="0"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ctr"/>
                      <a:r>
                        <a:rPr lang="en-GB" sz="1000" b="0" i="0" u="none" strike="noStrike" dirty="0">
                          <a:solidFill>
                            <a:srgbClr val="000000"/>
                          </a:solidFill>
                          <a:effectLst/>
                          <a:latin typeface="+mn-lt"/>
                        </a:rPr>
                        <a:t>28.3</a:t>
                      </a:r>
                    </a:p>
                  </a:txBody>
                  <a:tcPr marL="4320" marR="4320" marT="4320" marB="0"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1"/>
                  </a:ext>
                </a:extLst>
              </a:tr>
              <a:tr h="155658">
                <a:tc>
                  <a:txBody>
                    <a:bodyPr/>
                    <a:lstStyle/>
                    <a:p>
                      <a:pPr algn="l" rtl="0" fontAlgn="b"/>
                      <a:r>
                        <a:rPr lang="en-GB" sz="1000" b="0" i="0" u="none" strike="noStrike" dirty="0">
                          <a:solidFill>
                            <a:srgbClr val="424242"/>
                          </a:solidFill>
                          <a:effectLst/>
                          <a:latin typeface="+mn-lt"/>
                        </a:rPr>
                        <a:t>UK </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ctr" fontAlgn="ctr"/>
                      <a:r>
                        <a:rPr lang="en-GB" sz="1000" b="0" i="0" u="none" strike="noStrike" dirty="0">
                          <a:solidFill>
                            <a:srgbClr val="000000"/>
                          </a:solidFill>
                          <a:effectLst/>
                          <a:latin typeface="+mn-lt"/>
                        </a:rPr>
                        <a:t>6.2</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2"/>
                  </a:ext>
                </a:extLst>
              </a:tr>
              <a:tr h="155658">
                <a:tc>
                  <a:txBody>
                    <a:bodyPr/>
                    <a:lstStyle/>
                    <a:p>
                      <a:pPr algn="l" rtl="0" fontAlgn="b"/>
                      <a:r>
                        <a:rPr lang="en-GB" sz="1000" b="0" i="0" u="none" strike="noStrike">
                          <a:solidFill>
                            <a:srgbClr val="424242"/>
                          </a:solidFill>
                          <a:effectLst/>
                          <a:latin typeface="+mn-lt"/>
                        </a:rPr>
                        <a:t>Europe </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ctr"/>
                      <a:r>
                        <a:rPr lang="en-GB" sz="1000" b="0" i="0" u="none" strike="noStrike" dirty="0">
                          <a:solidFill>
                            <a:srgbClr val="000000"/>
                          </a:solidFill>
                          <a:effectLst/>
                          <a:latin typeface="+mn-lt"/>
                        </a:rPr>
                        <a:t>8.0</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3"/>
                  </a:ext>
                </a:extLst>
              </a:tr>
              <a:tr h="155658">
                <a:tc>
                  <a:txBody>
                    <a:bodyPr/>
                    <a:lstStyle/>
                    <a:p>
                      <a:pPr algn="l" rtl="0" fontAlgn="b"/>
                      <a:r>
                        <a:rPr lang="en-GB" sz="1000" b="0" i="0" u="none" strike="noStrike" dirty="0">
                          <a:solidFill>
                            <a:srgbClr val="424242"/>
                          </a:solidFill>
                          <a:effectLst/>
                          <a:latin typeface="+mn-lt"/>
                        </a:rPr>
                        <a:t>Japan </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ctr" fontAlgn="ctr"/>
                      <a:r>
                        <a:rPr lang="en-GB" sz="1000" b="0" i="0" u="none" strike="noStrike" dirty="0">
                          <a:solidFill>
                            <a:srgbClr val="000000"/>
                          </a:solidFill>
                          <a:effectLst/>
                          <a:latin typeface="+mn-lt"/>
                        </a:rPr>
                        <a:t>3.2</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4"/>
                  </a:ext>
                </a:extLst>
              </a:tr>
              <a:tr h="155658">
                <a:tc>
                  <a:txBody>
                    <a:bodyPr/>
                    <a:lstStyle/>
                    <a:p>
                      <a:pPr algn="l" rtl="0" fontAlgn="b"/>
                      <a:r>
                        <a:rPr lang="en-GB" sz="1000" b="0" i="0" u="none" strike="noStrike" dirty="0">
                          <a:solidFill>
                            <a:srgbClr val="424242"/>
                          </a:solidFill>
                          <a:effectLst/>
                          <a:latin typeface="+mn-lt"/>
                        </a:rPr>
                        <a:t>Asia</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ctr"/>
                      <a:r>
                        <a:rPr lang="en-GB" sz="1000" b="0" i="0" u="none" strike="noStrike" dirty="0">
                          <a:solidFill>
                            <a:srgbClr val="000000"/>
                          </a:solidFill>
                          <a:effectLst/>
                          <a:latin typeface="+mn-lt"/>
                        </a:rPr>
                        <a:t>24.5</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5"/>
                  </a:ext>
                </a:extLst>
              </a:tr>
              <a:tr h="155658">
                <a:tc>
                  <a:txBody>
                    <a:bodyPr/>
                    <a:lstStyle/>
                    <a:p>
                      <a:pPr algn="l" rtl="0" fontAlgn="b"/>
                      <a:r>
                        <a:rPr lang="en-GB" sz="1000" b="0" i="0" u="none" strike="noStrike" dirty="0">
                          <a:solidFill>
                            <a:srgbClr val="424242"/>
                          </a:solidFill>
                          <a:effectLst/>
                          <a:latin typeface="+mn-lt"/>
                        </a:rPr>
                        <a:t>Emerging markets</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alpha val="0"/>
                      </a:srgbClr>
                    </a:solidFill>
                  </a:tcPr>
                </a:tc>
                <a:tc>
                  <a:txBody>
                    <a:bodyPr/>
                    <a:lstStyle/>
                    <a:p>
                      <a:pPr algn="ctr" fontAlgn="ctr"/>
                      <a:r>
                        <a:rPr lang="en-GB" sz="1000" b="0" i="0" u="none" strike="noStrike" dirty="0">
                          <a:solidFill>
                            <a:srgbClr val="000000"/>
                          </a:solidFill>
                          <a:effectLst/>
                          <a:latin typeface="+mn-lt"/>
                        </a:rPr>
                        <a:t>0.8</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6"/>
                  </a:ext>
                </a:extLst>
              </a:tr>
              <a:tr h="155658">
                <a:tc>
                  <a:txBody>
                    <a:bodyPr/>
                    <a:lstStyle/>
                    <a:p>
                      <a:pPr algn="l" rtl="0" fontAlgn="ctr"/>
                      <a:r>
                        <a:rPr lang="en-GB" sz="1000" b="1" i="0" u="none" strike="noStrike" dirty="0">
                          <a:solidFill>
                            <a:srgbClr val="424242"/>
                          </a:solidFill>
                          <a:effectLst/>
                          <a:latin typeface="+mn-lt"/>
                        </a:rPr>
                        <a:t>Total</a:t>
                      </a:r>
                    </a:p>
                  </a:txBody>
                  <a:tcPr marL="0" marR="0" marT="0" marB="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algn="ctr" fontAlgn="ctr"/>
                      <a:r>
                        <a:rPr lang="en-GB" sz="1000" b="1" i="0" u="none" strike="noStrike" dirty="0">
                          <a:solidFill>
                            <a:srgbClr val="000000"/>
                          </a:solidFill>
                          <a:effectLst/>
                          <a:latin typeface="+mn-lt"/>
                        </a:rPr>
                        <a:t>70.9</a:t>
                      </a:r>
                    </a:p>
                  </a:txBody>
                  <a:tcPr marL="4320" marR="4320" marT="4320" marB="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7"/>
                  </a:ext>
                </a:extLst>
              </a:tr>
            </a:tbl>
          </a:graphicData>
        </a:graphic>
      </p:graphicFrame>
      <p:graphicFrame>
        <p:nvGraphicFramePr>
          <p:cNvPr id="14" name="Table 13">
            <a:extLst>
              <a:ext uri="{FF2B5EF4-FFF2-40B4-BE49-F238E27FC236}">
                <a16:creationId xmlns:a16="http://schemas.microsoft.com/office/drawing/2014/main" id="{630501E8-5F3E-465E-AC3F-77C967A84708}"/>
              </a:ext>
            </a:extLst>
          </p:cNvPr>
          <p:cNvGraphicFramePr>
            <a:graphicFrameLocks noGrp="1"/>
          </p:cNvGraphicFramePr>
          <p:nvPr>
            <p:extLst>
              <p:ext uri="{D42A27DB-BD31-4B8C-83A1-F6EECF244321}">
                <p14:modId xmlns:p14="http://schemas.microsoft.com/office/powerpoint/2010/main" val="3510423561"/>
              </p:ext>
            </p:extLst>
          </p:nvPr>
        </p:nvGraphicFramePr>
        <p:xfrm>
          <a:off x="4931221" y="1132657"/>
          <a:ext cx="3528000" cy="1351378"/>
        </p:xfrm>
        <a:graphic>
          <a:graphicData uri="http://schemas.openxmlformats.org/drawingml/2006/table">
            <a:tbl>
              <a:tblPr>
                <a:tableStyleId>{2D5ABB26-0587-4C30-8999-92F81FD0307C}</a:tableStyleId>
              </a:tblPr>
              <a:tblGrid>
                <a:gridCol w="2520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tblGrid>
              <a:tr h="153332">
                <a:tc>
                  <a:txBody>
                    <a:bodyPr/>
                    <a:lstStyle/>
                    <a:p>
                      <a:pPr algn="l" fontAlgn="ctr"/>
                      <a:r>
                        <a:rPr lang="en-GB" sz="1000" b="1" i="0" u="none" strike="noStrike" dirty="0">
                          <a:solidFill>
                            <a:schemeClr val="accent1"/>
                          </a:solidFill>
                          <a:effectLst/>
                          <a:latin typeface="+mn-lt"/>
                        </a:rPr>
                        <a:t>Bonds regional breakdown </a:t>
                      </a:r>
                    </a:p>
                  </a:txBody>
                  <a:tcPr marL="0" marR="0" marT="23326" marB="23326" anchor="b">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algn="ctr" fontAlgn="ctr"/>
                      <a:r>
                        <a:rPr lang="en-GB" sz="1000" b="1" i="0" u="none" strike="noStrike" dirty="0">
                          <a:solidFill>
                            <a:schemeClr val="accent1"/>
                          </a:solidFill>
                          <a:effectLst/>
                          <a:latin typeface="+mn-lt"/>
                        </a:rPr>
                        <a:t>Duration (years)</a:t>
                      </a:r>
                    </a:p>
                  </a:txBody>
                  <a:tcPr marL="0" marR="0" marT="23326" marB="23326" anchor="b">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0"/>
                  </a:ext>
                </a:extLst>
              </a:tr>
              <a:tr h="153332">
                <a:tc>
                  <a:txBody>
                    <a:bodyPr/>
                    <a:lstStyle/>
                    <a:p>
                      <a:pPr algn="l" fontAlgn="b"/>
                      <a:r>
                        <a:rPr lang="en-GB" sz="1000" b="0" i="0" u="none" strike="noStrike" dirty="0">
                          <a:solidFill>
                            <a:srgbClr val="424242"/>
                          </a:solidFill>
                          <a:effectLst/>
                          <a:latin typeface="+mn-lt"/>
                        </a:rPr>
                        <a:t>US </a:t>
                      </a:r>
                    </a:p>
                  </a:txBody>
                  <a:tcPr marL="0" marR="0" marT="6479" marB="0">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ctr"/>
                      <a:r>
                        <a:rPr lang="en-GB" sz="1000" b="0" i="0" u="none" strike="noStrike" dirty="0">
                          <a:solidFill>
                            <a:srgbClr val="000000"/>
                          </a:solidFill>
                          <a:effectLst/>
                          <a:latin typeface="+mn-lt"/>
                        </a:rPr>
                        <a:t>0.1</a:t>
                      </a:r>
                    </a:p>
                  </a:txBody>
                  <a:tcPr marL="4320" marR="4320" marT="4320" marB="0"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1"/>
                  </a:ext>
                </a:extLst>
              </a:tr>
              <a:tr h="153332">
                <a:tc>
                  <a:txBody>
                    <a:bodyPr/>
                    <a:lstStyle/>
                    <a:p>
                      <a:pPr algn="l" fontAlgn="b"/>
                      <a:r>
                        <a:rPr lang="en-GB" sz="1000" b="0" i="0" u="none" strike="noStrike" dirty="0">
                          <a:solidFill>
                            <a:srgbClr val="424242"/>
                          </a:solidFill>
                          <a:effectLst/>
                          <a:latin typeface="+mn-lt"/>
                        </a:rPr>
                        <a:t>UK </a:t>
                      </a:r>
                    </a:p>
                  </a:txBody>
                  <a:tcPr marL="0" marR="0" marT="6479" marB="0">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ctr" fontAlgn="ctr"/>
                      <a:r>
                        <a:rPr lang="en-GB" sz="1000" b="0" i="0" u="none" strike="noStrike" dirty="0">
                          <a:solidFill>
                            <a:srgbClr val="000000"/>
                          </a:solidFill>
                          <a:effectLst/>
                          <a:latin typeface="+mn-lt"/>
                        </a:rPr>
                        <a:t>0.0</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2"/>
                  </a:ext>
                </a:extLst>
              </a:tr>
              <a:tr h="153332">
                <a:tc>
                  <a:txBody>
                    <a:bodyPr/>
                    <a:lstStyle/>
                    <a:p>
                      <a:pPr algn="l" fontAlgn="b"/>
                      <a:r>
                        <a:rPr lang="en-GB" sz="1000" b="0" i="0" u="none" strike="noStrike" dirty="0">
                          <a:solidFill>
                            <a:srgbClr val="424242"/>
                          </a:solidFill>
                          <a:effectLst/>
                          <a:latin typeface="+mn-lt"/>
                        </a:rPr>
                        <a:t>Europe </a:t>
                      </a:r>
                    </a:p>
                  </a:txBody>
                  <a:tcPr marL="0" marR="0" marT="6479" marB="0">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ctr"/>
                      <a:r>
                        <a:rPr lang="en-GB" sz="1000" b="0" i="0" u="none" strike="noStrike" dirty="0">
                          <a:solidFill>
                            <a:srgbClr val="000000"/>
                          </a:solidFill>
                          <a:effectLst/>
                          <a:latin typeface="+mn-lt"/>
                        </a:rPr>
                        <a:t>0.2</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3"/>
                  </a:ext>
                </a:extLst>
              </a:tr>
              <a:tr h="153332">
                <a:tc>
                  <a:txBody>
                    <a:bodyPr/>
                    <a:lstStyle/>
                    <a:p>
                      <a:pPr algn="l" fontAlgn="b"/>
                      <a:r>
                        <a:rPr lang="en-GB" sz="1000" b="0" i="0" u="none" strike="noStrike" dirty="0">
                          <a:solidFill>
                            <a:srgbClr val="424242"/>
                          </a:solidFill>
                          <a:effectLst/>
                          <a:latin typeface="+mn-lt"/>
                        </a:rPr>
                        <a:t>Japan </a:t>
                      </a:r>
                    </a:p>
                  </a:txBody>
                  <a:tcPr marL="0" marR="0" marT="6479" marB="0">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ctr" fontAlgn="ctr"/>
                      <a:r>
                        <a:rPr lang="en-GB" sz="1000" b="0" i="0" u="none" strike="noStrike" dirty="0">
                          <a:solidFill>
                            <a:srgbClr val="000000"/>
                          </a:solidFill>
                          <a:effectLst/>
                          <a:latin typeface="+mn-lt"/>
                        </a:rPr>
                        <a:t>0.0</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4"/>
                  </a:ext>
                </a:extLst>
              </a:tr>
              <a:tr h="153332">
                <a:tc>
                  <a:txBody>
                    <a:bodyPr/>
                    <a:lstStyle/>
                    <a:p>
                      <a:pPr algn="l" fontAlgn="b"/>
                      <a:r>
                        <a:rPr lang="en-GB" sz="1000" b="0" i="0" u="none" strike="noStrike" dirty="0">
                          <a:solidFill>
                            <a:srgbClr val="424242"/>
                          </a:solidFill>
                          <a:effectLst/>
                          <a:latin typeface="+mn-lt"/>
                        </a:rPr>
                        <a:t>Asia</a:t>
                      </a:r>
                    </a:p>
                  </a:txBody>
                  <a:tcPr marL="0" marR="0" marT="6479" marB="0">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ctr"/>
                      <a:r>
                        <a:rPr lang="en-GB" sz="1000" b="0" i="0" u="none" strike="noStrike" dirty="0">
                          <a:solidFill>
                            <a:srgbClr val="000000"/>
                          </a:solidFill>
                          <a:effectLst/>
                          <a:latin typeface="+mn-lt"/>
                        </a:rPr>
                        <a:t>0.1</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5"/>
                  </a:ext>
                </a:extLst>
              </a:tr>
              <a:tr h="153332">
                <a:tc>
                  <a:txBody>
                    <a:bodyPr/>
                    <a:lstStyle/>
                    <a:p>
                      <a:pPr algn="l" fontAlgn="b"/>
                      <a:r>
                        <a:rPr lang="en-GB" sz="1000" b="0" i="0" u="none" strike="noStrike" dirty="0">
                          <a:solidFill>
                            <a:srgbClr val="424242"/>
                          </a:solidFill>
                          <a:effectLst/>
                          <a:latin typeface="+mn-lt"/>
                        </a:rPr>
                        <a:t>Emerging markets</a:t>
                      </a:r>
                    </a:p>
                  </a:txBody>
                  <a:tcPr marL="0" marR="0" marT="6479" marB="0">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alpha val="0"/>
                      </a:srgbClr>
                    </a:solidFill>
                  </a:tcPr>
                </a:tc>
                <a:tc>
                  <a:txBody>
                    <a:bodyPr/>
                    <a:lstStyle/>
                    <a:p>
                      <a:pPr algn="ctr" fontAlgn="ctr"/>
                      <a:r>
                        <a:rPr lang="en-GB" sz="1000" b="0" i="0" u="none" strike="noStrike" dirty="0">
                          <a:solidFill>
                            <a:srgbClr val="000000"/>
                          </a:solidFill>
                          <a:effectLst/>
                          <a:latin typeface="+mn-lt"/>
                        </a:rPr>
                        <a:t>0.2</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6"/>
                  </a:ext>
                </a:extLst>
              </a:tr>
              <a:tr h="153332">
                <a:tc>
                  <a:txBody>
                    <a:bodyPr/>
                    <a:lstStyle/>
                    <a:p>
                      <a:pPr algn="l" fontAlgn="ctr"/>
                      <a:r>
                        <a:rPr lang="en-GB" sz="1000" b="1" i="0" u="none" strike="noStrike" dirty="0">
                          <a:solidFill>
                            <a:srgbClr val="424242"/>
                          </a:solidFill>
                          <a:effectLst/>
                          <a:latin typeface="+mn-lt"/>
                        </a:rPr>
                        <a:t>Total</a:t>
                      </a:r>
                    </a:p>
                  </a:txBody>
                  <a:tcPr marL="0" marR="0" marT="23326" marB="23326">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alpha val="0"/>
                      </a:srgbClr>
                    </a:solidFill>
                  </a:tcPr>
                </a:tc>
                <a:tc>
                  <a:txBody>
                    <a:bodyPr/>
                    <a:lstStyle/>
                    <a:p>
                      <a:pPr algn="ctr" fontAlgn="ctr"/>
                      <a:r>
                        <a:rPr lang="en-GB" sz="1000" b="1" i="0" u="none" strike="noStrike" dirty="0">
                          <a:solidFill>
                            <a:srgbClr val="000000"/>
                          </a:solidFill>
                          <a:effectLst/>
                          <a:latin typeface="+mn-lt"/>
                        </a:rPr>
                        <a:t>0.6</a:t>
                      </a:r>
                    </a:p>
                  </a:txBody>
                  <a:tcPr marL="4320" marR="4320" marT="4320" marB="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7"/>
                  </a:ext>
                </a:extLst>
              </a:tr>
            </a:tbl>
          </a:graphicData>
        </a:graphic>
      </p:graphicFrame>
      <p:sp>
        <p:nvSpPr>
          <p:cNvPr id="24" name="TextBox 23">
            <a:extLst>
              <a:ext uri="{FF2B5EF4-FFF2-40B4-BE49-F238E27FC236}">
                <a16:creationId xmlns:a16="http://schemas.microsoft.com/office/drawing/2014/main" id="{3E92AF4E-64E3-417A-A2CD-B34FAE13B6E7}"/>
              </a:ext>
            </a:extLst>
          </p:cNvPr>
          <p:cNvSpPr txBox="1"/>
          <p:nvPr/>
        </p:nvSpPr>
        <p:spPr>
          <a:xfrm>
            <a:off x="4931223" y="929002"/>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p>
            <a:pPr>
              <a:spcBef>
                <a:spcPts val="20"/>
              </a:spcBef>
            </a:pPr>
            <a:r>
              <a:rPr lang="en-GB" sz="1000" b="1" dirty="0">
                <a:solidFill>
                  <a:srgbClr val="424242"/>
                </a:solidFill>
              </a:rPr>
              <a:t>Bond portfolio</a:t>
            </a:r>
          </a:p>
        </p:txBody>
      </p:sp>
      <p:sp>
        <p:nvSpPr>
          <p:cNvPr id="25" name="TextBox 24">
            <a:extLst>
              <a:ext uri="{FF2B5EF4-FFF2-40B4-BE49-F238E27FC236}">
                <a16:creationId xmlns:a16="http://schemas.microsoft.com/office/drawing/2014/main" id="{144CFB6A-D6BB-4E0E-B287-04E438A0F62F}"/>
              </a:ext>
            </a:extLst>
          </p:cNvPr>
          <p:cNvSpPr txBox="1"/>
          <p:nvPr/>
        </p:nvSpPr>
        <p:spPr>
          <a:xfrm>
            <a:off x="4931224" y="3068296"/>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defPPr>
              <a:defRPr lang="en-US"/>
            </a:defPPr>
            <a:lvl1pPr>
              <a:spcBef>
                <a:spcPts val="20"/>
              </a:spcBef>
              <a:defRPr sz="1000" b="1">
                <a:solidFill>
                  <a:srgbClr val="424242"/>
                </a:solidFill>
              </a:defRPr>
            </a:lvl1pPr>
          </a:lstStyle>
          <a:p>
            <a:r>
              <a:rPr lang="en-GB" dirty="0"/>
              <a:t>Active currency </a:t>
            </a:r>
          </a:p>
        </p:txBody>
      </p:sp>
      <p:graphicFrame>
        <p:nvGraphicFramePr>
          <p:cNvPr id="27" name="Table 26">
            <a:extLst>
              <a:ext uri="{FF2B5EF4-FFF2-40B4-BE49-F238E27FC236}">
                <a16:creationId xmlns:a16="http://schemas.microsoft.com/office/drawing/2014/main" id="{00169024-ED87-4CBB-84E6-82CEA55B1E3E}"/>
              </a:ext>
            </a:extLst>
          </p:cNvPr>
          <p:cNvGraphicFramePr>
            <a:graphicFrameLocks noGrp="1"/>
          </p:cNvGraphicFramePr>
          <p:nvPr>
            <p:extLst>
              <p:ext uri="{D42A27DB-BD31-4B8C-83A1-F6EECF244321}">
                <p14:modId xmlns:p14="http://schemas.microsoft.com/office/powerpoint/2010/main" val="3983984814"/>
              </p:ext>
            </p:extLst>
          </p:nvPr>
        </p:nvGraphicFramePr>
        <p:xfrm>
          <a:off x="4931222" y="3268086"/>
          <a:ext cx="3528000" cy="1152326"/>
        </p:xfrm>
        <a:graphic>
          <a:graphicData uri="http://schemas.openxmlformats.org/drawingml/2006/table">
            <a:tbl>
              <a:tblPr>
                <a:tableStyleId>{2D5ABB26-0587-4C30-8999-92F81FD0307C}</a:tableStyleId>
              </a:tblPr>
              <a:tblGrid>
                <a:gridCol w="2520000">
                  <a:extLst>
                    <a:ext uri="{9D8B030D-6E8A-4147-A177-3AD203B41FA5}">
                      <a16:colId xmlns:a16="http://schemas.microsoft.com/office/drawing/2014/main" val="20000"/>
                    </a:ext>
                  </a:extLst>
                </a:gridCol>
                <a:gridCol w="1008000">
                  <a:extLst>
                    <a:ext uri="{9D8B030D-6E8A-4147-A177-3AD203B41FA5}">
                      <a16:colId xmlns:a16="http://schemas.microsoft.com/office/drawing/2014/main" val="20001"/>
                    </a:ext>
                  </a:extLst>
                </a:gridCol>
              </a:tblGrid>
              <a:tr h="154800">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000" b="0" i="0" u="none" strike="noStrike" dirty="0">
                        <a:solidFill>
                          <a:schemeClr val="accent1"/>
                        </a:solidFill>
                        <a:effectLst/>
                        <a:latin typeface="+mn-lt"/>
                      </a:endParaRPr>
                    </a:p>
                  </a:txBody>
                  <a:tcPr marL="0" marR="0" marT="23326" marB="23326" anchor="b">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algn="ctr" fontAlgn="ctr"/>
                      <a:r>
                        <a:rPr lang="en-GB" sz="1000" b="1" i="0" u="none" strike="noStrike" dirty="0">
                          <a:solidFill>
                            <a:schemeClr val="accent1"/>
                          </a:solidFill>
                          <a:effectLst/>
                          <a:latin typeface="+mn-lt"/>
                        </a:rPr>
                        <a:t>%</a:t>
                      </a:r>
                    </a:p>
                  </a:txBody>
                  <a:tcPr marL="0" marR="0" marT="23326" marB="23326" anchor="b">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0"/>
                  </a:ext>
                </a:extLst>
              </a:tr>
              <a:tr h="154800">
                <a:tc>
                  <a:txBody>
                    <a:bodyPr/>
                    <a:lstStyle/>
                    <a:p>
                      <a:pPr algn="l" fontAlgn="b"/>
                      <a:r>
                        <a:rPr lang="en-GB" sz="1000" b="0" i="0" u="none" strike="noStrike" dirty="0">
                          <a:solidFill>
                            <a:srgbClr val="424242"/>
                          </a:solidFill>
                          <a:effectLst/>
                          <a:latin typeface="+mn-lt"/>
                        </a:rPr>
                        <a:t>US dollar</a:t>
                      </a:r>
                    </a:p>
                  </a:txBody>
                  <a:tcPr marL="0" marR="0" marT="6479" marB="0">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b"/>
                      <a:r>
                        <a:rPr lang="en-GB" sz="1000" b="0" i="0" u="none" strike="noStrike" dirty="0">
                          <a:solidFill>
                            <a:schemeClr val="tx1"/>
                          </a:solidFill>
                          <a:effectLst/>
                          <a:latin typeface="+mn-lt"/>
                        </a:rPr>
                        <a:t>-33.2</a:t>
                      </a:r>
                    </a:p>
                  </a:txBody>
                  <a:tcPr marL="4320" marR="4320" marT="4320" marB="0" anchor="b">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1"/>
                  </a:ext>
                </a:extLst>
              </a:tr>
              <a:tr h="154800">
                <a:tc>
                  <a:txBody>
                    <a:bodyPr/>
                    <a:lstStyle/>
                    <a:p>
                      <a:pPr algn="l" fontAlgn="b"/>
                      <a:r>
                        <a:rPr lang="en-GB" sz="1000" b="0" i="0" u="none" strike="noStrike" dirty="0">
                          <a:solidFill>
                            <a:srgbClr val="424242"/>
                          </a:solidFill>
                          <a:effectLst/>
                          <a:latin typeface="+mn-lt"/>
                        </a:rPr>
                        <a:t>British pound</a:t>
                      </a:r>
                    </a:p>
                  </a:txBody>
                  <a:tcPr marL="0" marR="0" marT="6479" marB="0">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ctr" fontAlgn="b"/>
                      <a:r>
                        <a:rPr lang="en-GB" sz="1000" b="0" i="0" u="none" strike="noStrike" dirty="0">
                          <a:solidFill>
                            <a:schemeClr val="tx1"/>
                          </a:solidFill>
                          <a:effectLst/>
                          <a:latin typeface="+mn-lt"/>
                        </a:rPr>
                        <a:t>-0.6</a:t>
                      </a:r>
                    </a:p>
                  </a:txBody>
                  <a:tcPr marL="4320" marR="4320" marT="4320" marB="0" anchor="b">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2"/>
                  </a:ext>
                </a:extLst>
              </a:tr>
              <a:tr h="154800">
                <a:tc>
                  <a:txBody>
                    <a:bodyPr/>
                    <a:lstStyle/>
                    <a:p>
                      <a:pPr algn="l" fontAlgn="b"/>
                      <a:r>
                        <a:rPr lang="en-GB" sz="1000" b="0" i="0" u="none" strike="noStrike" dirty="0">
                          <a:solidFill>
                            <a:srgbClr val="424242"/>
                          </a:solidFill>
                          <a:effectLst/>
                          <a:latin typeface="+mn-lt"/>
                        </a:rPr>
                        <a:t>Euro</a:t>
                      </a:r>
                    </a:p>
                  </a:txBody>
                  <a:tcPr marL="0" marR="0" marT="6479" marB="0">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b"/>
                      <a:r>
                        <a:rPr lang="en-GB" sz="1000" b="0" i="0" u="none" strike="noStrike" dirty="0">
                          <a:solidFill>
                            <a:schemeClr val="tx1"/>
                          </a:solidFill>
                          <a:effectLst/>
                          <a:latin typeface="+mn-lt"/>
                        </a:rPr>
                        <a:t>-20.6</a:t>
                      </a:r>
                    </a:p>
                  </a:txBody>
                  <a:tcPr marL="4320" marR="4320" marT="4320" marB="0" anchor="b">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3"/>
                  </a:ext>
                </a:extLst>
              </a:tr>
              <a:tr h="154800">
                <a:tc>
                  <a:txBody>
                    <a:bodyPr/>
                    <a:lstStyle/>
                    <a:p>
                      <a:pPr algn="l" fontAlgn="b"/>
                      <a:r>
                        <a:rPr lang="en-GB" sz="1000" b="0" i="0" u="none" strike="noStrike" dirty="0">
                          <a:solidFill>
                            <a:srgbClr val="424242"/>
                          </a:solidFill>
                          <a:effectLst/>
                          <a:latin typeface="+mn-lt"/>
                        </a:rPr>
                        <a:t>Japanese yen </a:t>
                      </a:r>
                    </a:p>
                  </a:txBody>
                  <a:tcPr marL="0" marR="0" marT="6479" marB="0">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ctr" fontAlgn="b"/>
                      <a:r>
                        <a:rPr lang="en-GB" sz="1000" b="0" i="0" u="none" strike="noStrike" dirty="0">
                          <a:solidFill>
                            <a:schemeClr val="tx1"/>
                          </a:solidFill>
                          <a:effectLst/>
                          <a:latin typeface="+mn-lt"/>
                        </a:rPr>
                        <a:t>15.5</a:t>
                      </a:r>
                    </a:p>
                  </a:txBody>
                  <a:tcPr marL="4320" marR="4320" marT="4320" marB="0" anchor="b">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4"/>
                  </a:ext>
                </a:extLst>
              </a:tr>
              <a:tr h="154800">
                <a:tc>
                  <a:txBody>
                    <a:bodyPr/>
                    <a:lstStyle/>
                    <a:p>
                      <a:pPr algn="l" fontAlgn="b"/>
                      <a:r>
                        <a:rPr lang="en-GB" sz="1000" b="0" i="0" u="none" strike="noStrike" dirty="0">
                          <a:solidFill>
                            <a:srgbClr val="424242"/>
                          </a:solidFill>
                          <a:effectLst/>
                          <a:latin typeface="+mn-lt"/>
                        </a:rPr>
                        <a:t>Asia</a:t>
                      </a:r>
                    </a:p>
                  </a:txBody>
                  <a:tcPr marL="0" marR="0" marT="6479" marB="0">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b"/>
                      <a:r>
                        <a:rPr lang="en-GB" sz="1000" b="0" i="0" u="none" strike="noStrike" dirty="0">
                          <a:solidFill>
                            <a:schemeClr val="tx1"/>
                          </a:solidFill>
                          <a:effectLst/>
                          <a:latin typeface="+mn-lt"/>
                        </a:rPr>
                        <a:t>30.7</a:t>
                      </a:r>
                    </a:p>
                  </a:txBody>
                  <a:tcPr marL="4320" marR="4320" marT="4320" marB="0" anchor="b">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5"/>
                  </a:ext>
                </a:extLst>
              </a:tr>
              <a:tr h="154800">
                <a:tc>
                  <a:txBody>
                    <a:bodyPr/>
                    <a:lstStyle/>
                    <a:p>
                      <a:pPr algn="l" fontAlgn="b"/>
                      <a:r>
                        <a:rPr lang="en-GB" sz="1000" b="0" i="0" u="none" strike="noStrike" dirty="0">
                          <a:solidFill>
                            <a:srgbClr val="424242"/>
                          </a:solidFill>
                          <a:effectLst/>
                          <a:latin typeface="+mn-lt"/>
                        </a:rPr>
                        <a:t>Emerging</a:t>
                      </a:r>
                      <a:r>
                        <a:rPr lang="en-GB" sz="1000" b="0" i="0" u="none" strike="noStrike" baseline="0" dirty="0">
                          <a:solidFill>
                            <a:srgbClr val="424242"/>
                          </a:solidFill>
                          <a:effectLst/>
                          <a:latin typeface="+mn-lt"/>
                        </a:rPr>
                        <a:t> markets</a:t>
                      </a:r>
                      <a:r>
                        <a:rPr lang="en-GB" sz="1000" b="0" i="0" u="none" strike="noStrike" dirty="0">
                          <a:solidFill>
                            <a:srgbClr val="424242"/>
                          </a:solidFill>
                          <a:effectLst/>
                          <a:latin typeface="+mn-lt"/>
                        </a:rPr>
                        <a:t> </a:t>
                      </a:r>
                    </a:p>
                  </a:txBody>
                  <a:tcPr marL="0" marR="0" marT="6479" marB="0">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alpha val="0"/>
                      </a:srgbClr>
                    </a:solidFill>
                  </a:tcPr>
                </a:tc>
                <a:tc>
                  <a:txBody>
                    <a:bodyPr/>
                    <a:lstStyle/>
                    <a:p>
                      <a:pPr algn="ctr" fontAlgn="b"/>
                      <a:r>
                        <a:rPr lang="en-GB" sz="1000" b="0" i="0" u="none" strike="noStrike" dirty="0">
                          <a:solidFill>
                            <a:schemeClr val="tx1"/>
                          </a:solidFill>
                          <a:effectLst/>
                          <a:latin typeface="+mn-lt"/>
                        </a:rPr>
                        <a:t>8.4</a:t>
                      </a:r>
                    </a:p>
                  </a:txBody>
                  <a:tcPr marL="4320" marR="4320" marT="4320" marB="0" anchor="b">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6"/>
                  </a:ext>
                </a:extLst>
              </a:tr>
            </a:tbl>
          </a:graphicData>
        </a:graphic>
      </p:graphicFrame>
      <p:sp>
        <p:nvSpPr>
          <p:cNvPr id="28" name="TextBox 27">
            <a:extLst>
              <a:ext uri="{FF2B5EF4-FFF2-40B4-BE49-F238E27FC236}">
                <a16:creationId xmlns:a16="http://schemas.microsoft.com/office/drawing/2014/main" id="{AC59AF55-DE45-40B7-A168-257BA2C8BA4A}"/>
              </a:ext>
            </a:extLst>
          </p:cNvPr>
          <p:cNvSpPr txBox="1"/>
          <p:nvPr/>
        </p:nvSpPr>
        <p:spPr>
          <a:xfrm>
            <a:off x="967705" y="929002"/>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p>
            <a:pPr>
              <a:spcBef>
                <a:spcPts val="20"/>
              </a:spcBef>
            </a:pPr>
            <a:r>
              <a:rPr lang="en-GB" sz="1000" b="1" dirty="0">
                <a:solidFill>
                  <a:srgbClr val="424242"/>
                </a:solidFill>
              </a:rPr>
              <a:t>Total portfolio</a:t>
            </a:r>
          </a:p>
        </p:txBody>
      </p:sp>
      <p:graphicFrame>
        <p:nvGraphicFramePr>
          <p:cNvPr id="29" name="Table 28">
            <a:extLst>
              <a:ext uri="{FF2B5EF4-FFF2-40B4-BE49-F238E27FC236}">
                <a16:creationId xmlns:a16="http://schemas.microsoft.com/office/drawing/2014/main" id="{5E8BC918-E047-474B-A328-D08CA04888A6}"/>
              </a:ext>
            </a:extLst>
          </p:cNvPr>
          <p:cNvGraphicFramePr>
            <a:graphicFrameLocks noGrp="1"/>
          </p:cNvGraphicFramePr>
          <p:nvPr>
            <p:extLst>
              <p:ext uri="{D42A27DB-BD31-4B8C-83A1-F6EECF244321}">
                <p14:modId xmlns:p14="http://schemas.microsoft.com/office/powerpoint/2010/main" val="2885938983"/>
              </p:ext>
            </p:extLst>
          </p:nvPr>
        </p:nvGraphicFramePr>
        <p:xfrm>
          <a:off x="967705" y="1132657"/>
          <a:ext cx="3420000" cy="1611858"/>
        </p:xfrm>
        <a:graphic>
          <a:graphicData uri="http://schemas.openxmlformats.org/drawingml/2006/table">
            <a:tbl>
              <a:tblPr>
                <a:tableStyleId>{2D5ABB26-0587-4C30-8999-92F81FD0307C}</a:tableStyleId>
              </a:tblPr>
              <a:tblGrid>
                <a:gridCol w="2520000">
                  <a:extLst>
                    <a:ext uri="{9D8B030D-6E8A-4147-A177-3AD203B41FA5}">
                      <a16:colId xmlns:a16="http://schemas.microsoft.com/office/drawing/2014/main" val="20000"/>
                    </a:ext>
                  </a:extLst>
                </a:gridCol>
                <a:gridCol w="900000">
                  <a:extLst>
                    <a:ext uri="{9D8B030D-6E8A-4147-A177-3AD203B41FA5}">
                      <a16:colId xmlns:a16="http://schemas.microsoft.com/office/drawing/2014/main" val="20001"/>
                    </a:ext>
                  </a:extLst>
                </a:gridCol>
              </a:tblGrid>
              <a:tr h="155658">
                <a:tc>
                  <a:txBody>
                    <a:bodyPr/>
                    <a:lstStyle/>
                    <a:p>
                      <a:pPr algn="l" fontAlgn="ctr"/>
                      <a:r>
                        <a:rPr lang="en-GB" sz="1000" b="0" i="0" u="none" strike="noStrike" dirty="0">
                          <a:solidFill>
                            <a:schemeClr val="accent1"/>
                          </a:solidFill>
                          <a:effectLst/>
                          <a:latin typeface="+mn-lt"/>
                        </a:rPr>
                        <a:t> </a:t>
                      </a:r>
                    </a:p>
                  </a:txBody>
                  <a:tcPr marL="0" marR="0" marT="24489" marB="24489" anchor="b">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tc>
                  <a:txBody>
                    <a:bodyPr/>
                    <a:lstStyle/>
                    <a:p>
                      <a:pPr algn="ctr" fontAlgn="ctr"/>
                      <a:r>
                        <a:rPr lang="en-GB" sz="1000" b="1" i="0" u="none" strike="noStrike" dirty="0">
                          <a:solidFill>
                            <a:schemeClr val="accent1"/>
                          </a:solidFill>
                          <a:effectLst/>
                          <a:latin typeface="+mn-lt"/>
                        </a:rPr>
                        <a:t>%</a:t>
                      </a:r>
                    </a:p>
                  </a:txBody>
                  <a:tcPr marL="0" marR="0" marT="24489" marB="24489" anchor="b">
                    <a:lnL>
                      <a:noFill/>
                    </a:lnL>
                    <a:lnR>
                      <a:noFill/>
                    </a:lnR>
                    <a:lnT w="9525" cap="flat" cmpd="sng" algn="ctr">
                      <a:solidFill>
                        <a:schemeClr val="tx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0"/>
                  </a:ext>
                </a:extLst>
              </a:tr>
              <a:tr h="155658">
                <a:tc>
                  <a:txBody>
                    <a:bodyPr/>
                    <a:lstStyle/>
                    <a:p>
                      <a:pPr algn="l" rtl="0" fontAlgn="b"/>
                      <a:r>
                        <a:rPr lang="en-GB" sz="1000" b="1" i="0" u="none" strike="noStrike" dirty="0">
                          <a:solidFill>
                            <a:srgbClr val="424242"/>
                          </a:solidFill>
                          <a:effectLst/>
                          <a:latin typeface="+mn-lt"/>
                        </a:rPr>
                        <a:t>Equity </a:t>
                      </a:r>
                    </a:p>
                  </a:txBody>
                  <a:tcPr marL="0" marR="0" marT="0" marB="0"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ctr"/>
                      <a:r>
                        <a:rPr lang="en-GB" sz="1000" b="1" i="0" u="none" strike="noStrike" dirty="0">
                          <a:solidFill>
                            <a:srgbClr val="000000"/>
                          </a:solidFill>
                          <a:effectLst/>
                          <a:latin typeface="+mn-lt"/>
                        </a:rPr>
                        <a:t>70.9</a:t>
                      </a:r>
                    </a:p>
                  </a:txBody>
                  <a:tcPr marL="4320" marR="4320" marT="4320" marB="0" anchor="ctr">
                    <a:lnL>
                      <a:noFill/>
                    </a:lnL>
                    <a:lnR>
                      <a:noFill/>
                    </a:lnR>
                    <a:lnT w="9525" cap="flat" cmpd="sng" algn="ctr">
                      <a:solidFill>
                        <a:srgbClr val="424242"/>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1"/>
                  </a:ext>
                </a:extLst>
              </a:tr>
              <a:tr h="155658">
                <a:tc>
                  <a:txBody>
                    <a:bodyPr/>
                    <a:lstStyle/>
                    <a:p>
                      <a:pPr algn="l" rtl="0" fontAlgn="b"/>
                      <a:r>
                        <a:rPr lang="en-GB" sz="1000" b="0" i="0" u="none" strike="noStrike" dirty="0">
                          <a:solidFill>
                            <a:srgbClr val="424242"/>
                          </a:solidFill>
                          <a:effectLst/>
                          <a:latin typeface="+mn-lt"/>
                        </a:rPr>
                        <a:t>Developed market equity</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ctr"/>
                      <a:r>
                        <a:rPr lang="en-GB" sz="1000" b="0" i="0" u="none" strike="noStrike" dirty="0">
                          <a:solidFill>
                            <a:srgbClr val="000000"/>
                          </a:solidFill>
                          <a:effectLst/>
                          <a:latin typeface="+mn-lt"/>
                        </a:rPr>
                        <a:t>45.6</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2363043084"/>
                  </a:ext>
                </a:extLst>
              </a:tr>
              <a:tr h="155658">
                <a:tc>
                  <a:txBody>
                    <a:bodyPr/>
                    <a:lstStyle/>
                    <a:p>
                      <a:pPr algn="l" rtl="0" fontAlgn="b"/>
                      <a:r>
                        <a:rPr lang="en-GB" sz="1000" b="0" i="0" u="none" strike="noStrike" dirty="0">
                          <a:solidFill>
                            <a:srgbClr val="424242"/>
                          </a:solidFill>
                          <a:effectLst/>
                          <a:latin typeface="+mn-lt"/>
                        </a:rPr>
                        <a:t>Emerging market equity</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ctr"/>
                      <a:r>
                        <a:rPr lang="en-GB" sz="1000" b="0" i="0" u="none" strike="noStrike" dirty="0">
                          <a:solidFill>
                            <a:srgbClr val="000000"/>
                          </a:solidFill>
                          <a:effectLst/>
                          <a:latin typeface="+mn-lt"/>
                        </a:rPr>
                        <a:t>25.3</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2948468684"/>
                  </a:ext>
                </a:extLst>
              </a:tr>
              <a:tr h="155658">
                <a:tc>
                  <a:txBody>
                    <a:bodyPr/>
                    <a:lstStyle/>
                    <a:p>
                      <a:pPr algn="l" rtl="0" fontAlgn="b"/>
                      <a:r>
                        <a:rPr lang="en-GB" sz="1000" b="1" i="0" u="none" strike="noStrike" dirty="0">
                          <a:solidFill>
                            <a:srgbClr val="424242"/>
                          </a:solidFill>
                          <a:effectLst/>
                          <a:latin typeface="+mn-lt"/>
                        </a:rPr>
                        <a:t>Bonds</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ctr" fontAlgn="ctr"/>
                      <a:r>
                        <a:rPr lang="en-GB" sz="1000" b="1" i="0" u="none" strike="noStrike" dirty="0">
                          <a:solidFill>
                            <a:srgbClr val="000000"/>
                          </a:solidFill>
                          <a:effectLst/>
                          <a:latin typeface="+mn-lt"/>
                        </a:rPr>
                        <a:t>13.4</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2"/>
                  </a:ext>
                </a:extLst>
              </a:tr>
              <a:tr h="155658">
                <a:tc>
                  <a:txBody>
                    <a:bodyPr/>
                    <a:lstStyle/>
                    <a:p>
                      <a:pPr algn="l" rtl="0" fontAlgn="b"/>
                      <a:r>
                        <a:rPr lang="en-GB" sz="1000" b="0" i="0" u="none" strike="noStrike" dirty="0">
                          <a:solidFill>
                            <a:srgbClr val="424242"/>
                          </a:solidFill>
                          <a:effectLst/>
                          <a:latin typeface="+mn-lt"/>
                        </a:rPr>
                        <a:t>Emerging market government bonds</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ctr" fontAlgn="ctr"/>
                      <a:r>
                        <a:rPr lang="en-GB" sz="1000" b="0" i="0" u="none" strike="noStrike" dirty="0">
                          <a:solidFill>
                            <a:srgbClr val="000000"/>
                          </a:solidFill>
                          <a:effectLst/>
                          <a:latin typeface="+mn-lt"/>
                        </a:rPr>
                        <a:t>5.8</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45115348"/>
                  </a:ext>
                </a:extLst>
              </a:tr>
              <a:tr h="155658">
                <a:tc>
                  <a:txBody>
                    <a:bodyPr/>
                    <a:lstStyle/>
                    <a:p>
                      <a:pPr algn="l" rtl="0" fontAlgn="b"/>
                      <a:r>
                        <a:rPr lang="en-GB" sz="1000" b="0" i="0" u="none" strike="noStrike" dirty="0">
                          <a:solidFill>
                            <a:srgbClr val="424242"/>
                          </a:solidFill>
                          <a:effectLst/>
                          <a:latin typeface="+mn-lt"/>
                        </a:rPr>
                        <a:t>High yield corporate credit</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tc>
                  <a:txBody>
                    <a:bodyPr/>
                    <a:lstStyle/>
                    <a:p>
                      <a:pPr algn="ctr" fontAlgn="ctr"/>
                      <a:r>
                        <a:rPr lang="en-GB" sz="1000" b="0" i="0" u="none" strike="noStrike" dirty="0">
                          <a:solidFill>
                            <a:srgbClr val="000000"/>
                          </a:solidFill>
                          <a:effectLst/>
                          <a:latin typeface="+mn-lt"/>
                        </a:rPr>
                        <a:t>7.6</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3698563651"/>
                  </a:ext>
                </a:extLst>
              </a:tr>
              <a:tr h="155658">
                <a:tc>
                  <a:txBody>
                    <a:bodyPr/>
                    <a:lstStyle/>
                    <a:p>
                      <a:pPr algn="l" rtl="0" fontAlgn="b"/>
                      <a:r>
                        <a:rPr lang="en-GB" sz="1000" b="1" i="0" u="none" strike="noStrike" dirty="0">
                          <a:solidFill>
                            <a:srgbClr val="424242"/>
                          </a:solidFill>
                          <a:effectLst/>
                          <a:latin typeface="+mn-lt"/>
                        </a:rPr>
                        <a:t>Gold </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tc>
                  <a:txBody>
                    <a:bodyPr/>
                    <a:lstStyle/>
                    <a:p>
                      <a:pPr algn="ctr" fontAlgn="ctr"/>
                      <a:r>
                        <a:rPr lang="en-GB" sz="1000" b="1" i="0" u="none" strike="noStrike" dirty="0">
                          <a:solidFill>
                            <a:srgbClr val="000000"/>
                          </a:solidFill>
                          <a:effectLst/>
                          <a:latin typeface="+mn-lt"/>
                        </a:rPr>
                        <a:t>5.3</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6350" cap="flat" cmpd="sng" algn="ctr">
                      <a:solidFill>
                        <a:srgbClr val="D0D0CE">
                          <a:alpha val="0"/>
                        </a:srgbClr>
                      </a:solidFill>
                      <a:prstDash val="solid"/>
                      <a:round/>
                      <a:headEnd type="none" w="med" len="med"/>
                      <a:tailEnd type="none" w="med" len="med"/>
                    </a:lnB>
                    <a:solidFill>
                      <a:srgbClr val="FFFFFF">
                        <a:alpha val="0"/>
                      </a:srgbClr>
                    </a:solidFill>
                  </a:tcPr>
                </a:tc>
                <a:extLst>
                  <a:ext uri="{0D108BD9-81ED-4DB2-BD59-A6C34878D82A}">
                    <a16:rowId xmlns:a16="http://schemas.microsoft.com/office/drawing/2014/main" val="10003"/>
                  </a:ext>
                </a:extLst>
              </a:tr>
              <a:tr h="155658">
                <a:tc>
                  <a:txBody>
                    <a:bodyPr/>
                    <a:lstStyle/>
                    <a:p>
                      <a:pPr algn="l" rtl="0" fontAlgn="b"/>
                      <a:r>
                        <a:rPr lang="en-GB" sz="1000" b="1" i="0" u="none" strike="noStrike" dirty="0">
                          <a:solidFill>
                            <a:srgbClr val="424242"/>
                          </a:solidFill>
                          <a:effectLst/>
                          <a:latin typeface="+mn-lt"/>
                        </a:rPr>
                        <a:t>Cash  &amp; forwards</a:t>
                      </a:r>
                    </a:p>
                  </a:txBody>
                  <a:tcPr marL="0" marR="0" marT="0" marB="0" anchor="ctr">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alpha val="0"/>
                      </a:srgbClr>
                    </a:solidFill>
                  </a:tcPr>
                </a:tc>
                <a:tc>
                  <a:txBody>
                    <a:bodyPr/>
                    <a:lstStyle/>
                    <a:p>
                      <a:pPr algn="ctr" fontAlgn="ctr"/>
                      <a:r>
                        <a:rPr lang="en-GB" sz="1000" b="1" i="0" u="none" strike="noStrike" dirty="0">
                          <a:solidFill>
                            <a:srgbClr val="000000"/>
                          </a:solidFill>
                          <a:effectLst/>
                          <a:latin typeface="+mn-lt"/>
                        </a:rPr>
                        <a:t>10.4</a:t>
                      </a:r>
                    </a:p>
                  </a:txBody>
                  <a:tcPr marL="4320" marR="4320" marT="4320" marB="0" anchor="ctr">
                    <a:lnL>
                      <a:noFill/>
                    </a:lnL>
                    <a:lnR>
                      <a:noFill/>
                    </a:lnR>
                    <a:lnT w="6350" cap="flat" cmpd="sng" algn="ctr">
                      <a:solidFill>
                        <a:srgbClr val="D0D0CE">
                          <a:alpha val="0"/>
                        </a:srgb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004"/>
                  </a:ext>
                </a:extLst>
              </a:tr>
              <a:tr h="155658">
                <a:tc>
                  <a:txBody>
                    <a:bodyPr/>
                    <a:lstStyle/>
                    <a:p>
                      <a:pPr algn="l" rtl="0" fontAlgn="ctr"/>
                      <a:r>
                        <a:rPr lang="en-GB" sz="1000" b="1" i="0" u="none" strike="noStrike" dirty="0">
                          <a:solidFill>
                            <a:srgbClr val="424242"/>
                          </a:solidFill>
                          <a:effectLst/>
                          <a:latin typeface="+mn-lt"/>
                        </a:rPr>
                        <a:t>Total</a:t>
                      </a:r>
                    </a:p>
                  </a:txBody>
                  <a:tcPr marL="0" marR="0" marT="0" marB="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algn="ctr" fontAlgn="ctr"/>
                      <a:r>
                        <a:rPr lang="en-GB" sz="1000" b="1" i="0" u="none" strike="noStrike" dirty="0">
                          <a:solidFill>
                            <a:srgbClr val="000000"/>
                          </a:solidFill>
                          <a:effectLst/>
                          <a:latin typeface="+mn-lt"/>
                        </a:rPr>
                        <a:t>100.0</a:t>
                      </a:r>
                    </a:p>
                  </a:txBody>
                  <a:tcPr marL="4320" marR="4320" marT="4320" marB="0" anchor="ct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7"/>
                  </a:ext>
                </a:extLst>
              </a:tr>
            </a:tbl>
          </a:graphicData>
        </a:graphic>
      </p:graphicFrame>
      <p:sp>
        <p:nvSpPr>
          <p:cNvPr id="2" name="Rectangle 1">
            <a:extLst>
              <a:ext uri="{FF2B5EF4-FFF2-40B4-BE49-F238E27FC236}">
                <a16:creationId xmlns:a16="http://schemas.microsoft.com/office/drawing/2014/main" id="{6F6F2B3A-A20A-4EF0-AEFC-745D5CAD9808}"/>
              </a:ext>
            </a:extLst>
          </p:cNvPr>
          <p:cNvSpPr/>
          <p:nvPr/>
        </p:nvSpPr>
        <p:spPr>
          <a:xfrm>
            <a:off x="4931224" y="4437445"/>
            <a:ext cx="3637058" cy="215444"/>
          </a:xfrm>
          <a:prstGeom prst="rect">
            <a:avLst/>
          </a:prstGeom>
        </p:spPr>
        <p:txBody>
          <a:bodyPr lIns="0">
            <a:spAutoFit/>
          </a:bodyPr>
          <a:lstStyle/>
          <a:p>
            <a:r>
              <a:rPr lang="en-GB" sz="800" dirty="0"/>
              <a:t>Portfolio is 100% hedged back to base currency (US dollar).</a:t>
            </a:r>
          </a:p>
        </p:txBody>
      </p:sp>
      <p:sp>
        <p:nvSpPr>
          <p:cNvPr id="15" name="Rectangle 14">
            <a:extLst>
              <a:ext uri="{FF2B5EF4-FFF2-40B4-BE49-F238E27FC236}">
                <a16:creationId xmlns:a16="http://schemas.microsoft.com/office/drawing/2014/main" id="{F876DA72-198A-4BE1-893A-ACE4BC93F4EF}"/>
              </a:ext>
            </a:extLst>
          </p:cNvPr>
          <p:cNvSpPr/>
          <p:nvPr/>
        </p:nvSpPr>
        <p:spPr>
          <a:xfrm>
            <a:off x="1898072" y="4734452"/>
            <a:ext cx="6979201" cy="156675"/>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The portfolio may change significantly over a short period of time.</a:t>
            </a:r>
          </a:p>
          <a:p>
            <a:pPr>
              <a:lnSpc>
                <a:spcPct val="80000"/>
              </a:lnSpc>
              <a:spcBef>
                <a:spcPct val="20000"/>
              </a:spcBef>
              <a:buClr>
                <a:schemeClr val="accent2"/>
              </a:buClr>
            </a:pPr>
            <a:r>
              <a:rPr lang="en-US" sz="500" dirty="0"/>
              <a:t>Source: Ninety One, 30 September 2020.</a:t>
            </a:r>
          </a:p>
        </p:txBody>
      </p:sp>
    </p:spTree>
    <p:extLst>
      <p:ext uri="{BB962C8B-B14F-4D97-AF65-F5344CB8AC3E}">
        <p14:creationId xmlns:p14="http://schemas.microsoft.com/office/powerpoint/2010/main" val="536433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Summary  </a:t>
            </a:r>
          </a:p>
        </p:txBody>
      </p:sp>
      <p:sp>
        <p:nvSpPr>
          <p:cNvPr id="3" name="Content Placeholder 2">
            <a:extLst>
              <a:ext uri="{FF2B5EF4-FFF2-40B4-BE49-F238E27FC236}">
                <a16:creationId xmlns:a16="http://schemas.microsoft.com/office/drawing/2014/main" id="{5C200749-A257-4A23-932B-199BFBE91DDA}"/>
              </a:ext>
            </a:extLst>
          </p:cNvPr>
          <p:cNvSpPr>
            <a:spLocks noGrp="1"/>
          </p:cNvSpPr>
          <p:nvPr>
            <p:ph idx="1"/>
          </p:nvPr>
        </p:nvSpPr>
        <p:spPr/>
        <p:txBody>
          <a:bodyPr/>
          <a:lstStyle/>
          <a:p>
            <a:pPr>
              <a:spcAft>
                <a:spcPts val="1200"/>
              </a:spcAft>
            </a:pPr>
            <a:r>
              <a:rPr lang="en-US" dirty="0"/>
              <a:t>A genuinely flexible investment strategy</a:t>
            </a:r>
          </a:p>
          <a:p>
            <a:pPr>
              <a:spcAft>
                <a:spcPts val="1200"/>
              </a:spcAft>
            </a:pPr>
            <a:r>
              <a:rPr lang="en-US" dirty="0"/>
              <a:t>Invests without bias across global equity, fixed income and currency markets</a:t>
            </a:r>
          </a:p>
          <a:p>
            <a:pPr>
              <a:spcAft>
                <a:spcPts val="1200"/>
              </a:spcAft>
            </a:pPr>
            <a:r>
              <a:rPr lang="en-US" dirty="0"/>
              <a:t>Identifies investment ideas through a longer-term thematic macro approach</a:t>
            </a:r>
          </a:p>
          <a:p>
            <a:pPr>
              <a:spcAft>
                <a:spcPts val="1200"/>
              </a:spcAft>
            </a:pPr>
            <a:r>
              <a:rPr lang="en-US" dirty="0"/>
              <a:t>Invests in good quality assets with strong macro tailwinds</a:t>
            </a:r>
          </a:p>
          <a:p>
            <a:pPr>
              <a:spcAft>
                <a:spcPts val="1200"/>
              </a:spcAft>
            </a:pPr>
            <a:r>
              <a:rPr lang="en-US" dirty="0"/>
              <a:t>Asset allocation is dynamically managed through the economic cycle</a:t>
            </a:r>
          </a:p>
          <a:p>
            <a:pPr>
              <a:spcAft>
                <a:spcPts val="1200"/>
              </a:spcAft>
            </a:pPr>
            <a:r>
              <a:rPr lang="en-US" dirty="0"/>
              <a:t>Aims to help investors overcome the challenges of a low returning world</a:t>
            </a:r>
          </a:p>
          <a:p>
            <a:pPr>
              <a:spcAft>
                <a:spcPts val="1200"/>
              </a:spcAft>
            </a:pPr>
            <a:r>
              <a:rPr lang="en-US" dirty="0"/>
              <a:t>Strong performance track record </a:t>
            </a:r>
          </a:p>
          <a:p>
            <a:endParaRPr lang="en-US" dirty="0"/>
          </a:p>
        </p:txBody>
      </p:sp>
      <p:sp>
        <p:nvSpPr>
          <p:cNvPr id="6" name="Rectangle 5">
            <a:extLst>
              <a:ext uri="{FF2B5EF4-FFF2-40B4-BE49-F238E27FC236}">
                <a16:creationId xmlns:a16="http://schemas.microsoft.com/office/drawing/2014/main" id="{2DA26627-68F4-4155-B99F-FDAA75060FD0}"/>
              </a:ext>
            </a:extLst>
          </p:cNvPr>
          <p:cNvSpPr/>
          <p:nvPr/>
        </p:nvSpPr>
        <p:spPr>
          <a:xfrm>
            <a:off x="1898072" y="4734452"/>
            <a:ext cx="6979201" cy="797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a:t>Source: Ninety One, as at 30 September 2020. </a:t>
            </a:r>
            <a:endParaRPr lang="en-US" sz="500" dirty="0"/>
          </a:p>
        </p:txBody>
      </p:sp>
    </p:spTree>
    <p:extLst>
      <p:ext uri="{BB962C8B-B14F-4D97-AF65-F5344CB8AC3E}">
        <p14:creationId xmlns:p14="http://schemas.microsoft.com/office/powerpoint/2010/main" val="1802432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THANK YOU</a:t>
            </a:r>
            <a:endParaRPr lang="en-GB" dirty="0"/>
          </a:p>
        </p:txBody>
      </p:sp>
    </p:spTree>
    <p:extLst>
      <p:ext uri="{BB962C8B-B14F-4D97-AF65-F5344CB8AC3E}">
        <p14:creationId xmlns:p14="http://schemas.microsoft.com/office/powerpoint/2010/main" val="2750523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828" y="267072"/>
            <a:ext cx="7797972" cy="382093"/>
          </a:xfrm>
        </p:spPr>
        <p:txBody>
          <a:bodyPr>
            <a:normAutofit fontScale="90000"/>
          </a:bodyPr>
          <a:lstStyle/>
          <a:p>
            <a:r>
              <a:rPr lang="en-US" dirty="0"/>
              <a:t>LEGAL AND REGULATORY</a:t>
            </a:r>
            <a:endParaRPr lang="en-GB" dirty="0"/>
          </a:p>
        </p:txBody>
      </p:sp>
      <p:sp>
        <p:nvSpPr>
          <p:cNvPr id="6" name="Slide Number Placeholder 5"/>
          <p:cNvSpPr>
            <a:spLocks noGrp="1"/>
          </p:cNvSpPr>
          <p:nvPr>
            <p:ph type="sldNum" sz="quarter" idx="12"/>
          </p:nvPr>
        </p:nvSpPr>
        <p:spPr/>
        <p:txBody>
          <a:bodyPr/>
          <a:lstStyle/>
          <a:p>
            <a:fld id="{F808627B-F915-7940-8094-9D0FE90F5C69}" type="slidenum">
              <a:rPr lang="en-US" smtClean="0"/>
              <a:pPr/>
              <a:t>15</a:t>
            </a:fld>
            <a:endParaRPr lang="en-US" dirty="0"/>
          </a:p>
        </p:txBody>
      </p:sp>
      <p:sp>
        <p:nvSpPr>
          <p:cNvPr id="8" name="Text Placeholder 2"/>
          <p:cNvSpPr txBox="1">
            <a:spLocks/>
          </p:cNvSpPr>
          <p:nvPr/>
        </p:nvSpPr>
        <p:spPr>
          <a:xfrm>
            <a:off x="888828" y="798060"/>
            <a:ext cx="7560000" cy="2333059"/>
          </a:xfrm>
          <a:prstGeom prst="rect">
            <a:avLst/>
          </a:prstGeom>
        </p:spPr>
        <p:txBody>
          <a:bodyPr/>
          <a:lstStyle>
            <a:lvl1pPr marL="342900" indent="-3429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900" b="1" dirty="0"/>
              <a:t>Old Mutual Isle Of Man</a:t>
            </a:r>
          </a:p>
          <a:p>
            <a:pPr marL="0" indent="0">
              <a:spcBef>
                <a:spcPts val="0"/>
              </a:spcBef>
              <a:buNone/>
            </a:pPr>
            <a:r>
              <a:rPr lang="en-US" sz="600" dirty="0"/>
              <a:t/>
            </a:r>
            <a:br>
              <a:rPr lang="en-US" sz="600" dirty="0"/>
            </a:br>
            <a:r>
              <a:rPr lang="en-US" sz="700" dirty="0"/>
              <a:t>Old Mutual Isle of Man, Branch of Old Mutual Life Assurance Company (South Africa) Limited, is registered in the Isle of Man</a:t>
            </a:r>
            <a:br>
              <a:rPr lang="en-US" sz="700" dirty="0"/>
            </a:br>
            <a:r>
              <a:rPr lang="en-US" sz="700" dirty="0"/>
              <a:t>under number 005664F and whose principal place of business is 5A Village Walk, </a:t>
            </a:r>
            <a:r>
              <a:rPr lang="en-US" sz="700" dirty="0" err="1"/>
              <a:t>Onchan</a:t>
            </a:r>
            <a:r>
              <a:rPr lang="en-US" sz="700" dirty="0"/>
              <a:t>, Isle of Man, IM3 4EA, British Isles.</a:t>
            </a:r>
          </a:p>
          <a:p>
            <a:pPr marL="0" indent="0">
              <a:spcBef>
                <a:spcPts val="400"/>
              </a:spcBef>
              <a:buNone/>
            </a:pPr>
            <a:r>
              <a:rPr lang="en-US" sz="700" dirty="0"/>
              <a:t>Permitted to carry on long-term insurance business in and from the Isle of Man by the Isle of Man Financial Services Authority.</a:t>
            </a:r>
          </a:p>
          <a:p>
            <a:pPr marL="0" indent="0">
              <a:spcBef>
                <a:spcPts val="400"/>
              </a:spcBef>
              <a:buNone/>
            </a:pPr>
            <a:r>
              <a:rPr lang="en-US" sz="700" dirty="0"/>
              <a:t>Old Mutual Life Assurance Company (South Africa) Limited is incorporated in South Africa (reg. number: 1999/04643/06).</a:t>
            </a:r>
            <a:br>
              <a:rPr lang="en-US" sz="700" dirty="0"/>
            </a:br>
            <a:r>
              <a:rPr lang="en-US" sz="700" dirty="0"/>
              <a:t>Registered office: Mutual Park, Jan Smuts Drive, Pinelands, Cape Town, South Africa.</a:t>
            </a:r>
            <a:br>
              <a:rPr lang="en-US" sz="700" dirty="0"/>
            </a:br>
            <a:r>
              <a:rPr lang="en-US" sz="700" dirty="0"/>
              <a:t>Old Mutual Life Assurance Company (South Africa) Limited is a registered long-term insurer and a licensed financial services provider.</a:t>
            </a:r>
          </a:p>
          <a:p>
            <a:pPr marL="0" indent="0">
              <a:spcBef>
                <a:spcPts val="0"/>
              </a:spcBef>
              <a:buNone/>
            </a:pPr>
            <a:r>
              <a:rPr lang="en-US" sz="600" dirty="0"/>
              <a:t/>
            </a:r>
            <a:br>
              <a:rPr lang="en-US" sz="600" dirty="0"/>
            </a:br>
            <a:r>
              <a:rPr lang="en-US" sz="900" b="1" dirty="0"/>
              <a:t>Old Mutual Guernsey</a:t>
            </a:r>
          </a:p>
          <a:p>
            <a:pPr marL="0" indent="0">
              <a:spcBef>
                <a:spcPts val="0"/>
              </a:spcBef>
              <a:buNone/>
            </a:pPr>
            <a:r>
              <a:rPr lang="en-US" sz="600" dirty="0"/>
              <a:t/>
            </a:r>
            <a:br>
              <a:rPr lang="en-US" sz="600" dirty="0"/>
            </a:br>
            <a:r>
              <a:rPr lang="en-US" sz="700" dirty="0"/>
              <a:t>Old Mutual Guernsey is the trading name of Old Mutual Life Assurance Company (South Africa), Guernsey Branch. Old Mutual Guernsey,</a:t>
            </a:r>
            <a:br>
              <a:rPr lang="en-US" sz="700" dirty="0"/>
            </a:br>
            <a:r>
              <a:rPr lang="en-US" sz="700" dirty="0"/>
              <a:t>whose place of business is Albert House, South Esplanade, St Peter Port, Guernsey, GY1 1AW, is a branch of Old Mutual Life Assurance Company</a:t>
            </a:r>
            <a:br>
              <a:rPr lang="en-US" sz="700" dirty="0"/>
            </a:br>
            <a:r>
              <a:rPr lang="en-US" sz="700" dirty="0"/>
              <a:t>(South Africa) Limited, which is incorporated in South Africa (</a:t>
            </a:r>
            <a:r>
              <a:rPr lang="en-US" sz="700" dirty="0" err="1"/>
              <a:t>reg</a:t>
            </a:r>
            <a:r>
              <a:rPr lang="en-US" sz="700" dirty="0"/>
              <a:t> no. 1999/04643/06).</a:t>
            </a:r>
          </a:p>
          <a:p>
            <a:pPr marL="0" indent="0">
              <a:spcBef>
                <a:spcPts val="400"/>
              </a:spcBef>
              <a:buNone/>
            </a:pPr>
            <a:r>
              <a:rPr lang="en-US" sz="700" dirty="0"/>
              <a:t>Registered office: Mutualpark, Jan Smuts Drive, Pinelands, Cape Town, South Africa.</a:t>
            </a:r>
          </a:p>
          <a:p>
            <a:pPr marL="0" indent="0">
              <a:spcBef>
                <a:spcPts val="400"/>
              </a:spcBef>
              <a:buNone/>
            </a:pPr>
            <a:r>
              <a:rPr lang="en-US" sz="700" dirty="0"/>
              <a:t>Old Mutual Guernsey is licensed by the Guernsey Financial Services Commission under The Insurance Business (Bailiwick of Guernsey) Law, 2002</a:t>
            </a:r>
            <a:br>
              <a:rPr lang="en-US" sz="700" dirty="0"/>
            </a:br>
            <a:r>
              <a:rPr lang="en-US" sz="700" dirty="0"/>
              <a:t>to carry on long-term insurance business. Old Mutual Life Assurance Company (South Africa) Limited is a registered long-term insurer and</a:t>
            </a:r>
            <a:br>
              <a:rPr lang="en-US" sz="700" dirty="0"/>
            </a:br>
            <a:r>
              <a:rPr lang="en-US" sz="700" dirty="0"/>
              <a:t>a licensed financial services provider.</a:t>
            </a:r>
          </a:p>
          <a:p>
            <a:pPr marL="0" indent="0">
              <a:spcBef>
                <a:spcPts val="0"/>
              </a:spcBef>
              <a:buNone/>
            </a:pPr>
            <a:r>
              <a:rPr lang="en-US" sz="600" dirty="0"/>
              <a:t/>
            </a:r>
            <a:br>
              <a:rPr lang="en-US" sz="600" dirty="0"/>
            </a:br>
            <a:r>
              <a:rPr lang="en-US" sz="900" b="1" dirty="0"/>
              <a:t>Old Mutual International Guernsey</a:t>
            </a:r>
          </a:p>
          <a:p>
            <a:pPr marL="0" indent="0">
              <a:spcBef>
                <a:spcPts val="0"/>
              </a:spcBef>
              <a:buNone/>
            </a:pPr>
            <a:r>
              <a:rPr lang="en-US" sz="600" dirty="0"/>
              <a:t/>
            </a:r>
            <a:br>
              <a:rPr lang="en-US" sz="600" dirty="0"/>
            </a:br>
            <a:r>
              <a:rPr lang="en-US" sz="700" dirty="0"/>
              <a:t>Old Mutual International (Guernsey) Limited, registered office: Albert House, South Esplanade, St Peter Port, Guernsey, Channel Islands, GY1 1AW (reg. no. 2424) and is licensed to write long term insurance business under the Insurance Business (Bailiwick of Guernsey) Law 2002 by the Guernsey Financial Services Commission.</a:t>
            </a:r>
          </a:p>
          <a:p>
            <a:pPr marL="0" indent="0">
              <a:spcBef>
                <a:spcPts val="0"/>
              </a:spcBef>
              <a:buNone/>
            </a:pPr>
            <a:r>
              <a:rPr lang="en-US" sz="600" dirty="0"/>
              <a:t/>
            </a:r>
            <a:br>
              <a:rPr lang="en-US" sz="600" dirty="0"/>
            </a:br>
            <a:r>
              <a:rPr lang="en-US" sz="900" b="1" dirty="0"/>
              <a:t>Old Mutual Hong Kong</a:t>
            </a:r>
          </a:p>
          <a:p>
            <a:pPr marL="0" indent="0">
              <a:spcBef>
                <a:spcPts val="0"/>
              </a:spcBef>
              <a:buNone/>
            </a:pPr>
            <a:r>
              <a:rPr lang="en-US" sz="600" dirty="0"/>
              <a:t/>
            </a:r>
            <a:br>
              <a:rPr lang="en-US" sz="600" dirty="0"/>
            </a:br>
            <a:r>
              <a:rPr lang="en-US" sz="700" dirty="0"/>
              <a:t>Old Mutual Hong Kong is a Branch of Old Mutual Life Assurance Company (South Africa) Limited.</a:t>
            </a:r>
            <a:br>
              <a:rPr lang="en-US" sz="700" dirty="0"/>
            </a:br>
            <a:r>
              <a:rPr lang="en-US" sz="700" dirty="0"/>
              <a:t>Old Mutual Life Assurance Company (South Africa) Limited is incorporated in South Africa (reg. number: 1999/04643/06).</a:t>
            </a:r>
            <a:br>
              <a:rPr lang="en-US" sz="700" dirty="0"/>
            </a:br>
            <a:r>
              <a:rPr lang="en-US" sz="700" dirty="0"/>
              <a:t>Registered office: Mutualpark, Jan Smuts Drive, Pinelands, Cape Town, South Africa.</a:t>
            </a:r>
            <a:br>
              <a:rPr lang="en-US" sz="700" dirty="0"/>
            </a:br>
            <a:r>
              <a:rPr lang="en-US" sz="700" dirty="0"/>
              <a:t>Old Mutual Life Assurance Company (South Africa) Limited is a registered long term insurer and a licensed financial services provider.</a:t>
            </a:r>
          </a:p>
          <a:p>
            <a:pPr marL="0" indent="0">
              <a:spcBef>
                <a:spcPts val="0"/>
              </a:spcBef>
              <a:buNone/>
            </a:pPr>
            <a:endParaRPr lang="en-ZA" sz="600" dirty="0"/>
          </a:p>
        </p:txBody>
      </p:sp>
    </p:spTree>
    <p:extLst>
      <p:ext uri="{BB962C8B-B14F-4D97-AF65-F5344CB8AC3E}">
        <p14:creationId xmlns:p14="http://schemas.microsoft.com/office/powerpoint/2010/main" val="315925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C834453A-1654-470F-BD22-3B5B85949D75}"/>
              </a:ext>
            </a:extLst>
          </p:cNvPr>
          <p:cNvGraphicFramePr>
            <a:graphicFrameLocks noChangeAspect="1"/>
          </p:cNvGraphicFramePr>
          <p:nvPr>
            <p:extLst>
              <p:ext uri="{D42A27DB-BD31-4B8C-83A1-F6EECF244321}">
                <p14:modId xmlns:p14="http://schemas.microsoft.com/office/powerpoint/2010/main" val="3840247502"/>
              </p:ext>
            </p:extLst>
          </p:nvPr>
        </p:nvGraphicFramePr>
        <p:xfrm>
          <a:off x="4930468" y="1290638"/>
          <a:ext cx="3521075" cy="3405187"/>
        </p:xfrm>
        <a:graphic>
          <a:graphicData uri="http://schemas.openxmlformats.org/presentationml/2006/ole">
            <mc:AlternateContent xmlns:mc="http://schemas.openxmlformats.org/markup-compatibility/2006">
              <mc:Choice xmlns:v="urn:schemas-microsoft-com:vml" Requires="v">
                <p:oleObj spid="_x0000_s1125" name="Worksheet" r:id="rId4" imgW="4686226" imgH="4533966" progId="Excel.Sheet.12">
                  <p:link/>
                </p:oleObj>
              </mc:Choice>
              <mc:Fallback>
                <p:oleObj name="Worksheet" r:id="rId4" imgW="4686226" imgH="4533966" progId="Excel.Sheet.12">
                  <p:link/>
                  <p:pic>
                    <p:nvPicPr>
                      <p:cNvPr id="0" name=""/>
                      <p:cNvPicPr/>
                      <p:nvPr/>
                    </p:nvPicPr>
                    <p:blipFill>
                      <a:blip r:embed="rId5"/>
                      <a:stretch>
                        <a:fillRect/>
                      </a:stretch>
                    </p:blipFill>
                    <p:spPr>
                      <a:xfrm>
                        <a:off x="4930468" y="1290638"/>
                        <a:ext cx="3521075" cy="3405187"/>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6489640D-2BEA-4BB5-9D3D-00F3F459C7A9}"/>
              </a:ext>
            </a:extLst>
          </p:cNvPr>
          <p:cNvSpPr>
            <a:spLocks noGrp="1"/>
          </p:cNvSpPr>
          <p:nvPr>
            <p:ph type="title"/>
          </p:nvPr>
        </p:nvSpPr>
        <p:spPr/>
        <p:txBody>
          <a:bodyPr>
            <a:normAutofit fontScale="90000"/>
          </a:bodyPr>
          <a:lstStyle/>
          <a:p>
            <a:r>
              <a:rPr lang="en-GB" dirty="0"/>
              <a:t>Why a global flexible approach?</a:t>
            </a:r>
          </a:p>
        </p:txBody>
      </p:sp>
      <p:sp>
        <p:nvSpPr>
          <p:cNvPr id="12" name="Rectangle 11">
            <a:extLst>
              <a:ext uri="{FF2B5EF4-FFF2-40B4-BE49-F238E27FC236}">
                <a16:creationId xmlns:a16="http://schemas.microsoft.com/office/drawing/2014/main" id="{08F6C3D9-6D9A-4D6B-83A8-E867C71C93C2}"/>
              </a:ext>
            </a:extLst>
          </p:cNvPr>
          <p:cNvSpPr/>
          <p:nvPr/>
        </p:nvSpPr>
        <p:spPr>
          <a:xfrm>
            <a:off x="1898072" y="4736779"/>
            <a:ext cx="6979201" cy="279786"/>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Forecasts are inherently limited and are not a reliable indicator of future results.</a:t>
            </a:r>
          </a:p>
          <a:p>
            <a:pPr>
              <a:lnSpc>
                <a:spcPct val="80000"/>
              </a:lnSpc>
              <a:spcBef>
                <a:spcPct val="20000"/>
              </a:spcBef>
              <a:buClr>
                <a:schemeClr val="accent2"/>
              </a:buClr>
            </a:pPr>
            <a:r>
              <a:rPr lang="en-US" sz="500" dirty="0"/>
              <a:t>*Source: Ninety One, Bloomberg, as at 30 June 2020. www.econ.yale.edu/~shiller/data.htm. CAPE: Cyclically Adjusted Price Earnings Ratio.</a:t>
            </a:r>
            <a:br>
              <a:rPr lang="en-US" sz="500" dirty="0"/>
            </a:br>
            <a:r>
              <a:rPr lang="en-US" sz="500" dirty="0"/>
              <a:t>**Source: Ninety One proprietary Capital Market Assumptions as at 30 September 2020 in USD hedged terms. “Global Equities” represented by MSCI ACWI index, “Global Bonds” represented by WGBI index”, “60/40” relates to composite of 60% in MSCI ACWI and 40% in WGBI.”</a:t>
            </a:r>
          </a:p>
        </p:txBody>
      </p:sp>
      <p:sp>
        <p:nvSpPr>
          <p:cNvPr id="14" name="Rectangle 13">
            <a:extLst>
              <a:ext uri="{FF2B5EF4-FFF2-40B4-BE49-F238E27FC236}">
                <a16:creationId xmlns:a16="http://schemas.microsoft.com/office/drawing/2014/main" id="{F38FD4B2-8990-45CE-AA75-8C7E4CC6B9C9}"/>
              </a:ext>
            </a:extLst>
          </p:cNvPr>
          <p:cNvSpPr/>
          <p:nvPr/>
        </p:nvSpPr>
        <p:spPr>
          <a:xfrm>
            <a:off x="979107" y="1142728"/>
            <a:ext cx="3276209"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defRPr sz="1200" b="0" i="0" u="none" strike="noStrike" kern="1200" cap="none" spc="0" baseline="0">
                <a:solidFill>
                  <a:srgbClr val="424242">
                    <a:lumMod val="100000"/>
                  </a:srgbClr>
                </a:solidFill>
                <a:latin typeface="Ninety One Visuelt Medium" panose="020B0603050202040104" pitchFamily="34" charset="0"/>
                <a:ea typeface="+mn-ea"/>
                <a:cs typeface="+mn-cs"/>
              </a:defRPr>
            </a:pPr>
            <a:r>
              <a:rPr lang="en-US" sz="1000" b="1" dirty="0">
                <a:solidFill>
                  <a:srgbClr val="424242"/>
                </a:solidFill>
                <a:latin typeface="Century Gothic" panose="020B0502020202020204" pitchFamily="34" charset="0"/>
              </a:rPr>
              <a:t>Valuations of US equities and bonds*</a:t>
            </a:r>
          </a:p>
        </p:txBody>
      </p:sp>
      <p:graphicFrame>
        <p:nvGraphicFramePr>
          <p:cNvPr id="7" name="Object 6">
            <a:extLst>
              <a:ext uri="{FF2B5EF4-FFF2-40B4-BE49-F238E27FC236}">
                <a16:creationId xmlns:a16="http://schemas.microsoft.com/office/drawing/2014/main" id="{A65FDF4C-3A26-4289-9905-32D8A8CB7DB4}"/>
              </a:ext>
            </a:extLst>
          </p:cNvPr>
          <p:cNvGraphicFramePr>
            <a:graphicFrameLocks noChangeAspect="1"/>
          </p:cNvGraphicFramePr>
          <p:nvPr>
            <p:extLst>
              <p:ext uri="{D42A27DB-BD31-4B8C-83A1-F6EECF244321}">
                <p14:modId xmlns:p14="http://schemas.microsoft.com/office/powerpoint/2010/main" val="3954470984"/>
              </p:ext>
            </p:extLst>
          </p:nvPr>
        </p:nvGraphicFramePr>
        <p:xfrm>
          <a:off x="964252" y="1270474"/>
          <a:ext cx="3278188" cy="3419475"/>
        </p:xfrm>
        <a:graphic>
          <a:graphicData uri="http://schemas.openxmlformats.org/presentationml/2006/ole">
            <mc:AlternateContent xmlns:mc="http://schemas.openxmlformats.org/markup-compatibility/2006">
              <mc:Choice xmlns:v="urn:schemas-microsoft-com:vml" Requires="v">
                <p:oleObj spid="_x0000_s1126" name="Worksheet" r:id="rId6" imgW="4267200" imgH="4448241" progId="Excel.Sheet.12">
                  <p:link/>
                </p:oleObj>
              </mc:Choice>
              <mc:Fallback>
                <p:oleObj name="Worksheet" r:id="rId6" imgW="4267200" imgH="4448241" progId="Excel.Sheet.12">
                  <p:link/>
                  <p:pic>
                    <p:nvPicPr>
                      <p:cNvPr id="7" name="Object 6">
                        <a:extLst>
                          <a:ext uri="{FF2B5EF4-FFF2-40B4-BE49-F238E27FC236}">
                            <a16:creationId xmlns:a16="http://schemas.microsoft.com/office/drawing/2014/main" id="{A65FDF4C-3A26-4289-9905-32D8A8CB7DB4}"/>
                          </a:ext>
                        </a:extLst>
                      </p:cNvPr>
                      <p:cNvPicPr/>
                      <p:nvPr/>
                    </p:nvPicPr>
                    <p:blipFill>
                      <a:blip r:embed="rId7"/>
                      <a:stretch>
                        <a:fillRect/>
                      </a:stretch>
                    </p:blipFill>
                    <p:spPr>
                      <a:xfrm>
                        <a:off x="964252" y="1270474"/>
                        <a:ext cx="3278188" cy="3419475"/>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DCF271AB-9777-402B-B99E-AA7210B7D19F}"/>
              </a:ext>
            </a:extLst>
          </p:cNvPr>
          <p:cNvSpPr txBox="1"/>
          <p:nvPr/>
        </p:nvSpPr>
        <p:spPr>
          <a:xfrm>
            <a:off x="4934417" y="1142728"/>
            <a:ext cx="3755440"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defPPr>
              <a:defRPr lang="en-US"/>
            </a:defPPr>
            <a:lvl1pPr>
              <a:spcBef>
                <a:spcPts val="20"/>
              </a:spcBef>
              <a:defRPr sz="1200" b="1" i="0" u="none" strike="noStrike" cap="none" spc="0" baseline="0">
                <a:solidFill>
                  <a:srgbClr val="424242"/>
                </a:solidFill>
                <a:latin typeface="Century Gothic" panose="020B0502020202020204" pitchFamily="34" charset="0"/>
              </a:defRPr>
            </a:lvl1pPr>
          </a:lstStyle>
          <a:p>
            <a:r>
              <a:rPr lang="en-GB" sz="1000" dirty="0"/>
              <a:t>The evolution of predicted returns for different asset classes over time**</a:t>
            </a:r>
          </a:p>
        </p:txBody>
      </p:sp>
    </p:spTree>
    <p:extLst>
      <p:ext uri="{BB962C8B-B14F-4D97-AF65-F5344CB8AC3E}">
        <p14:creationId xmlns:p14="http://schemas.microsoft.com/office/powerpoint/2010/main" val="30385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OMI Global Flexible</a:t>
            </a:r>
          </a:p>
        </p:txBody>
      </p:sp>
      <p:sp>
        <p:nvSpPr>
          <p:cNvPr id="7" name="Text Placeholder 8">
            <a:extLst>
              <a:ext uri="{FF2B5EF4-FFF2-40B4-BE49-F238E27FC236}">
                <a16:creationId xmlns:a16="http://schemas.microsoft.com/office/drawing/2014/main" id="{34B8C9B5-B4BC-4E28-AFD7-C03A7129C0F6}"/>
              </a:ext>
            </a:extLst>
          </p:cNvPr>
          <p:cNvSpPr>
            <a:spLocks noGrp="1"/>
          </p:cNvSpPr>
          <p:nvPr>
            <p:ph idx="1"/>
          </p:nvPr>
        </p:nvSpPr>
        <p:spPr>
          <a:xfrm>
            <a:off x="550068" y="826710"/>
            <a:ext cx="8151019" cy="3767913"/>
          </a:xfrm>
        </p:spPr>
        <p:txBody>
          <a:bodyPr>
            <a:normAutofit/>
          </a:bodyPr>
          <a:lstStyle/>
          <a:p>
            <a:r>
              <a:rPr lang="en-GB" sz="1400" dirty="0"/>
              <a:t>What sets this strategy apart?</a:t>
            </a:r>
          </a:p>
        </p:txBody>
      </p:sp>
      <p:sp>
        <p:nvSpPr>
          <p:cNvPr id="47" name="Rectangle 46">
            <a:extLst>
              <a:ext uri="{FF2B5EF4-FFF2-40B4-BE49-F238E27FC236}">
                <a16:creationId xmlns:a16="http://schemas.microsoft.com/office/drawing/2014/main" id="{D33FE260-9E96-401F-9A06-1FB832A2317A}"/>
              </a:ext>
            </a:extLst>
          </p:cNvPr>
          <p:cNvSpPr/>
          <p:nvPr/>
        </p:nvSpPr>
        <p:spPr>
          <a:xfrm>
            <a:off x="984952" y="1274042"/>
            <a:ext cx="1793120" cy="259751"/>
          </a:xfrm>
          <a:prstGeom prst="rect">
            <a:avLst/>
          </a:prstGeom>
        </p:spPr>
        <p:txBody>
          <a:bodyPr wrap="none" lIns="0">
            <a:spAutoFit/>
          </a:bodyPr>
          <a:lstStyle/>
          <a:p>
            <a:pPr>
              <a:spcBef>
                <a:spcPts val="816"/>
              </a:spcBef>
            </a:pPr>
            <a:r>
              <a:rPr lang="en-GB" sz="1088" dirty="0">
                <a:solidFill>
                  <a:schemeClr val="accent1"/>
                </a:solidFill>
              </a:rPr>
              <a:t>Dynamic asset allocation</a:t>
            </a:r>
          </a:p>
        </p:txBody>
      </p:sp>
      <p:sp>
        <p:nvSpPr>
          <p:cNvPr id="48" name="Rectangle 47">
            <a:extLst>
              <a:ext uri="{FF2B5EF4-FFF2-40B4-BE49-F238E27FC236}">
                <a16:creationId xmlns:a16="http://schemas.microsoft.com/office/drawing/2014/main" id="{2A9CCB3F-9DBA-4CA5-9ED6-51AE9D745855}"/>
              </a:ext>
            </a:extLst>
          </p:cNvPr>
          <p:cNvSpPr/>
          <p:nvPr/>
        </p:nvSpPr>
        <p:spPr>
          <a:xfrm>
            <a:off x="984952" y="2067865"/>
            <a:ext cx="1743426" cy="259751"/>
          </a:xfrm>
          <a:prstGeom prst="rect">
            <a:avLst/>
          </a:prstGeom>
        </p:spPr>
        <p:txBody>
          <a:bodyPr wrap="none" lIns="0">
            <a:spAutoFit/>
          </a:bodyPr>
          <a:lstStyle/>
          <a:p>
            <a:pPr>
              <a:spcBef>
                <a:spcPts val="816"/>
              </a:spcBef>
            </a:pPr>
            <a:r>
              <a:rPr lang="en-GB" sz="1088" dirty="0">
                <a:solidFill>
                  <a:schemeClr val="accent2"/>
                </a:solidFill>
              </a:rPr>
              <a:t>Active risk management</a:t>
            </a:r>
          </a:p>
        </p:txBody>
      </p:sp>
      <p:sp>
        <p:nvSpPr>
          <p:cNvPr id="49" name="Rectangle 48">
            <a:extLst>
              <a:ext uri="{FF2B5EF4-FFF2-40B4-BE49-F238E27FC236}">
                <a16:creationId xmlns:a16="http://schemas.microsoft.com/office/drawing/2014/main" id="{3AF53C2D-5F0D-4135-BB66-12C5DCFCBC1B}"/>
              </a:ext>
            </a:extLst>
          </p:cNvPr>
          <p:cNvSpPr/>
          <p:nvPr/>
        </p:nvSpPr>
        <p:spPr>
          <a:xfrm>
            <a:off x="984952" y="2871944"/>
            <a:ext cx="1769074" cy="259751"/>
          </a:xfrm>
          <a:prstGeom prst="rect">
            <a:avLst/>
          </a:prstGeom>
        </p:spPr>
        <p:txBody>
          <a:bodyPr wrap="none" lIns="0">
            <a:spAutoFit/>
          </a:bodyPr>
          <a:lstStyle/>
          <a:p>
            <a:pPr>
              <a:spcBef>
                <a:spcPts val="816"/>
              </a:spcBef>
            </a:pPr>
            <a:r>
              <a:rPr lang="en-GB" sz="1088" dirty="0">
                <a:solidFill>
                  <a:schemeClr val="accent3"/>
                </a:solidFill>
              </a:rPr>
              <a:t>Asymmetric return profile</a:t>
            </a:r>
          </a:p>
        </p:txBody>
      </p:sp>
      <p:cxnSp>
        <p:nvCxnSpPr>
          <p:cNvPr id="50" name="Straight Connector 49">
            <a:extLst>
              <a:ext uri="{FF2B5EF4-FFF2-40B4-BE49-F238E27FC236}">
                <a16:creationId xmlns:a16="http://schemas.microsoft.com/office/drawing/2014/main" id="{87A34D8B-106D-4FFF-AE3C-B849DE9A3A61}"/>
              </a:ext>
            </a:extLst>
          </p:cNvPr>
          <p:cNvCxnSpPr>
            <a:cxnSpLocks/>
          </p:cNvCxnSpPr>
          <p:nvPr/>
        </p:nvCxnSpPr>
        <p:spPr>
          <a:xfrm>
            <a:off x="3096550" y="1266037"/>
            <a:ext cx="0" cy="2560135"/>
          </a:xfrm>
          <a:prstGeom prst="line">
            <a:avLst/>
          </a:prstGeom>
          <a:ln w="19050">
            <a:solidFill>
              <a:schemeClr val="tx1"/>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A7C595B9-4D84-40D2-9486-20B40351E9A7}"/>
              </a:ext>
            </a:extLst>
          </p:cNvPr>
          <p:cNvSpPr txBox="1"/>
          <p:nvPr/>
        </p:nvSpPr>
        <p:spPr>
          <a:xfrm>
            <a:off x="3228039" y="1559030"/>
            <a:ext cx="1060485" cy="329104"/>
          </a:xfrm>
          <a:prstGeom prst="rect">
            <a:avLst/>
          </a:prstGeom>
          <a:noFill/>
        </p:spPr>
        <p:txBody>
          <a:bodyPr wrap="square" lIns="48978" tIns="48978" rIns="48978" bIns="48978" rtlCol="0">
            <a:spAutoFit/>
          </a:bodyPr>
          <a:lstStyle/>
          <a:p>
            <a:pPr defTabSz="677268">
              <a:defRPr/>
            </a:pPr>
            <a:r>
              <a:rPr lang="en-GB" sz="748" dirty="0"/>
              <a:t>Historic equity allocation</a:t>
            </a:r>
          </a:p>
        </p:txBody>
      </p:sp>
      <p:sp>
        <p:nvSpPr>
          <p:cNvPr id="52" name="Rectangle 51">
            <a:extLst>
              <a:ext uri="{FF2B5EF4-FFF2-40B4-BE49-F238E27FC236}">
                <a16:creationId xmlns:a16="http://schemas.microsoft.com/office/drawing/2014/main" id="{1A013D4B-0EDF-4931-8827-CFB91B29D994}"/>
              </a:ext>
            </a:extLst>
          </p:cNvPr>
          <p:cNvSpPr/>
          <p:nvPr/>
        </p:nvSpPr>
        <p:spPr>
          <a:xfrm>
            <a:off x="3205463" y="1261725"/>
            <a:ext cx="908430" cy="392070"/>
          </a:xfrm>
          <a:prstGeom prst="rect">
            <a:avLst/>
          </a:prstGeom>
        </p:spPr>
        <p:txBody>
          <a:bodyPr wrap="none" lIns="48978" tIns="48978" rIns="48978" bIns="48978">
            <a:spAutoFit/>
          </a:bodyPr>
          <a:lstStyle/>
          <a:p>
            <a:pPr lvl="0">
              <a:defRPr/>
            </a:pPr>
            <a:r>
              <a:rPr lang="en-GB" sz="1905" dirty="0">
                <a:solidFill>
                  <a:schemeClr val="accent1"/>
                </a:solidFill>
                <a:latin typeface="+mj-lt"/>
              </a:rPr>
              <a:t>30-80%</a:t>
            </a:r>
          </a:p>
        </p:txBody>
      </p:sp>
      <p:sp>
        <p:nvSpPr>
          <p:cNvPr id="53" name="Rectangle 52">
            <a:extLst>
              <a:ext uri="{FF2B5EF4-FFF2-40B4-BE49-F238E27FC236}">
                <a16:creationId xmlns:a16="http://schemas.microsoft.com/office/drawing/2014/main" id="{156C864D-F45A-4B79-82B8-CAF6FB0CDEB6}"/>
              </a:ext>
            </a:extLst>
          </p:cNvPr>
          <p:cNvSpPr/>
          <p:nvPr/>
        </p:nvSpPr>
        <p:spPr bwMode="gray">
          <a:xfrm>
            <a:off x="3197755" y="1274042"/>
            <a:ext cx="1413434" cy="689733"/>
          </a:xfrm>
          <a:prstGeom prst="rect">
            <a:avLst/>
          </a:prstGeom>
          <a:noFill/>
          <a:ln w="12700">
            <a:solidFill>
              <a:schemeClr val="accent1"/>
            </a:solid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54" name="TextBox 53">
            <a:extLst>
              <a:ext uri="{FF2B5EF4-FFF2-40B4-BE49-F238E27FC236}">
                <a16:creationId xmlns:a16="http://schemas.microsoft.com/office/drawing/2014/main" id="{822D794E-6FA8-4A9A-AA95-3B6ED2A93C04}"/>
              </a:ext>
            </a:extLst>
          </p:cNvPr>
          <p:cNvSpPr txBox="1"/>
          <p:nvPr/>
        </p:nvSpPr>
        <p:spPr>
          <a:xfrm>
            <a:off x="4750950" y="1559030"/>
            <a:ext cx="1209104" cy="329104"/>
          </a:xfrm>
          <a:prstGeom prst="rect">
            <a:avLst/>
          </a:prstGeom>
          <a:noFill/>
        </p:spPr>
        <p:txBody>
          <a:bodyPr wrap="square" lIns="48978" tIns="48978" rIns="48978" bIns="48978" rtlCol="0">
            <a:spAutoFit/>
          </a:bodyPr>
          <a:lstStyle/>
          <a:p>
            <a:pPr lvl="0">
              <a:defRPr/>
            </a:pPr>
            <a:r>
              <a:rPr lang="en-GB" sz="748" dirty="0"/>
              <a:t>Historic duration exposure</a:t>
            </a:r>
          </a:p>
        </p:txBody>
      </p:sp>
      <p:sp>
        <p:nvSpPr>
          <p:cNvPr id="55" name="Rectangle 54">
            <a:extLst>
              <a:ext uri="{FF2B5EF4-FFF2-40B4-BE49-F238E27FC236}">
                <a16:creationId xmlns:a16="http://schemas.microsoft.com/office/drawing/2014/main" id="{FF4E1D34-D6AB-428C-84FA-21D0CA35DBF2}"/>
              </a:ext>
            </a:extLst>
          </p:cNvPr>
          <p:cNvSpPr/>
          <p:nvPr/>
        </p:nvSpPr>
        <p:spPr>
          <a:xfrm>
            <a:off x="4720666" y="1261725"/>
            <a:ext cx="1359379" cy="392070"/>
          </a:xfrm>
          <a:prstGeom prst="rect">
            <a:avLst/>
          </a:prstGeom>
        </p:spPr>
        <p:txBody>
          <a:bodyPr wrap="square" lIns="48978" tIns="48978" rIns="48978" bIns="48978">
            <a:spAutoFit/>
          </a:bodyPr>
          <a:lstStyle/>
          <a:p>
            <a:pPr lvl="0">
              <a:defRPr/>
            </a:pPr>
            <a:r>
              <a:rPr lang="en-GB" sz="1905" dirty="0">
                <a:solidFill>
                  <a:schemeClr val="accent1"/>
                </a:solidFill>
                <a:latin typeface="+mj-lt"/>
              </a:rPr>
              <a:t>-0.5-8</a:t>
            </a:r>
            <a:r>
              <a:rPr lang="en-GB" sz="1224" dirty="0">
                <a:solidFill>
                  <a:schemeClr val="accent1"/>
                </a:solidFill>
                <a:latin typeface="+mj-lt"/>
              </a:rPr>
              <a:t>YRS</a:t>
            </a:r>
            <a:endParaRPr lang="en-GB" sz="1905" dirty="0">
              <a:solidFill>
                <a:schemeClr val="accent1"/>
              </a:solidFill>
              <a:latin typeface="+mj-lt"/>
            </a:endParaRPr>
          </a:p>
        </p:txBody>
      </p:sp>
      <p:sp>
        <p:nvSpPr>
          <p:cNvPr id="56" name="Rectangle 55">
            <a:extLst>
              <a:ext uri="{FF2B5EF4-FFF2-40B4-BE49-F238E27FC236}">
                <a16:creationId xmlns:a16="http://schemas.microsoft.com/office/drawing/2014/main" id="{9021E93B-8EE1-4A7D-AA84-B4EC0B4D0446}"/>
              </a:ext>
            </a:extLst>
          </p:cNvPr>
          <p:cNvSpPr/>
          <p:nvPr/>
        </p:nvSpPr>
        <p:spPr bwMode="gray">
          <a:xfrm>
            <a:off x="4720667" y="1274042"/>
            <a:ext cx="1413434" cy="689733"/>
          </a:xfrm>
          <a:prstGeom prst="rect">
            <a:avLst/>
          </a:prstGeom>
          <a:noFill/>
          <a:ln w="12700">
            <a:solidFill>
              <a:schemeClr val="accent1"/>
            </a:solid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57" name="TextBox 56">
            <a:extLst>
              <a:ext uri="{FF2B5EF4-FFF2-40B4-BE49-F238E27FC236}">
                <a16:creationId xmlns:a16="http://schemas.microsoft.com/office/drawing/2014/main" id="{3F7D1125-1012-4E04-990E-E0BCD5C55ECD}"/>
              </a:ext>
            </a:extLst>
          </p:cNvPr>
          <p:cNvSpPr txBox="1"/>
          <p:nvPr/>
        </p:nvSpPr>
        <p:spPr>
          <a:xfrm>
            <a:off x="6279340" y="1559031"/>
            <a:ext cx="1004364" cy="329104"/>
          </a:xfrm>
          <a:prstGeom prst="rect">
            <a:avLst/>
          </a:prstGeom>
          <a:noFill/>
        </p:spPr>
        <p:txBody>
          <a:bodyPr wrap="square" lIns="48978" tIns="48978" rIns="48978" bIns="48978" rtlCol="0">
            <a:spAutoFit/>
          </a:bodyPr>
          <a:lstStyle/>
          <a:p>
            <a:pPr defTabSz="677268">
              <a:defRPr/>
            </a:pPr>
            <a:r>
              <a:rPr lang="en-GB" sz="748" dirty="0"/>
              <a:t>Historic Japanese </a:t>
            </a:r>
            <a:br>
              <a:rPr lang="en-GB" sz="748" dirty="0"/>
            </a:br>
            <a:r>
              <a:rPr lang="en-GB" sz="748" dirty="0"/>
              <a:t>yen exposure</a:t>
            </a:r>
          </a:p>
        </p:txBody>
      </p:sp>
      <p:sp>
        <p:nvSpPr>
          <p:cNvPr id="58" name="Rectangle 57">
            <a:extLst>
              <a:ext uri="{FF2B5EF4-FFF2-40B4-BE49-F238E27FC236}">
                <a16:creationId xmlns:a16="http://schemas.microsoft.com/office/drawing/2014/main" id="{8166AECA-F4E2-455F-9186-114959934B83}"/>
              </a:ext>
            </a:extLst>
          </p:cNvPr>
          <p:cNvSpPr/>
          <p:nvPr/>
        </p:nvSpPr>
        <p:spPr>
          <a:xfrm>
            <a:off x="6256765" y="1261725"/>
            <a:ext cx="773777" cy="392070"/>
          </a:xfrm>
          <a:prstGeom prst="rect">
            <a:avLst/>
          </a:prstGeom>
        </p:spPr>
        <p:txBody>
          <a:bodyPr wrap="none" lIns="48978" tIns="48978" rIns="48978" bIns="48978">
            <a:spAutoFit/>
          </a:bodyPr>
          <a:lstStyle/>
          <a:p>
            <a:pPr lvl="0">
              <a:defRPr/>
            </a:pPr>
            <a:r>
              <a:rPr lang="en-GB" sz="1905" dirty="0">
                <a:solidFill>
                  <a:schemeClr val="accent1"/>
                </a:solidFill>
                <a:latin typeface="+mj-lt"/>
              </a:rPr>
              <a:t>0-40%</a:t>
            </a:r>
          </a:p>
        </p:txBody>
      </p:sp>
      <p:sp>
        <p:nvSpPr>
          <p:cNvPr id="59" name="Rectangle 58">
            <a:extLst>
              <a:ext uri="{FF2B5EF4-FFF2-40B4-BE49-F238E27FC236}">
                <a16:creationId xmlns:a16="http://schemas.microsoft.com/office/drawing/2014/main" id="{3F17C56B-ACD4-4C3E-8E9A-A9E139671E31}"/>
              </a:ext>
            </a:extLst>
          </p:cNvPr>
          <p:cNvSpPr/>
          <p:nvPr/>
        </p:nvSpPr>
        <p:spPr bwMode="gray">
          <a:xfrm>
            <a:off x="6249057" y="1274042"/>
            <a:ext cx="1413434" cy="689733"/>
          </a:xfrm>
          <a:prstGeom prst="rect">
            <a:avLst/>
          </a:prstGeom>
          <a:noFill/>
          <a:ln w="12700">
            <a:solidFill>
              <a:schemeClr val="accent1"/>
            </a:solid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60" name="TextBox 59">
            <a:extLst>
              <a:ext uri="{FF2B5EF4-FFF2-40B4-BE49-F238E27FC236}">
                <a16:creationId xmlns:a16="http://schemas.microsoft.com/office/drawing/2014/main" id="{19B85769-A151-4423-BE11-21BAB944F726}"/>
              </a:ext>
            </a:extLst>
          </p:cNvPr>
          <p:cNvSpPr txBox="1"/>
          <p:nvPr/>
        </p:nvSpPr>
        <p:spPr>
          <a:xfrm>
            <a:off x="3228038" y="2368118"/>
            <a:ext cx="1413434" cy="444200"/>
          </a:xfrm>
          <a:prstGeom prst="rect">
            <a:avLst/>
          </a:prstGeom>
          <a:noFill/>
        </p:spPr>
        <p:txBody>
          <a:bodyPr wrap="square" lIns="48978" tIns="48978" rIns="48978" bIns="48978" rtlCol="0">
            <a:spAutoFit/>
          </a:bodyPr>
          <a:lstStyle/>
          <a:p>
            <a:pPr lvl="0">
              <a:defRPr/>
            </a:pPr>
            <a:r>
              <a:rPr lang="en-GB" sz="748" dirty="0"/>
              <a:t>Maximum allocation to Growth or Defensive assets permitted</a:t>
            </a:r>
          </a:p>
        </p:txBody>
      </p:sp>
      <p:sp>
        <p:nvSpPr>
          <p:cNvPr id="61" name="Rectangle 60">
            <a:extLst>
              <a:ext uri="{FF2B5EF4-FFF2-40B4-BE49-F238E27FC236}">
                <a16:creationId xmlns:a16="http://schemas.microsoft.com/office/drawing/2014/main" id="{AFD8A754-A38E-4D7C-8950-F8F0072163D0}"/>
              </a:ext>
            </a:extLst>
          </p:cNvPr>
          <p:cNvSpPr/>
          <p:nvPr/>
        </p:nvSpPr>
        <p:spPr>
          <a:xfrm>
            <a:off x="3205463" y="2070813"/>
            <a:ext cx="687215" cy="392070"/>
          </a:xfrm>
          <a:prstGeom prst="rect">
            <a:avLst/>
          </a:prstGeom>
        </p:spPr>
        <p:txBody>
          <a:bodyPr wrap="none" lIns="48978" tIns="48978" rIns="48978" bIns="48978">
            <a:spAutoFit/>
          </a:bodyPr>
          <a:lstStyle/>
          <a:p>
            <a:pPr lvl="0">
              <a:defRPr/>
            </a:pPr>
            <a:r>
              <a:rPr lang="en-GB" sz="1905" dirty="0">
                <a:solidFill>
                  <a:schemeClr val="accent2"/>
                </a:solidFill>
                <a:latin typeface="+mj-lt"/>
              </a:rPr>
              <a:t>100%</a:t>
            </a:r>
          </a:p>
        </p:txBody>
      </p:sp>
      <p:sp>
        <p:nvSpPr>
          <p:cNvPr id="62" name="Rectangle 61">
            <a:extLst>
              <a:ext uri="{FF2B5EF4-FFF2-40B4-BE49-F238E27FC236}">
                <a16:creationId xmlns:a16="http://schemas.microsoft.com/office/drawing/2014/main" id="{147D9AC2-0353-4FF4-B8B2-E94AA0EBD70C}"/>
              </a:ext>
            </a:extLst>
          </p:cNvPr>
          <p:cNvSpPr/>
          <p:nvPr/>
        </p:nvSpPr>
        <p:spPr bwMode="gray">
          <a:xfrm>
            <a:off x="3197755" y="2083129"/>
            <a:ext cx="1413434" cy="689733"/>
          </a:xfrm>
          <a:prstGeom prst="rect">
            <a:avLst/>
          </a:prstGeom>
          <a:noFill/>
          <a:ln w="12700">
            <a:solidFill>
              <a:schemeClr val="accent2"/>
            </a:solid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63" name="TextBox 62">
            <a:extLst>
              <a:ext uri="{FF2B5EF4-FFF2-40B4-BE49-F238E27FC236}">
                <a16:creationId xmlns:a16="http://schemas.microsoft.com/office/drawing/2014/main" id="{56E2D81B-CED3-4F97-AFE1-9B8FB61E83ED}"/>
              </a:ext>
            </a:extLst>
          </p:cNvPr>
          <p:cNvSpPr txBox="1"/>
          <p:nvPr/>
        </p:nvSpPr>
        <p:spPr>
          <a:xfrm>
            <a:off x="4750950" y="2368118"/>
            <a:ext cx="842282" cy="329104"/>
          </a:xfrm>
          <a:prstGeom prst="rect">
            <a:avLst/>
          </a:prstGeom>
          <a:noFill/>
        </p:spPr>
        <p:txBody>
          <a:bodyPr wrap="square" lIns="48978" tIns="48978" rIns="48978" bIns="48978" rtlCol="0">
            <a:spAutoFit/>
          </a:bodyPr>
          <a:lstStyle/>
          <a:p>
            <a:pPr lvl="0">
              <a:defRPr/>
            </a:pPr>
            <a:r>
              <a:rPr lang="en-GB" sz="748" dirty="0"/>
              <a:t>Maximum volatility limit*</a:t>
            </a:r>
          </a:p>
        </p:txBody>
      </p:sp>
      <p:sp>
        <p:nvSpPr>
          <p:cNvPr id="64" name="Rectangle 63">
            <a:extLst>
              <a:ext uri="{FF2B5EF4-FFF2-40B4-BE49-F238E27FC236}">
                <a16:creationId xmlns:a16="http://schemas.microsoft.com/office/drawing/2014/main" id="{7706DB60-704E-4BE8-8D26-812A5A89C28D}"/>
              </a:ext>
            </a:extLst>
          </p:cNvPr>
          <p:cNvSpPr/>
          <p:nvPr/>
        </p:nvSpPr>
        <p:spPr>
          <a:xfrm>
            <a:off x="4720667" y="2070813"/>
            <a:ext cx="557371" cy="392070"/>
          </a:xfrm>
          <a:prstGeom prst="rect">
            <a:avLst/>
          </a:prstGeom>
        </p:spPr>
        <p:txBody>
          <a:bodyPr wrap="none" lIns="48978" tIns="48978" rIns="48978" bIns="48978">
            <a:spAutoFit/>
          </a:bodyPr>
          <a:lstStyle/>
          <a:p>
            <a:pPr lvl="0">
              <a:defRPr/>
            </a:pPr>
            <a:r>
              <a:rPr lang="en-GB" sz="1905" dirty="0">
                <a:solidFill>
                  <a:schemeClr val="accent2"/>
                </a:solidFill>
                <a:latin typeface="+mj-lt"/>
              </a:rPr>
              <a:t>15%</a:t>
            </a:r>
          </a:p>
        </p:txBody>
      </p:sp>
      <p:sp>
        <p:nvSpPr>
          <p:cNvPr id="65" name="Rectangle 64">
            <a:extLst>
              <a:ext uri="{FF2B5EF4-FFF2-40B4-BE49-F238E27FC236}">
                <a16:creationId xmlns:a16="http://schemas.microsoft.com/office/drawing/2014/main" id="{2CF26793-4F65-4C07-B1B2-0C95CB3542F8}"/>
              </a:ext>
            </a:extLst>
          </p:cNvPr>
          <p:cNvSpPr/>
          <p:nvPr/>
        </p:nvSpPr>
        <p:spPr bwMode="gray">
          <a:xfrm>
            <a:off x="4720667" y="2083129"/>
            <a:ext cx="1413434" cy="689733"/>
          </a:xfrm>
          <a:prstGeom prst="rect">
            <a:avLst/>
          </a:prstGeom>
          <a:noFill/>
          <a:ln w="12700">
            <a:solidFill>
              <a:schemeClr val="accent2"/>
            </a:solid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66" name="TextBox 65">
            <a:extLst>
              <a:ext uri="{FF2B5EF4-FFF2-40B4-BE49-F238E27FC236}">
                <a16:creationId xmlns:a16="http://schemas.microsoft.com/office/drawing/2014/main" id="{062FA8C9-3692-4F16-82A1-B49DDCCA4659}"/>
              </a:ext>
            </a:extLst>
          </p:cNvPr>
          <p:cNvSpPr txBox="1"/>
          <p:nvPr/>
        </p:nvSpPr>
        <p:spPr>
          <a:xfrm>
            <a:off x="6279340" y="2368118"/>
            <a:ext cx="1166022" cy="329104"/>
          </a:xfrm>
          <a:prstGeom prst="rect">
            <a:avLst/>
          </a:prstGeom>
          <a:noFill/>
        </p:spPr>
        <p:txBody>
          <a:bodyPr wrap="square" lIns="48978" tIns="48978" rIns="48978" bIns="48978" rtlCol="0">
            <a:spAutoFit/>
          </a:bodyPr>
          <a:lstStyle/>
          <a:p>
            <a:pPr defTabSz="677268">
              <a:defRPr/>
            </a:pPr>
            <a:r>
              <a:rPr lang="en-GB" sz="748" dirty="0"/>
              <a:t>Historic predicted volatility of the strategy</a:t>
            </a:r>
          </a:p>
        </p:txBody>
      </p:sp>
      <p:sp>
        <p:nvSpPr>
          <p:cNvPr id="67" name="Rectangle 66">
            <a:extLst>
              <a:ext uri="{FF2B5EF4-FFF2-40B4-BE49-F238E27FC236}">
                <a16:creationId xmlns:a16="http://schemas.microsoft.com/office/drawing/2014/main" id="{5930D80E-548B-48CF-9FE4-F30BE4870FC2}"/>
              </a:ext>
            </a:extLst>
          </p:cNvPr>
          <p:cNvSpPr/>
          <p:nvPr/>
        </p:nvSpPr>
        <p:spPr>
          <a:xfrm>
            <a:off x="6256765" y="2070813"/>
            <a:ext cx="773777" cy="392070"/>
          </a:xfrm>
          <a:prstGeom prst="rect">
            <a:avLst/>
          </a:prstGeom>
        </p:spPr>
        <p:txBody>
          <a:bodyPr wrap="none" lIns="48978" tIns="48978" rIns="48978" bIns="48978">
            <a:spAutoFit/>
          </a:bodyPr>
          <a:lstStyle/>
          <a:p>
            <a:pPr lvl="0">
              <a:defRPr/>
            </a:pPr>
            <a:r>
              <a:rPr lang="en-GB" sz="1905" dirty="0">
                <a:solidFill>
                  <a:schemeClr val="accent2"/>
                </a:solidFill>
                <a:latin typeface="+mj-lt"/>
              </a:rPr>
              <a:t>4-15%</a:t>
            </a:r>
          </a:p>
        </p:txBody>
      </p:sp>
      <p:sp>
        <p:nvSpPr>
          <p:cNvPr id="68" name="Rectangle 67">
            <a:extLst>
              <a:ext uri="{FF2B5EF4-FFF2-40B4-BE49-F238E27FC236}">
                <a16:creationId xmlns:a16="http://schemas.microsoft.com/office/drawing/2014/main" id="{9F45262A-B2D3-490B-A2F9-87990CA666A8}"/>
              </a:ext>
            </a:extLst>
          </p:cNvPr>
          <p:cNvSpPr/>
          <p:nvPr/>
        </p:nvSpPr>
        <p:spPr bwMode="gray">
          <a:xfrm>
            <a:off x="6249057" y="2083129"/>
            <a:ext cx="1413434" cy="689733"/>
          </a:xfrm>
          <a:prstGeom prst="rect">
            <a:avLst/>
          </a:prstGeom>
          <a:noFill/>
          <a:ln w="12700">
            <a:solidFill>
              <a:schemeClr val="accent2"/>
            </a:solid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69" name="TextBox 68">
            <a:extLst>
              <a:ext uri="{FF2B5EF4-FFF2-40B4-BE49-F238E27FC236}">
                <a16:creationId xmlns:a16="http://schemas.microsoft.com/office/drawing/2014/main" id="{0CD17494-1AEF-4C11-93EE-1DD828F4DF33}"/>
              </a:ext>
            </a:extLst>
          </p:cNvPr>
          <p:cNvSpPr txBox="1"/>
          <p:nvPr/>
        </p:nvSpPr>
        <p:spPr>
          <a:xfrm>
            <a:off x="4750951" y="3169250"/>
            <a:ext cx="822117" cy="329104"/>
          </a:xfrm>
          <a:prstGeom prst="rect">
            <a:avLst/>
          </a:prstGeom>
          <a:noFill/>
        </p:spPr>
        <p:txBody>
          <a:bodyPr wrap="square" lIns="48978" tIns="48978" rIns="48978" bIns="48978" rtlCol="0">
            <a:spAutoFit/>
          </a:bodyPr>
          <a:lstStyle/>
          <a:p>
            <a:pPr lvl="0">
              <a:defRPr/>
            </a:pPr>
            <a:r>
              <a:rPr lang="en-GB" sz="748" dirty="0">
                <a:solidFill>
                  <a:srgbClr val="424242"/>
                </a:solidFill>
              </a:rPr>
              <a:t>Annualised return (net)</a:t>
            </a:r>
            <a:endParaRPr lang="en-GB" sz="748" dirty="0">
              <a:solidFill>
                <a:srgbClr val="424242"/>
              </a:solidFill>
              <a:latin typeface="Arial"/>
            </a:endParaRPr>
          </a:p>
        </p:txBody>
      </p:sp>
      <p:sp>
        <p:nvSpPr>
          <p:cNvPr id="70" name="Rectangle 69">
            <a:extLst>
              <a:ext uri="{FF2B5EF4-FFF2-40B4-BE49-F238E27FC236}">
                <a16:creationId xmlns:a16="http://schemas.microsoft.com/office/drawing/2014/main" id="{AC7E0CA9-2007-4473-944D-237D2E58790D}"/>
              </a:ext>
            </a:extLst>
          </p:cNvPr>
          <p:cNvSpPr/>
          <p:nvPr/>
        </p:nvSpPr>
        <p:spPr>
          <a:xfrm>
            <a:off x="4720667" y="2871944"/>
            <a:ext cx="624698" cy="392070"/>
          </a:xfrm>
          <a:prstGeom prst="rect">
            <a:avLst/>
          </a:prstGeom>
        </p:spPr>
        <p:txBody>
          <a:bodyPr wrap="none" lIns="48978" tIns="48978" rIns="48978" bIns="48978">
            <a:spAutoFit/>
          </a:bodyPr>
          <a:lstStyle/>
          <a:p>
            <a:pPr lvl="0">
              <a:defRPr/>
            </a:pPr>
            <a:r>
              <a:rPr lang="en-GB" sz="1905" dirty="0">
                <a:solidFill>
                  <a:schemeClr val="accent3"/>
                </a:solidFill>
                <a:latin typeface="+mj-lt"/>
              </a:rPr>
              <a:t>6.9%</a:t>
            </a:r>
          </a:p>
        </p:txBody>
      </p:sp>
      <p:sp>
        <p:nvSpPr>
          <p:cNvPr id="71" name="Rectangle 70">
            <a:extLst>
              <a:ext uri="{FF2B5EF4-FFF2-40B4-BE49-F238E27FC236}">
                <a16:creationId xmlns:a16="http://schemas.microsoft.com/office/drawing/2014/main" id="{42D7D276-6E22-4D69-9DBB-6D1495F4C8E3}"/>
              </a:ext>
            </a:extLst>
          </p:cNvPr>
          <p:cNvSpPr/>
          <p:nvPr/>
        </p:nvSpPr>
        <p:spPr bwMode="gray">
          <a:xfrm>
            <a:off x="4720667" y="2884261"/>
            <a:ext cx="1413434" cy="689733"/>
          </a:xfrm>
          <a:prstGeom prst="rect">
            <a:avLst/>
          </a:prstGeom>
          <a:noFill/>
          <a:ln w="12700">
            <a:solidFill>
              <a:schemeClr val="accent3"/>
            </a:solid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72" name="TextBox 71">
            <a:extLst>
              <a:ext uri="{FF2B5EF4-FFF2-40B4-BE49-F238E27FC236}">
                <a16:creationId xmlns:a16="http://schemas.microsoft.com/office/drawing/2014/main" id="{793AB06F-3DF3-4A4C-A3DE-3C2DDF8FAFCA}"/>
              </a:ext>
            </a:extLst>
          </p:cNvPr>
          <p:cNvSpPr txBox="1"/>
          <p:nvPr/>
        </p:nvSpPr>
        <p:spPr>
          <a:xfrm>
            <a:off x="6279340" y="3169249"/>
            <a:ext cx="775082" cy="214009"/>
          </a:xfrm>
          <a:prstGeom prst="rect">
            <a:avLst/>
          </a:prstGeom>
          <a:noFill/>
        </p:spPr>
        <p:txBody>
          <a:bodyPr wrap="square" lIns="48978" tIns="48978" rIns="48978" bIns="48978" rtlCol="0">
            <a:spAutoFit/>
          </a:bodyPr>
          <a:lstStyle/>
          <a:p>
            <a:pPr defTabSz="677268">
              <a:defRPr/>
            </a:pPr>
            <a:r>
              <a:rPr lang="en-GB" sz="748" dirty="0"/>
              <a:t>Sharpe Ratio</a:t>
            </a:r>
          </a:p>
        </p:txBody>
      </p:sp>
      <p:sp>
        <p:nvSpPr>
          <p:cNvPr id="73" name="Rectangle 72">
            <a:extLst>
              <a:ext uri="{FF2B5EF4-FFF2-40B4-BE49-F238E27FC236}">
                <a16:creationId xmlns:a16="http://schemas.microsoft.com/office/drawing/2014/main" id="{9694168A-9DE7-4BC8-A049-95CE719DB614}"/>
              </a:ext>
            </a:extLst>
          </p:cNvPr>
          <p:cNvSpPr/>
          <p:nvPr/>
        </p:nvSpPr>
        <p:spPr>
          <a:xfrm>
            <a:off x="6256765" y="2871944"/>
            <a:ext cx="435543" cy="392070"/>
          </a:xfrm>
          <a:prstGeom prst="rect">
            <a:avLst/>
          </a:prstGeom>
        </p:spPr>
        <p:txBody>
          <a:bodyPr wrap="none" lIns="48978" tIns="48978" rIns="48978" bIns="48978">
            <a:spAutoFit/>
          </a:bodyPr>
          <a:lstStyle/>
          <a:p>
            <a:pPr lvl="0">
              <a:defRPr/>
            </a:pPr>
            <a:r>
              <a:rPr lang="en-GB" sz="1905" dirty="0">
                <a:solidFill>
                  <a:schemeClr val="accent3"/>
                </a:solidFill>
                <a:latin typeface="+mj-lt"/>
              </a:rPr>
              <a:t>0.7</a:t>
            </a:r>
          </a:p>
        </p:txBody>
      </p:sp>
      <p:sp>
        <p:nvSpPr>
          <p:cNvPr id="74" name="Rectangle 73">
            <a:extLst>
              <a:ext uri="{FF2B5EF4-FFF2-40B4-BE49-F238E27FC236}">
                <a16:creationId xmlns:a16="http://schemas.microsoft.com/office/drawing/2014/main" id="{9BF3DC4C-B403-4989-89E2-9FA71F4E0A66}"/>
              </a:ext>
            </a:extLst>
          </p:cNvPr>
          <p:cNvSpPr/>
          <p:nvPr/>
        </p:nvSpPr>
        <p:spPr bwMode="gray">
          <a:xfrm>
            <a:off x="6249057" y="2884261"/>
            <a:ext cx="1413434" cy="689733"/>
          </a:xfrm>
          <a:prstGeom prst="rect">
            <a:avLst/>
          </a:prstGeom>
          <a:noFill/>
          <a:ln w="12700">
            <a:solidFill>
              <a:schemeClr val="accent3"/>
            </a:solid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77" name="TextBox 76">
            <a:extLst>
              <a:ext uri="{FF2B5EF4-FFF2-40B4-BE49-F238E27FC236}">
                <a16:creationId xmlns:a16="http://schemas.microsoft.com/office/drawing/2014/main" id="{F41937DB-4B05-43F9-91E2-A74428B967ED}"/>
              </a:ext>
            </a:extLst>
          </p:cNvPr>
          <p:cNvSpPr txBox="1"/>
          <p:nvPr/>
        </p:nvSpPr>
        <p:spPr>
          <a:xfrm>
            <a:off x="3194654" y="3561951"/>
            <a:ext cx="644391" cy="308201"/>
          </a:xfrm>
          <a:prstGeom prst="rect">
            <a:avLst/>
          </a:prstGeom>
          <a:noFill/>
        </p:spPr>
        <p:txBody>
          <a:bodyPr wrap="square" lIns="48978" tIns="48978" rIns="48978" bIns="48978" rtlCol="0">
            <a:spAutoFit/>
          </a:bodyPr>
          <a:lstStyle/>
          <a:p>
            <a:pPr lvl="0">
              <a:defRPr/>
            </a:pPr>
            <a:r>
              <a:rPr lang="en-GB" sz="680" dirty="0"/>
              <a:t>Upside</a:t>
            </a:r>
            <a:br>
              <a:rPr lang="en-GB" sz="680" dirty="0"/>
            </a:br>
            <a:r>
              <a:rPr lang="en-GB" sz="680" dirty="0"/>
              <a:t>capture</a:t>
            </a:r>
          </a:p>
        </p:txBody>
      </p:sp>
      <p:sp>
        <p:nvSpPr>
          <p:cNvPr id="78" name="TextBox 77">
            <a:extLst>
              <a:ext uri="{FF2B5EF4-FFF2-40B4-BE49-F238E27FC236}">
                <a16:creationId xmlns:a16="http://schemas.microsoft.com/office/drawing/2014/main" id="{D329C02F-04B3-498A-BE51-AD7C0F9ED1B5}"/>
              </a:ext>
            </a:extLst>
          </p:cNvPr>
          <p:cNvSpPr txBox="1"/>
          <p:nvPr/>
        </p:nvSpPr>
        <p:spPr>
          <a:xfrm>
            <a:off x="3947619" y="3561951"/>
            <a:ext cx="644391" cy="308201"/>
          </a:xfrm>
          <a:prstGeom prst="rect">
            <a:avLst/>
          </a:prstGeom>
          <a:noFill/>
        </p:spPr>
        <p:txBody>
          <a:bodyPr wrap="square" lIns="48978" tIns="48978" rIns="48978" bIns="48978" rtlCol="0">
            <a:spAutoFit/>
          </a:bodyPr>
          <a:lstStyle/>
          <a:p>
            <a:pPr lvl="0">
              <a:defRPr/>
            </a:pPr>
            <a:r>
              <a:rPr lang="en-GB" sz="680" dirty="0"/>
              <a:t>Downside</a:t>
            </a:r>
            <a:br>
              <a:rPr lang="en-GB" sz="680" dirty="0"/>
            </a:br>
            <a:r>
              <a:rPr lang="en-GB" sz="680" dirty="0"/>
              <a:t>capture</a:t>
            </a:r>
          </a:p>
        </p:txBody>
      </p:sp>
      <p:cxnSp>
        <p:nvCxnSpPr>
          <p:cNvPr id="79" name="Straight Connector 78">
            <a:extLst>
              <a:ext uri="{FF2B5EF4-FFF2-40B4-BE49-F238E27FC236}">
                <a16:creationId xmlns:a16="http://schemas.microsoft.com/office/drawing/2014/main" id="{0D6163A9-D23B-438D-9B18-C80C705BE326}"/>
              </a:ext>
            </a:extLst>
          </p:cNvPr>
          <p:cNvCxnSpPr>
            <a:cxnSpLocks/>
          </p:cNvCxnSpPr>
          <p:nvPr/>
        </p:nvCxnSpPr>
        <p:spPr>
          <a:xfrm>
            <a:off x="4713" y="3314509"/>
            <a:ext cx="0" cy="334630"/>
          </a:xfrm>
          <a:prstGeom prst="line">
            <a:avLst/>
          </a:prstGeom>
          <a:ln w="25400">
            <a:solidFill>
              <a:schemeClr val="accent4"/>
            </a:solidFill>
            <a:headEnd w="lg" len="med"/>
            <a:tailEnd type="none" w="lg" len="med"/>
          </a:ln>
        </p:spPr>
        <p:style>
          <a:lnRef idx="1">
            <a:schemeClr val="accent1"/>
          </a:lnRef>
          <a:fillRef idx="0">
            <a:schemeClr val="accent1"/>
          </a:fillRef>
          <a:effectRef idx="0">
            <a:schemeClr val="accent1"/>
          </a:effectRef>
          <a:fontRef idx="minor">
            <a:schemeClr val="tx1"/>
          </a:fontRef>
        </p:style>
      </p:cxnSp>
      <p:graphicFrame>
        <p:nvGraphicFramePr>
          <p:cNvPr id="41" name="Chart 40">
            <a:extLst>
              <a:ext uri="{FF2B5EF4-FFF2-40B4-BE49-F238E27FC236}">
                <a16:creationId xmlns:a16="http://schemas.microsoft.com/office/drawing/2014/main" id="{A5F9ED05-C540-473B-B8D5-F9E33E599488}"/>
              </a:ext>
            </a:extLst>
          </p:cNvPr>
          <p:cNvGraphicFramePr>
            <a:graphicFrameLocks/>
          </p:cNvGraphicFramePr>
          <p:nvPr/>
        </p:nvGraphicFramePr>
        <p:xfrm>
          <a:off x="3055735" y="2747821"/>
          <a:ext cx="1641634" cy="1072768"/>
        </p:xfrm>
        <a:graphic>
          <a:graphicData uri="http://schemas.openxmlformats.org/drawingml/2006/chart">
            <c:chart xmlns:c="http://schemas.openxmlformats.org/drawingml/2006/chart" xmlns:r="http://schemas.openxmlformats.org/officeDocument/2006/relationships" r:id="rId3"/>
          </a:graphicData>
        </a:graphic>
      </p:graphicFrame>
      <p:sp>
        <p:nvSpPr>
          <p:cNvPr id="43" name="Rectangle 42">
            <a:extLst>
              <a:ext uri="{FF2B5EF4-FFF2-40B4-BE49-F238E27FC236}">
                <a16:creationId xmlns:a16="http://schemas.microsoft.com/office/drawing/2014/main" id="{DCB584BC-6A79-4B0F-A569-422BCFF8F5D4}"/>
              </a:ext>
            </a:extLst>
          </p:cNvPr>
          <p:cNvSpPr/>
          <p:nvPr/>
        </p:nvSpPr>
        <p:spPr>
          <a:xfrm>
            <a:off x="978025" y="4027143"/>
            <a:ext cx="7615907" cy="492443"/>
          </a:xfrm>
          <a:prstGeom prst="rect">
            <a:avLst/>
          </a:prstGeom>
        </p:spPr>
        <p:txBody>
          <a:bodyPr wrap="square" tIns="0" bIns="0" anchor="b" anchorCtr="0">
            <a:spAutoFit/>
          </a:bodyPr>
          <a:lstStyle/>
          <a:p>
            <a:pPr algn="ctr"/>
            <a:r>
              <a:rPr lang="en-US" sz="1600" b="1" dirty="0">
                <a:solidFill>
                  <a:schemeClr val="accent3"/>
                </a:solidFill>
              </a:rPr>
              <a:t>A dynamically managed multi-asset strategy aiming to compound high total returns through time</a:t>
            </a:r>
          </a:p>
        </p:txBody>
      </p:sp>
      <p:sp>
        <p:nvSpPr>
          <p:cNvPr id="38" name="Rectangle 37">
            <a:extLst>
              <a:ext uri="{FF2B5EF4-FFF2-40B4-BE49-F238E27FC236}">
                <a16:creationId xmlns:a16="http://schemas.microsoft.com/office/drawing/2014/main" id="{83EE957F-5388-44ED-B9EC-0FFC6DC95295}"/>
              </a:ext>
            </a:extLst>
          </p:cNvPr>
          <p:cNvSpPr/>
          <p:nvPr/>
        </p:nvSpPr>
        <p:spPr>
          <a:xfrm>
            <a:off x="1898072" y="4734452"/>
            <a:ext cx="6979201" cy="276999"/>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Past performance is not a reliable indicator of future results, losses may be made.</a:t>
            </a:r>
          </a:p>
          <a:p>
            <a:pPr>
              <a:lnSpc>
                <a:spcPct val="80000"/>
              </a:lnSpc>
              <a:spcBef>
                <a:spcPct val="20000"/>
              </a:spcBef>
              <a:buClr>
                <a:schemeClr val="accent2"/>
              </a:buClr>
            </a:pPr>
            <a:r>
              <a:rPr lang="en-US" sz="500" dirty="0"/>
              <a:t>Source: Ninety One, 30 September 2020. Performance is net of fees Performance statistics relates to a US dollar pooled vehicle from 1 March 2018 onwards and US dollar hedged returns of the GBP pooled vehicle from 1st August 2016 to 28th February 2018. The earlier inception date of the GBP pooled vehicle explains the different start date of the GIPS composite performance. </a:t>
            </a:r>
          </a:p>
          <a:p>
            <a:pPr>
              <a:lnSpc>
                <a:spcPct val="80000"/>
              </a:lnSpc>
              <a:spcBef>
                <a:spcPct val="20000"/>
              </a:spcBef>
              <a:buClr>
                <a:schemeClr val="accent2"/>
              </a:buClr>
            </a:pPr>
            <a:r>
              <a:rPr lang="en-US" sz="500" dirty="0"/>
              <a:t>*May be exceeded in extreme market conditions. Internal parameters are subject to change. Historic allocation data relates to GBP pooled vehicle and is not available at the composite level. </a:t>
            </a:r>
          </a:p>
        </p:txBody>
      </p:sp>
    </p:spTree>
    <p:extLst>
      <p:ext uri="{BB962C8B-B14F-4D97-AF65-F5344CB8AC3E}">
        <p14:creationId xmlns:p14="http://schemas.microsoft.com/office/powerpoint/2010/main" val="1638981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OMI Global Flexible</a:t>
            </a:r>
          </a:p>
        </p:txBody>
      </p:sp>
      <p:sp>
        <p:nvSpPr>
          <p:cNvPr id="22" name="Text Placeholder 2">
            <a:extLst>
              <a:ext uri="{FF2B5EF4-FFF2-40B4-BE49-F238E27FC236}">
                <a16:creationId xmlns:a16="http://schemas.microsoft.com/office/drawing/2014/main" id="{782D1204-8024-4917-AC33-EAC4A6907885}"/>
              </a:ext>
            </a:extLst>
          </p:cNvPr>
          <p:cNvSpPr>
            <a:spLocks noGrp="1"/>
          </p:cNvSpPr>
          <p:nvPr>
            <p:ph idx="1"/>
          </p:nvPr>
        </p:nvSpPr>
        <p:spPr/>
        <p:txBody>
          <a:bodyPr>
            <a:normAutofit/>
          </a:bodyPr>
          <a:lstStyle/>
          <a:p>
            <a:r>
              <a:rPr lang="en-GB" sz="1400" dirty="0"/>
              <a:t>Strategy features</a:t>
            </a:r>
          </a:p>
        </p:txBody>
      </p:sp>
      <p:sp>
        <p:nvSpPr>
          <p:cNvPr id="17" name="Text Placeholder 2">
            <a:extLst>
              <a:ext uri="{FF2B5EF4-FFF2-40B4-BE49-F238E27FC236}">
                <a16:creationId xmlns:a16="http://schemas.microsoft.com/office/drawing/2014/main" id="{A8AC6B1A-3B07-4264-9B66-0D412026C238}"/>
              </a:ext>
            </a:extLst>
          </p:cNvPr>
          <p:cNvSpPr txBox="1">
            <a:spLocks/>
          </p:cNvSpPr>
          <p:nvPr/>
        </p:nvSpPr>
        <p:spPr>
          <a:xfrm>
            <a:off x="1273525" y="1771104"/>
            <a:ext cx="3036473" cy="591355"/>
          </a:xfrm>
          <a:prstGeom prst="rect">
            <a:avLst/>
          </a:prstGeom>
        </p:spPr>
        <p:txBody>
          <a:bodyPr lIns="48978" tIns="48978" rIns="48978" bIns="48978">
            <a:spAutoFit/>
          </a:bodyPr>
          <a:lstStyle>
            <a:lvl1pPr marL="0" indent="0" algn="l" defTabSz="995690" rtl="0" eaLnBrk="1" latinLnBrk="0" hangingPunct="1">
              <a:lnSpc>
                <a:spcPct val="100000"/>
              </a:lnSpc>
              <a:spcBef>
                <a:spcPts val="600"/>
              </a:spcBef>
              <a:spcAft>
                <a:spcPts val="0"/>
              </a:spcAft>
              <a:buFont typeface="Arial" pitchFamily="34" charset="0"/>
              <a:buNone/>
              <a:defRPr lang="en-US" sz="1200" b="0" kern="1200" dirty="0" smtClean="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rgbClr val="4D4D4F"/>
              </a:buClr>
              <a:buSzPct val="100000"/>
              <a:buFont typeface="Arial" panose="020B0604020202020204" pitchFamily="34" charset="0"/>
              <a:buChar char="‒"/>
              <a:defRPr lang="en-US" sz="12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200" b="1" kern="1200" dirty="0" smtClean="0">
                <a:solidFill>
                  <a:schemeClr val="tx1"/>
                </a:solidFill>
                <a:latin typeface="+mj-lt"/>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spcBef>
                <a:spcPts val="816"/>
              </a:spcBef>
            </a:pPr>
            <a:r>
              <a:rPr lang="en-GB" sz="1400" b="1" dirty="0">
                <a:solidFill>
                  <a:schemeClr val="accent2"/>
                </a:solidFill>
              </a:rPr>
              <a:t>Long-term total return</a:t>
            </a:r>
            <a:r>
              <a:rPr lang="en-GB" sz="1400" b="1" dirty="0">
                <a:solidFill>
                  <a:schemeClr val="accent1"/>
                </a:solidFill>
              </a:rPr>
              <a:t/>
            </a:r>
            <a:br>
              <a:rPr lang="en-GB" sz="1400" b="1" dirty="0">
                <a:solidFill>
                  <a:schemeClr val="accent1"/>
                </a:solidFill>
              </a:rPr>
            </a:br>
            <a:r>
              <a:rPr lang="en-GB" sz="900" dirty="0"/>
              <a:t>Seeking to deliver in excess of 6% p.a. net of fees over rolling 5 year periods</a:t>
            </a:r>
          </a:p>
        </p:txBody>
      </p:sp>
      <p:sp>
        <p:nvSpPr>
          <p:cNvPr id="19" name="Text Placeholder 2">
            <a:extLst>
              <a:ext uri="{FF2B5EF4-FFF2-40B4-BE49-F238E27FC236}">
                <a16:creationId xmlns:a16="http://schemas.microsoft.com/office/drawing/2014/main" id="{BAC484B6-A79C-42E3-BBD4-C6A0046C1862}"/>
              </a:ext>
            </a:extLst>
          </p:cNvPr>
          <p:cNvSpPr txBox="1">
            <a:spLocks/>
          </p:cNvSpPr>
          <p:nvPr/>
        </p:nvSpPr>
        <p:spPr bwMode="gray">
          <a:xfrm>
            <a:off x="4577026" y="1833913"/>
            <a:ext cx="3183895" cy="433748"/>
          </a:xfrm>
          <a:prstGeom prst="rect">
            <a:avLst/>
          </a:prstGeom>
        </p:spPr>
        <p:txBody>
          <a:bodyPr vert="horz" wrap="square" lIns="48978" tIns="48978" rIns="48978" bIns="48978" rtlCol="0">
            <a:spAutoFit/>
          </a:bodyPr>
          <a:lstStyle>
            <a:lvl1pPr marL="0" indent="0" algn="l" defTabSz="995690" rtl="0" eaLnBrk="1" latinLnBrk="0" hangingPunct="1">
              <a:lnSpc>
                <a:spcPct val="100000"/>
              </a:lnSpc>
              <a:spcBef>
                <a:spcPts val="600"/>
              </a:spcBef>
              <a:spcAft>
                <a:spcPts val="0"/>
              </a:spcAft>
              <a:buFont typeface="Arial" pitchFamily="34" charset="0"/>
              <a:buNone/>
              <a:defRPr lang="en-US" sz="1800" b="0" kern="1200" baseline="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marL="4319" lvl="2" indent="0">
              <a:spcBef>
                <a:spcPts val="816"/>
              </a:spcBef>
              <a:buNone/>
            </a:pPr>
            <a:r>
              <a:rPr lang="en-GB" sz="1100" dirty="0"/>
              <a:t>We study structural macro themes to identify investment opportunities</a:t>
            </a:r>
          </a:p>
        </p:txBody>
      </p:sp>
      <p:sp>
        <p:nvSpPr>
          <p:cNvPr id="20" name="Text Placeholder 2">
            <a:extLst>
              <a:ext uri="{FF2B5EF4-FFF2-40B4-BE49-F238E27FC236}">
                <a16:creationId xmlns:a16="http://schemas.microsoft.com/office/drawing/2014/main" id="{68925F61-9B59-4841-BBC8-3A39CF35ECB2}"/>
              </a:ext>
            </a:extLst>
          </p:cNvPr>
          <p:cNvSpPr txBox="1">
            <a:spLocks/>
          </p:cNvSpPr>
          <p:nvPr/>
        </p:nvSpPr>
        <p:spPr bwMode="gray">
          <a:xfrm>
            <a:off x="4577026" y="2751908"/>
            <a:ext cx="3281128" cy="433748"/>
          </a:xfrm>
          <a:prstGeom prst="rect">
            <a:avLst/>
          </a:prstGeom>
        </p:spPr>
        <p:txBody>
          <a:bodyPr vert="horz" wrap="square" lIns="48978" tIns="48978" rIns="48978" bIns="48978" rtlCol="0">
            <a:spAutoFit/>
          </a:bodyPr>
          <a:lstStyle>
            <a:lvl1pPr marL="0" indent="0" algn="l" defTabSz="995690" rtl="0" eaLnBrk="1" latinLnBrk="0" hangingPunct="1">
              <a:lnSpc>
                <a:spcPct val="100000"/>
              </a:lnSpc>
              <a:spcBef>
                <a:spcPts val="600"/>
              </a:spcBef>
              <a:spcAft>
                <a:spcPts val="0"/>
              </a:spcAft>
              <a:buFont typeface="Arial" pitchFamily="34" charset="0"/>
              <a:buNone/>
              <a:defRPr lang="en-US" sz="1800" b="0" kern="1200" baseline="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marL="4319" lvl="2" indent="0">
              <a:spcBef>
                <a:spcPts val="816"/>
              </a:spcBef>
              <a:buNone/>
            </a:pPr>
            <a:r>
              <a:rPr lang="en-GB" sz="1100" dirty="0"/>
              <a:t>We buy assets with macro tailwinds </a:t>
            </a:r>
            <a:br>
              <a:rPr lang="en-GB" sz="1100" dirty="0"/>
            </a:br>
            <a:r>
              <a:rPr lang="en-GB" sz="1100" dirty="0"/>
              <a:t>and avoid or short those with headwinds</a:t>
            </a:r>
          </a:p>
        </p:txBody>
      </p:sp>
      <p:sp>
        <p:nvSpPr>
          <p:cNvPr id="21" name="Text Placeholder 2">
            <a:extLst>
              <a:ext uri="{FF2B5EF4-FFF2-40B4-BE49-F238E27FC236}">
                <a16:creationId xmlns:a16="http://schemas.microsoft.com/office/drawing/2014/main" id="{8FB8DFD1-19F8-428C-B1DB-315624DB795B}"/>
              </a:ext>
            </a:extLst>
          </p:cNvPr>
          <p:cNvSpPr txBox="1">
            <a:spLocks/>
          </p:cNvSpPr>
          <p:nvPr/>
        </p:nvSpPr>
        <p:spPr bwMode="gray">
          <a:xfrm>
            <a:off x="4577026" y="3688089"/>
            <a:ext cx="2965834" cy="433748"/>
          </a:xfrm>
          <a:prstGeom prst="rect">
            <a:avLst/>
          </a:prstGeom>
        </p:spPr>
        <p:txBody>
          <a:bodyPr vert="horz" wrap="square" lIns="48978" tIns="48978" rIns="48978" bIns="48978" rtlCol="0">
            <a:spAutoFit/>
          </a:bodyPr>
          <a:lstStyle>
            <a:lvl1pPr marL="0" indent="0" algn="l" defTabSz="995690" rtl="0" eaLnBrk="1" latinLnBrk="0" hangingPunct="1">
              <a:lnSpc>
                <a:spcPct val="100000"/>
              </a:lnSpc>
              <a:spcBef>
                <a:spcPts val="600"/>
              </a:spcBef>
              <a:spcAft>
                <a:spcPts val="0"/>
              </a:spcAft>
              <a:buFont typeface="Arial" pitchFamily="34" charset="0"/>
              <a:buNone/>
              <a:defRPr lang="en-US" sz="1800" b="0" kern="1200" baseline="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marL="4319" lvl="2" indent="0">
              <a:spcBef>
                <a:spcPts val="816"/>
              </a:spcBef>
              <a:buNone/>
            </a:pPr>
            <a:r>
              <a:rPr lang="en-GB" sz="1100" dirty="0"/>
              <a:t>We allocate to ideas countercyclically and use precise implementation</a:t>
            </a:r>
          </a:p>
        </p:txBody>
      </p:sp>
      <p:sp>
        <p:nvSpPr>
          <p:cNvPr id="23" name="TextBox 22">
            <a:extLst>
              <a:ext uri="{FF2B5EF4-FFF2-40B4-BE49-F238E27FC236}">
                <a16:creationId xmlns:a16="http://schemas.microsoft.com/office/drawing/2014/main" id="{6F814F4F-656D-4B0B-9816-8C238B4D8DEF}"/>
              </a:ext>
            </a:extLst>
          </p:cNvPr>
          <p:cNvSpPr txBox="1"/>
          <p:nvPr/>
        </p:nvSpPr>
        <p:spPr>
          <a:xfrm>
            <a:off x="1271397" y="1334433"/>
            <a:ext cx="1638717" cy="314356"/>
          </a:xfrm>
          <a:prstGeom prst="rect">
            <a:avLst/>
          </a:prstGeom>
          <a:noFill/>
          <a:extLst>
            <a:ext uri="{909E8E84-426E-40DD-AFC4-6F175D3DCCD1}">
              <a14:hiddenFill xmlns:a14="http://schemas.microsoft.com/office/drawing/2010/main">
                <a:solidFill>
                  <a:scrgbClr r="0" g="0" b="0"/>
                </a:solidFill>
              </a14:hiddenFill>
            </a:ext>
          </a:extLst>
        </p:spPr>
        <p:txBody>
          <a:bodyPr wrap="square" lIns="48978" tIns="48978" rIns="48978" bIns="48978" rtlCol="0" anchor="t" anchorCtr="0">
            <a:spAutoFit/>
          </a:bodyPr>
          <a:lstStyle/>
          <a:p>
            <a:pPr>
              <a:spcBef>
                <a:spcPts val="20"/>
              </a:spcBef>
            </a:pPr>
            <a:r>
              <a:rPr lang="en-GB" sz="1400" dirty="0">
                <a:latin typeface="+mj-lt"/>
              </a:rPr>
              <a:t>Characteristics</a:t>
            </a:r>
          </a:p>
        </p:txBody>
      </p:sp>
      <p:cxnSp>
        <p:nvCxnSpPr>
          <p:cNvPr id="35" name="Straight Connector 34">
            <a:extLst>
              <a:ext uri="{FF2B5EF4-FFF2-40B4-BE49-F238E27FC236}">
                <a16:creationId xmlns:a16="http://schemas.microsoft.com/office/drawing/2014/main" id="{F6878DEF-DFFF-4706-BD89-4B078917EBD2}"/>
              </a:ext>
            </a:extLst>
          </p:cNvPr>
          <p:cNvCxnSpPr>
            <a:cxnSpLocks/>
          </p:cNvCxnSpPr>
          <p:nvPr/>
        </p:nvCxnSpPr>
        <p:spPr>
          <a:xfrm>
            <a:off x="1273526" y="3432501"/>
            <a:ext cx="6269397" cy="0"/>
          </a:xfrm>
          <a:prstGeom prst="line">
            <a:avLst/>
          </a:prstGeom>
          <a:ln w="12700">
            <a:solidFill>
              <a:srgbClr val="595959"/>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E12B860-7D33-4560-9874-8C78878225D4}"/>
              </a:ext>
            </a:extLst>
          </p:cNvPr>
          <p:cNvCxnSpPr>
            <a:cxnSpLocks/>
          </p:cNvCxnSpPr>
          <p:nvPr/>
        </p:nvCxnSpPr>
        <p:spPr>
          <a:xfrm>
            <a:off x="1273526" y="2532463"/>
            <a:ext cx="6269397" cy="0"/>
          </a:xfrm>
          <a:prstGeom prst="line">
            <a:avLst/>
          </a:prstGeom>
          <a:ln w="12700">
            <a:solidFill>
              <a:srgbClr val="595959"/>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2D64545-1A69-48D9-9454-7C9F454B4441}"/>
              </a:ext>
            </a:extLst>
          </p:cNvPr>
          <p:cNvCxnSpPr>
            <a:cxnSpLocks/>
          </p:cNvCxnSpPr>
          <p:nvPr/>
        </p:nvCxnSpPr>
        <p:spPr>
          <a:xfrm>
            <a:off x="1273526" y="1642911"/>
            <a:ext cx="6269397" cy="0"/>
          </a:xfrm>
          <a:prstGeom prst="line">
            <a:avLst/>
          </a:prstGeom>
          <a:ln w="12700">
            <a:solidFill>
              <a:srgbClr val="595959"/>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62F00E5-F2F2-4780-9243-7296CB4B44F6}"/>
              </a:ext>
            </a:extLst>
          </p:cNvPr>
          <p:cNvSpPr txBox="1"/>
          <p:nvPr/>
        </p:nvSpPr>
        <p:spPr>
          <a:xfrm>
            <a:off x="4577026" y="1334433"/>
            <a:ext cx="1298985" cy="314356"/>
          </a:xfrm>
          <a:prstGeom prst="rect">
            <a:avLst/>
          </a:prstGeom>
          <a:noFill/>
          <a:extLst>
            <a:ext uri="{909E8E84-426E-40DD-AFC4-6F175D3DCCD1}">
              <a14:hiddenFill xmlns:a14="http://schemas.microsoft.com/office/drawing/2010/main">
                <a:solidFill>
                  <a:scrgbClr r="0" g="0" b="0"/>
                </a:solidFill>
              </a14:hiddenFill>
            </a:ext>
          </a:extLst>
        </p:spPr>
        <p:txBody>
          <a:bodyPr wrap="square" lIns="48978" tIns="48978" rIns="48978" bIns="48978" rtlCol="0" anchor="t" anchorCtr="0">
            <a:spAutoFit/>
          </a:bodyPr>
          <a:lstStyle/>
          <a:p>
            <a:pPr>
              <a:spcBef>
                <a:spcPts val="20"/>
              </a:spcBef>
            </a:pPr>
            <a:r>
              <a:rPr lang="en-GB" sz="1400" dirty="0">
                <a:latin typeface="+mj-lt"/>
              </a:rPr>
              <a:t>Approach</a:t>
            </a:r>
          </a:p>
        </p:txBody>
      </p:sp>
      <p:sp>
        <p:nvSpPr>
          <p:cNvPr id="39" name="Text Placeholder 2">
            <a:extLst>
              <a:ext uri="{FF2B5EF4-FFF2-40B4-BE49-F238E27FC236}">
                <a16:creationId xmlns:a16="http://schemas.microsoft.com/office/drawing/2014/main" id="{0990454B-3521-401F-A691-4CD4EB7E45A7}"/>
              </a:ext>
            </a:extLst>
          </p:cNvPr>
          <p:cNvSpPr txBox="1">
            <a:spLocks/>
          </p:cNvSpPr>
          <p:nvPr/>
        </p:nvSpPr>
        <p:spPr>
          <a:xfrm>
            <a:off x="1271398" y="2762376"/>
            <a:ext cx="3036473" cy="452856"/>
          </a:xfrm>
          <a:prstGeom prst="rect">
            <a:avLst/>
          </a:prstGeom>
        </p:spPr>
        <p:txBody>
          <a:bodyPr lIns="48978" tIns="48978" rIns="48978" bIns="48978">
            <a:spAutoFit/>
          </a:bodyPr>
          <a:lstStyle>
            <a:lvl1pPr marL="0" indent="0" algn="l" defTabSz="995690" rtl="0" eaLnBrk="1" latinLnBrk="0" hangingPunct="1">
              <a:lnSpc>
                <a:spcPct val="100000"/>
              </a:lnSpc>
              <a:spcBef>
                <a:spcPts val="600"/>
              </a:spcBef>
              <a:spcAft>
                <a:spcPts val="0"/>
              </a:spcAft>
              <a:buFont typeface="Arial" pitchFamily="34" charset="0"/>
              <a:buNone/>
              <a:defRPr lang="en-US" sz="1200" b="0" kern="1200" dirty="0" smtClean="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rgbClr val="4D4D4F"/>
              </a:buClr>
              <a:buSzPct val="100000"/>
              <a:buFont typeface="Arial" panose="020B0604020202020204" pitchFamily="34" charset="0"/>
              <a:buChar char="‒"/>
              <a:defRPr lang="en-US" sz="12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200" b="1" kern="1200" dirty="0" smtClean="0">
                <a:solidFill>
                  <a:schemeClr val="tx1"/>
                </a:solidFill>
                <a:latin typeface="+mj-lt"/>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marL="0" lvl="1" indent="0">
              <a:spcBef>
                <a:spcPts val="1632"/>
              </a:spcBef>
              <a:buNone/>
            </a:pPr>
            <a:r>
              <a:rPr lang="en-GB" sz="1400" b="1" dirty="0">
                <a:solidFill>
                  <a:schemeClr val="accent5"/>
                </a:solidFill>
              </a:rPr>
              <a:t>Active risk management</a:t>
            </a:r>
            <a:r>
              <a:rPr lang="en-GB" sz="1400" b="1" dirty="0">
                <a:solidFill>
                  <a:schemeClr val="accent4"/>
                </a:solidFill>
              </a:rPr>
              <a:t/>
            </a:r>
            <a:br>
              <a:rPr lang="en-GB" sz="1400" b="1" dirty="0">
                <a:solidFill>
                  <a:schemeClr val="accent4"/>
                </a:solidFill>
              </a:rPr>
            </a:br>
            <a:r>
              <a:rPr lang="en-GB" sz="900" dirty="0"/>
              <a:t>Variable risk budget up to 15%** ex-ante volatility</a:t>
            </a:r>
          </a:p>
        </p:txBody>
      </p:sp>
      <p:sp>
        <p:nvSpPr>
          <p:cNvPr id="40" name="Text Placeholder 2">
            <a:extLst>
              <a:ext uri="{FF2B5EF4-FFF2-40B4-BE49-F238E27FC236}">
                <a16:creationId xmlns:a16="http://schemas.microsoft.com/office/drawing/2014/main" id="{DD0DB9BD-6070-4B9D-A008-16B288BF5ACF}"/>
              </a:ext>
            </a:extLst>
          </p:cNvPr>
          <p:cNvSpPr txBox="1">
            <a:spLocks/>
          </p:cNvSpPr>
          <p:nvPr/>
        </p:nvSpPr>
        <p:spPr>
          <a:xfrm>
            <a:off x="1271398" y="3625280"/>
            <a:ext cx="3036473" cy="591355"/>
          </a:xfrm>
          <a:prstGeom prst="rect">
            <a:avLst/>
          </a:prstGeom>
        </p:spPr>
        <p:txBody>
          <a:bodyPr lIns="48978" tIns="48978" rIns="48978" bIns="48978">
            <a:spAutoFit/>
          </a:bodyPr>
          <a:lstStyle>
            <a:lvl1pPr marL="0" indent="0" algn="l" defTabSz="995690" rtl="0" eaLnBrk="1" latinLnBrk="0" hangingPunct="1">
              <a:lnSpc>
                <a:spcPct val="100000"/>
              </a:lnSpc>
              <a:spcBef>
                <a:spcPts val="600"/>
              </a:spcBef>
              <a:spcAft>
                <a:spcPts val="0"/>
              </a:spcAft>
              <a:buFont typeface="Arial" pitchFamily="34" charset="0"/>
              <a:buNone/>
              <a:defRPr lang="en-US" sz="1200" b="0" kern="1200" dirty="0" smtClean="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rgbClr val="4D4D4F"/>
              </a:buClr>
              <a:buSzPct val="100000"/>
              <a:buFont typeface="Arial" panose="020B0604020202020204" pitchFamily="34" charset="0"/>
              <a:buChar char="‒"/>
              <a:defRPr lang="en-US" sz="12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200" b="1" kern="1200" dirty="0" smtClean="0">
                <a:solidFill>
                  <a:schemeClr val="tx1"/>
                </a:solidFill>
                <a:latin typeface="+mj-lt"/>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marL="0" lvl="1" indent="0">
              <a:spcBef>
                <a:spcPts val="1632"/>
              </a:spcBef>
              <a:buNone/>
            </a:pPr>
            <a:r>
              <a:rPr lang="en-GB" sz="1400" b="1" dirty="0">
                <a:solidFill>
                  <a:schemeClr val="accent4"/>
                </a:solidFill>
              </a:rPr>
              <a:t>Asymmetric return profile</a:t>
            </a:r>
            <a:r>
              <a:rPr lang="en-GB" sz="1400" b="1" dirty="0">
                <a:solidFill>
                  <a:schemeClr val="accent5"/>
                </a:solidFill>
              </a:rPr>
              <a:t/>
            </a:r>
            <a:br>
              <a:rPr lang="en-GB" sz="1400" b="1" dirty="0">
                <a:solidFill>
                  <a:schemeClr val="accent5"/>
                </a:solidFill>
              </a:rPr>
            </a:br>
            <a:r>
              <a:rPr lang="en-GB" sz="900" dirty="0"/>
              <a:t>Aim to deliver a higher degree of equity upside capture versus downside capture</a:t>
            </a:r>
          </a:p>
        </p:txBody>
      </p:sp>
      <p:sp>
        <p:nvSpPr>
          <p:cNvPr id="16" name="Rectangle 15">
            <a:extLst>
              <a:ext uri="{FF2B5EF4-FFF2-40B4-BE49-F238E27FC236}">
                <a16:creationId xmlns:a16="http://schemas.microsoft.com/office/drawing/2014/main" id="{8D105A44-981D-4074-B2DA-96B3B0DFB316}"/>
              </a:ext>
            </a:extLst>
          </p:cNvPr>
          <p:cNvSpPr/>
          <p:nvPr/>
        </p:nvSpPr>
        <p:spPr>
          <a:xfrm>
            <a:off x="1898072" y="4734452"/>
            <a:ext cx="6979201" cy="215444"/>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Performance targets are subject to change and may not be achieved, losses may be made.</a:t>
            </a:r>
          </a:p>
          <a:p>
            <a:pPr>
              <a:lnSpc>
                <a:spcPct val="80000"/>
              </a:lnSpc>
              <a:spcBef>
                <a:spcPct val="20000"/>
              </a:spcBef>
              <a:buClr>
                <a:schemeClr val="accent2"/>
              </a:buClr>
            </a:pPr>
            <a:r>
              <a:rPr lang="en-US" sz="500" dirty="0"/>
              <a:t>* The target for Global Macro Allocation is to exceed 7% p.a. (gross of fees) over rolling 5 year periods. For OMI Global Flexible, we have converted this into a net of fees target to simplify performance comparisons.</a:t>
            </a:r>
          </a:p>
          <a:p>
            <a:pPr>
              <a:lnSpc>
                <a:spcPct val="80000"/>
              </a:lnSpc>
              <a:spcBef>
                <a:spcPct val="20000"/>
              </a:spcBef>
              <a:buClr>
                <a:schemeClr val="accent2"/>
              </a:buClr>
            </a:pPr>
            <a:r>
              <a:rPr lang="en-US" sz="500" dirty="0"/>
              <a:t>**may be exceeded in extreme market conditions. For further information on processes, please see the Important information section. </a:t>
            </a:r>
          </a:p>
        </p:txBody>
      </p:sp>
    </p:spTree>
    <p:extLst>
      <p:ext uri="{BB962C8B-B14F-4D97-AF65-F5344CB8AC3E}">
        <p14:creationId xmlns:p14="http://schemas.microsoft.com/office/powerpoint/2010/main" val="2937638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28E88494-5535-4DF6-916A-94013F0D2946}"/>
              </a:ext>
            </a:extLst>
          </p:cNvPr>
          <p:cNvGraphicFramePr>
            <a:graphicFrameLocks noChangeAspect="1"/>
          </p:cNvGraphicFramePr>
          <p:nvPr>
            <p:extLst>
              <p:ext uri="{D42A27DB-BD31-4B8C-83A1-F6EECF244321}">
                <p14:modId xmlns:p14="http://schemas.microsoft.com/office/powerpoint/2010/main" val="3408060979"/>
              </p:ext>
            </p:extLst>
          </p:nvPr>
        </p:nvGraphicFramePr>
        <p:xfrm>
          <a:off x="4931072" y="972854"/>
          <a:ext cx="3491548" cy="3420000"/>
        </p:xfrm>
        <a:graphic>
          <a:graphicData uri="http://schemas.openxmlformats.org/presentationml/2006/ole">
            <mc:AlternateContent xmlns:mc="http://schemas.openxmlformats.org/markup-compatibility/2006">
              <mc:Choice xmlns:v="urn:schemas-microsoft-com:vml" Requires="v">
                <p:oleObj spid="_x0000_s2146" name="Worksheet" r:id="rId4" imgW="4648348" imgH="4552884" progId="Excel.Sheet.12">
                  <p:link/>
                </p:oleObj>
              </mc:Choice>
              <mc:Fallback>
                <p:oleObj name="Worksheet" r:id="rId4" imgW="4648348" imgH="4552884" progId="Excel.Sheet.12">
                  <p:link/>
                  <p:pic>
                    <p:nvPicPr>
                      <p:cNvPr id="0" name=""/>
                      <p:cNvPicPr/>
                      <p:nvPr/>
                    </p:nvPicPr>
                    <p:blipFill>
                      <a:blip r:embed="rId5"/>
                      <a:stretch>
                        <a:fillRect/>
                      </a:stretch>
                    </p:blipFill>
                    <p:spPr>
                      <a:xfrm>
                        <a:off x="4931072" y="972854"/>
                        <a:ext cx="3491548" cy="3420000"/>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5333C95D-52E1-4A44-85B1-90C02A03AA8B}"/>
              </a:ext>
            </a:extLst>
          </p:cNvPr>
          <p:cNvGraphicFramePr>
            <a:graphicFrameLocks noChangeAspect="1"/>
          </p:cNvGraphicFramePr>
          <p:nvPr>
            <p:extLst>
              <p:ext uri="{D42A27DB-BD31-4B8C-83A1-F6EECF244321}">
                <p14:modId xmlns:p14="http://schemas.microsoft.com/office/powerpoint/2010/main" val="3491108366"/>
              </p:ext>
            </p:extLst>
          </p:nvPr>
        </p:nvGraphicFramePr>
        <p:xfrm>
          <a:off x="975927" y="972854"/>
          <a:ext cx="3491548" cy="3420000"/>
        </p:xfrm>
        <a:graphic>
          <a:graphicData uri="http://schemas.openxmlformats.org/presentationml/2006/ole">
            <mc:AlternateContent xmlns:mc="http://schemas.openxmlformats.org/markup-compatibility/2006">
              <mc:Choice xmlns:v="urn:schemas-microsoft-com:vml" Requires="v">
                <p:oleObj spid="_x0000_s2147" name="Worksheet" r:id="rId6" imgW="4648348" imgH="4552884" progId="Excel.Sheet.12">
                  <p:link/>
                </p:oleObj>
              </mc:Choice>
              <mc:Fallback>
                <p:oleObj name="Worksheet" r:id="rId6" imgW="4648348" imgH="4552884" progId="Excel.Sheet.12">
                  <p:link/>
                  <p:pic>
                    <p:nvPicPr>
                      <p:cNvPr id="0" name=""/>
                      <p:cNvPicPr/>
                      <p:nvPr/>
                    </p:nvPicPr>
                    <p:blipFill>
                      <a:blip r:embed="rId7"/>
                      <a:stretch>
                        <a:fillRect/>
                      </a:stretch>
                    </p:blipFill>
                    <p:spPr>
                      <a:xfrm>
                        <a:off x="975927" y="972854"/>
                        <a:ext cx="3491548" cy="3420000"/>
                      </a:xfrm>
                      <a:prstGeom prst="rect">
                        <a:avLst/>
                      </a:prstGeom>
                    </p:spPr>
                  </p:pic>
                </p:oleObj>
              </mc:Fallback>
            </mc:AlternateContent>
          </a:graphicData>
        </a:graphic>
      </p:graphicFrame>
      <p:sp>
        <p:nvSpPr>
          <p:cNvPr id="8" name="Title 7"/>
          <p:cNvSpPr>
            <a:spLocks noGrp="1"/>
          </p:cNvSpPr>
          <p:nvPr>
            <p:ph type="title"/>
          </p:nvPr>
        </p:nvSpPr>
        <p:spPr>
          <a:xfrm>
            <a:off x="888828" y="267072"/>
            <a:ext cx="7797972" cy="382093"/>
          </a:xfrm>
        </p:spPr>
        <p:txBody>
          <a:bodyPr>
            <a:normAutofit fontScale="90000"/>
          </a:bodyPr>
          <a:lstStyle/>
          <a:p>
            <a:r>
              <a:rPr lang="en-GB" dirty="0"/>
              <a:t>OMI Global Flexible</a:t>
            </a:r>
          </a:p>
        </p:txBody>
      </p:sp>
      <p:sp>
        <p:nvSpPr>
          <p:cNvPr id="9" name="Text Placeholder 8"/>
          <p:cNvSpPr>
            <a:spLocks noGrp="1"/>
          </p:cNvSpPr>
          <p:nvPr>
            <p:ph idx="1"/>
          </p:nvPr>
        </p:nvSpPr>
        <p:spPr/>
        <p:txBody>
          <a:bodyPr>
            <a:normAutofit/>
          </a:bodyPr>
          <a:lstStyle/>
          <a:p>
            <a:r>
              <a:rPr lang="en-GB" sz="1400" dirty="0"/>
              <a:t>Performance based on pooled vehicle</a:t>
            </a:r>
          </a:p>
        </p:txBody>
      </p:sp>
      <p:sp>
        <p:nvSpPr>
          <p:cNvPr id="15" name="Rectangle 14"/>
          <p:cNvSpPr/>
          <p:nvPr/>
        </p:nvSpPr>
        <p:spPr>
          <a:xfrm>
            <a:off x="817957" y="1392896"/>
            <a:ext cx="3276209"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endParaRPr lang="en-GB" sz="1000" b="1" dirty="0">
              <a:solidFill>
                <a:srgbClr val="424242"/>
              </a:solidFill>
            </a:endParaRPr>
          </a:p>
        </p:txBody>
      </p:sp>
      <p:sp>
        <p:nvSpPr>
          <p:cNvPr id="16" name="Rectangle 15"/>
          <p:cNvSpPr/>
          <p:nvPr/>
        </p:nvSpPr>
        <p:spPr>
          <a:xfrm>
            <a:off x="4577810" y="1402261"/>
            <a:ext cx="3276209"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endParaRPr lang="en-GB" sz="1000" b="1" dirty="0">
              <a:solidFill>
                <a:srgbClr val="424242"/>
              </a:solidFill>
            </a:endParaRPr>
          </a:p>
        </p:txBody>
      </p:sp>
      <p:sp>
        <p:nvSpPr>
          <p:cNvPr id="10" name="Rectangle 9">
            <a:extLst>
              <a:ext uri="{FF2B5EF4-FFF2-40B4-BE49-F238E27FC236}">
                <a16:creationId xmlns:a16="http://schemas.microsoft.com/office/drawing/2014/main" id="{D2534EBC-5DE4-4DE0-844C-013FBC4E4B54}"/>
              </a:ext>
            </a:extLst>
          </p:cNvPr>
          <p:cNvSpPr/>
          <p:nvPr/>
        </p:nvSpPr>
        <p:spPr>
          <a:xfrm>
            <a:off x="1898072" y="4734452"/>
            <a:ext cx="6979201" cy="261610"/>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Past performance is not a reliable indicator of future results, losses may be made.</a:t>
            </a:r>
          </a:p>
          <a:p>
            <a:pPr>
              <a:lnSpc>
                <a:spcPct val="80000"/>
              </a:lnSpc>
              <a:spcBef>
                <a:spcPct val="20000"/>
              </a:spcBef>
              <a:buClr>
                <a:schemeClr val="accent2"/>
              </a:buClr>
            </a:pPr>
            <a:r>
              <a:rPr lang="en-US" sz="500" dirty="0"/>
              <a:t>Source: Ninety One, 30 September 2020. Performance is net of fees, income is reinvested, in USD. Historic allocation data relates to GBP denominated pooled vehicle. Performance statistics relate to US dollar denominated pooled vehicle from 1 March 2018 onwards and US dollar hedged returns of the GBP denominated pooled vehicle from 1 August 2016 to 28 February 2018. * Inception date is: 1 August 2016. Performance comparator for net of fees return is 6% although objective of the strategy is to return in excess of 7% gross of fees over rolling 5 year periods.</a:t>
            </a:r>
          </a:p>
        </p:txBody>
      </p:sp>
      <p:sp>
        <p:nvSpPr>
          <p:cNvPr id="11" name="Rectangle 10">
            <a:extLst>
              <a:ext uri="{FF2B5EF4-FFF2-40B4-BE49-F238E27FC236}">
                <a16:creationId xmlns:a16="http://schemas.microsoft.com/office/drawing/2014/main" id="{FF71607A-26CA-4F04-914A-F7115E843A73}"/>
              </a:ext>
            </a:extLst>
          </p:cNvPr>
          <p:cNvSpPr/>
          <p:nvPr/>
        </p:nvSpPr>
        <p:spPr>
          <a:xfrm>
            <a:off x="979107" y="1142728"/>
            <a:ext cx="3276209"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defRPr sz="1200" b="0" i="0" u="none" strike="noStrike" kern="1200" cap="none" spc="0" baseline="0">
                <a:solidFill>
                  <a:srgbClr val="424242">
                    <a:lumMod val="100000"/>
                  </a:srgbClr>
                </a:solidFill>
                <a:latin typeface="Ninety One Visuelt Medium" panose="020B0603050202040104" pitchFamily="34" charset="0"/>
                <a:ea typeface="+mn-ea"/>
                <a:cs typeface="+mn-cs"/>
              </a:defRPr>
            </a:pPr>
            <a:r>
              <a:rPr lang="en-US" sz="1000" b="1" dirty="0">
                <a:solidFill>
                  <a:srgbClr val="424242"/>
                </a:solidFill>
                <a:latin typeface="Century Gothic" panose="020B0502020202020204" pitchFamily="34" charset="0"/>
              </a:rPr>
              <a:t>Annual performance in USD</a:t>
            </a:r>
          </a:p>
        </p:txBody>
      </p:sp>
      <p:sp>
        <p:nvSpPr>
          <p:cNvPr id="12" name="TextBox 11">
            <a:extLst>
              <a:ext uri="{FF2B5EF4-FFF2-40B4-BE49-F238E27FC236}">
                <a16:creationId xmlns:a16="http://schemas.microsoft.com/office/drawing/2014/main" id="{96B456BB-8A1F-4043-BC24-23D141228ED7}"/>
              </a:ext>
            </a:extLst>
          </p:cNvPr>
          <p:cNvSpPr txBox="1"/>
          <p:nvPr/>
        </p:nvSpPr>
        <p:spPr>
          <a:xfrm>
            <a:off x="4940948" y="1142728"/>
            <a:ext cx="3755440"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defPPr>
              <a:defRPr lang="en-US"/>
            </a:defPPr>
            <a:lvl1pPr>
              <a:spcBef>
                <a:spcPts val="20"/>
              </a:spcBef>
              <a:defRPr sz="1200" b="1" i="0" u="none" strike="noStrike" cap="none" spc="0" baseline="0">
                <a:solidFill>
                  <a:srgbClr val="424242"/>
                </a:solidFill>
                <a:latin typeface="Century Gothic" panose="020B0502020202020204" pitchFamily="34" charset="0"/>
              </a:defRPr>
            </a:lvl1pPr>
          </a:lstStyle>
          <a:p>
            <a:r>
              <a:rPr lang="en-GB" sz="1000" dirty="0"/>
              <a:t>Annualised performance in USD</a:t>
            </a:r>
          </a:p>
        </p:txBody>
      </p:sp>
    </p:spTree>
    <p:extLst>
      <p:ext uri="{BB962C8B-B14F-4D97-AF65-F5344CB8AC3E}">
        <p14:creationId xmlns:p14="http://schemas.microsoft.com/office/powerpoint/2010/main" val="3409238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4482C-1591-4D2B-94D4-9FFCCD8BD0AE}"/>
              </a:ext>
            </a:extLst>
          </p:cNvPr>
          <p:cNvSpPr>
            <a:spLocks noGrp="1"/>
          </p:cNvSpPr>
          <p:nvPr>
            <p:ph type="title"/>
          </p:nvPr>
        </p:nvSpPr>
        <p:spPr/>
        <p:txBody>
          <a:bodyPr>
            <a:normAutofit fontScale="90000"/>
          </a:bodyPr>
          <a:lstStyle/>
          <a:p>
            <a:r>
              <a:rPr lang="en-US" dirty="0"/>
              <a:t>OMI Global Flexible</a:t>
            </a:r>
          </a:p>
        </p:txBody>
      </p:sp>
      <p:graphicFrame>
        <p:nvGraphicFramePr>
          <p:cNvPr id="7" name="Content Placeholder 6">
            <a:extLst>
              <a:ext uri="{FF2B5EF4-FFF2-40B4-BE49-F238E27FC236}">
                <a16:creationId xmlns:a16="http://schemas.microsoft.com/office/drawing/2014/main" id="{B80E2833-FE2A-4948-936F-C22E33808A88}"/>
              </a:ext>
            </a:extLst>
          </p:cNvPr>
          <p:cNvGraphicFramePr>
            <a:graphicFrameLocks noGrp="1"/>
          </p:cNvGraphicFramePr>
          <p:nvPr>
            <p:ph idx="1"/>
            <p:extLst>
              <p:ext uri="{D42A27DB-BD31-4B8C-83A1-F6EECF244321}">
                <p14:modId xmlns:p14="http://schemas.microsoft.com/office/powerpoint/2010/main" val="1690440781"/>
              </p:ext>
            </p:extLst>
          </p:nvPr>
        </p:nvGraphicFramePr>
        <p:xfrm>
          <a:off x="998520" y="1273629"/>
          <a:ext cx="7702568" cy="3320596"/>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a:extLst>
              <a:ext uri="{FF2B5EF4-FFF2-40B4-BE49-F238E27FC236}">
                <a16:creationId xmlns:a16="http://schemas.microsoft.com/office/drawing/2014/main" id="{0C281989-CE26-47AD-89BB-9557674438AD}"/>
              </a:ext>
            </a:extLst>
          </p:cNvPr>
          <p:cNvSpPr>
            <a:spLocks noGrp="1"/>
          </p:cNvSpPr>
          <p:nvPr>
            <p:ph type="sldNum" sz="quarter" idx="12"/>
          </p:nvPr>
        </p:nvSpPr>
        <p:spPr/>
        <p:txBody>
          <a:bodyPr/>
          <a:lstStyle/>
          <a:p>
            <a:fld id="{F808627B-F915-7940-8094-9D0FE90F5C69}" type="slidenum">
              <a:rPr lang="en-US" smtClean="0"/>
              <a:pPr/>
              <a:t>6</a:t>
            </a:fld>
            <a:endParaRPr lang="en-US" dirty="0"/>
          </a:p>
        </p:txBody>
      </p:sp>
      <p:sp>
        <p:nvSpPr>
          <p:cNvPr id="8" name="Rectangle 7">
            <a:extLst>
              <a:ext uri="{FF2B5EF4-FFF2-40B4-BE49-F238E27FC236}">
                <a16:creationId xmlns:a16="http://schemas.microsoft.com/office/drawing/2014/main" id="{27B618B1-7456-4FE5-9B41-23665BFD2974}"/>
              </a:ext>
            </a:extLst>
          </p:cNvPr>
          <p:cNvSpPr>
            <a:spLocks noChangeArrowheads="1"/>
          </p:cNvSpPr>
          <p:nvPr/>
        </p:nvSpPr>
        <p:spPr bwMode="auto">
          <a:xfrm>
            <a:off x="998520" y="1137872"/>
            <a:ext cx="4965552" cy="245350"/>
          </a:xfrm>
          <a:prstGeom prst="rect">
            <a:avLst/>
          </a:prstGeom>
          <a:noFill/>
          <a:ln w="9525" algn="ctr">
            <a:noFill/>
            <a:miter lim="800000"/>
            <a:headEnd/>
            <a:tailEnd/>
          </a:ln>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defTabSz="677268">
              <a:spcBef>
                <a:spcPts val="20"/>
              </a:spcBef>
              <a:buClr>
                <a:srgbClr val="3333CC"/>
              </a:buClr>
              <a:buSzPct val="120000"/>
              <a:defRPr/>
            </a:pPr>
            <a:r>
              <a:rPr lang="en-GB" sz="1000" b="1" dirty="0">
                <a:solidFill>
                  <a:srgbClr val="424242"/>
                </a:solidFill>
                <a:cs typeface="Arial" pitchFamily="34" charset="0"/>
              </a:rPr>
              <a:t>Risk-return scatter since inception to 30 September 2020</a:t>
            </a:r>
            <a:endParaRPr lang="en-US" sz="1000" b="1" dirty="0">
              <a:solidFill>
                <a:srgbClr val="424242"/>
              </a:solidFill>
              <a:cs typeface="Arial" charset="0"/>
            </a:endParaRPr>
          </a:p>
        </p:txBody>
      </p:sp>
      <p:sp>
        <p:nvSpPr>
          <p:cNvPr id="11" name="Rectangle 10">
            <a:extLst>
              <a:ext uri="{FF2B5EF4-FFF2-40B4-BE49-F238E27FC236}">
                <a16:creationId xmlns:a16="http://schemas.microsoft.com/office/drawing/2014/main" id="{7441B939-FC36-460C-AD2A-2EF0148B7F9A}"/>
              </a:ext>
            </a:extLst>
          </p:cNvPr>
          <p:cNvSpPr/>
          <p:nvPr/>
        </p:nvSpPr>
        <p:spPr>
          <a:xfrm>
            <a:off x="1898072" y="4734452"/>
            <a:ext cx="6979201" cy="34134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Past performance is not a reliable indicator of future results, losses may be made.</a:t>
            </a:r>
          </a:p>
          <a:p>
            <a:pPr>
              <a:lnSpc>
                <a:spcPct val="80000"/>
              </a:lnSpc>
              <a:spcBef>
                <a:spcPct val="20000"/>
              </a:spcBef>
              <a:buClr>
                <a:schemeClr val="accent2"/>
              </a:buClr>
            </a:pPr>
            <a:r>
              <a:rPr lang="en-US" sz="500" dirty="0"/>
              <a:t>Source: Morningstar, dates to 30 September 2020, NAV based, (net of fees, excluding initial charges), total return, in US dollars. The Fund does not track an index, any index shown is for illustrative purposes only. Performance would be lower had initial charges been included as an initial charge of up to 5% may be applied to your investment. This means that for an investment of $1,000, $950 would actually be invested in the Fund. Performance prior to fund launch is based on the Ninety One Global Managed Fund that merged into the Ninety One GSF Global Multi-Asset Total Return Fund on 16.02.18. Inception date: 1 August 2016. *Sector: EAA Fund USD Flexible Allocation; Global Equities: MSCI ACWI; Global Bonds: WGBI</a:t>
            </a:r>
          </a:p>
        </p:txBody>
      </p:sp>
    </p:spTree>
    <p:extLst>
      <p:ext uri="{BB962C8B-B14F-4D97-AF65-F5344CB8AC3E}">
        <p14:creationId xmlns:p14="http://schemas.microsoft.com/office/powerpoint/2010/main" val="1118169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Identify structural macro themes</a:t>
            </a:r>
          </a:p>
        </p:txBody>
      </p:sp>
      <p:sp>
        <p:nvSpPr>
          <p:cNvPr id="3" name="Text Placeholder 2"/>
          <p:cNvSpPr>
            <a:spLocks noGrp="1"/>
          </p:cNvSpPr>
          <p:nvPr>
            <p:ph idx="1"/>
          </p:nvPr>
        </p:nvSpPr>
        <p:spPr/>
        <p:txBody>
          <a:bodyPr>
            <a:normAutofit/>
          </a:bodyPr>
          <a:lstStyle/>
          <a:p>
            <a:r>
              <a:rPr lang="en-GB" sz="1400" dirty="0"/>
              <a:t>Building a medium term investment roadmap</a:t>
            </a:r>
          </a:p>
        </p:txBody>
      </p:sp>
      <p:grpSp>
        <p:nvGrpSpPr>
          <p:cNvPr id="47" name="Group 46"/>
          <p:cNvGrpSpPr/>
          <p:nvPr/>
        </p:nvGrpSpPr>
        <p:grpSpPr>
          <a:xfrm>
            <a:off x="1055635" y="1383914"/>
            <a:ext cx="3492562" cy="2416456"/>
            <a:chOff x="5114528" y="2002643"/>
            <a:chExt cx="5134281" cy="3552340"/>
          </a:xfrm>
          <a:effectLst/>
        </p:grpSpPr>
        <p:grpSp>
          <p:nvGrpSpPr>
            <p:cNvPr id="32" name="Group 31"/>
            <p:cNvGrpSpPr/>
            <p:nvPr/>
          </p:nvGrpSpPr>
          <p:grpSpPr>
            <a:xfrm>
              <a:off x="5344998" y="2002643"/>
              <a:ext cx="4466198" cy="3340197"/>
              <a:chOff x="5344998" y="2096618"/>
              <a:chExt cx="4466198" cy="3340197"/>
            </a:xfrm>
          </p:grpSpPr>
          <p:cxnSp>
            <p:nvCxnSpPr>
              <p:cNvPr id="10" name="Straight Connector 9"/>
              <p:cNvCxnSpPr>
                <a:cxnSpLocks/>
              </p:cNvCxnSpPr>
              <p:nvPr/>
            </p:nvCxnSpPr>
            <p:spPr>
              <a:xfrm>
                <a:off x="5344998" y="2096618"/>
                <a:ext cx="1702" cy="3330368"/>
              </a:xfrm>
              <a:prstGeom prst="line">
                <a:avLst/>
              </a:prstGeom>
              <a:ln w="3175">
                <a:solidFill>
                  <a:schemeClr val="tx1"/>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346700" y="5436815"/>
                <a:ext cx="4464496" cy="0"/>
              </a:xfrm>
              <a:prstGeom prst="line">
                <a:avLst/>
              </a:prstGeom>
              <a:ln w="3175">
                <a:solidFill>
                  <a:schemeClr val="tx1"/>
                </a:solidFill>
                <a:headEnd w="lg" len="med"/>
                <a:tailEnd type="none" w="lg" len="med"/>
              </a:ln>
            </p:spPr>
            <p:style>
              <a:lnRef idx="1">
                <a:schemeClr val="accent1"/>
              </a:lnRef>
              <a:fillRef idx="0">
                <a:schemeClr val="accent1"/>
              </a:fillRef>
              <a:effectRef idx="0">
                <a:schemeClr val="accent1"/>
              </a:effectRef>
              <a:fontRef idx="minor">
                <a:schemeClr val="tx1"/>
              </a:fontRef>
            </p:style>
          </p:cxnSp>
        </p:grpSp>
        <p:cxnSp>
          <p:nvCxnSpPr>
            <p:cNvPr id="36" name="Straight Connector 35"/>
            <p:cNvCxnSpPr/>
            <p:nvPr/>
          </p:nvCxnSpPr>
          <p:spPr>
            <a:xfrm flipV="1">
              <a:off x="5346699" y="2472840"/>
              <a:ext cx="4464497" cy="1307791"/>
            </a:xfrm>
            <a:prstGeom prst="line">
              <a:avLst/>
            </a:prstGeom>
            <a:ln w="3175">
              <a:solidFill>
                <a:schemeClr val="tx1"/>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346699" y="3780631"/>
              <a:ext cx="4464497" cy="1028660"/>
            </a:xfrm>
            <a:prstGeom prst="line">
              <a:avLst/>
            </a:prstGeom>
            <a:ln w="3175">
              <a:solidFill>
                <a:schemeClr val="tx1"/>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41" name="Freeform 40"/>
            <p:cNvSpPr/>
            <p:nvPr/>
          </p:nvSpPr>
          <p:spPr bwMode="gray">
            <a:xfrm>
              <a:off x="5344998" y="2431965"/>
              <a:ext cx="4500604" cy="1444470"/>
            </a:xfrm>
            <a:custGeom>
              <a:avLst/>
              <a:gdLst>
                <a:gd name="connsiteX0" fmla="*/ 0 w 4500604"/>
                <a:gd name="connsiteY0" fmla="*/ 1348183 h 1444470"/>
                <a:gd name="connsiteX1" fmla="*/ 688157 w 4500604"/>
                <a:gd name="connsiteY1" fmla="*/ 1385891 h 1444470"/>
                <a:gd name="connsiteX2" fmla="*/ 1338606 w 4500604"/>
                <a:gd name="connsiteY2" fmla="*/ 660027 h 1444470"/>
                <a:gd name="connsiteX3" fmla="*/ 2356701 w 4500604"/>
                <a:gd name="connsiteY3" fmla="*/ 923977 h 1444470"/>
                <a:gd name="connsiteX4" fmla="*/ 2894029 w 4500604"/>
                <a:gd name="connsiteY4" fmla="*/ 292381 h 1444470"/>
                <a:gd name="connsiteX5" fmla="*/ 4025245 w 4500604"/>
                <a:gd name="connsiteY5" fmla="*/ 462064 h 1444470"/>
                <a:gd name="connsiteX6" fmla="*/ 4458878 w 4500604"/>
                <a:gd name="connsiteY6" fmla="*/ 37858 h 1444470"/>
                <a:gd name="connsiteX7" fmla="*/ 4458878 w 4500604"/>
                <a:gd name="connsiteY7" fmla="*/ 47284 h 1444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0604" h="1444470">
                  <a:moveTo>
                    <a:pt x="0" y="1348183"/>
                  </a:moveTo>
                  <a:cubicBezTo>
                    <a:pt x="232528" y="1424383"/>
                    <a:pt x="465056" y="1500584"/>
                    <a:pt x="688157" y="1385891"/>
                  </a:cubicBezTo>
                  <a:cubicBezTo>
                    <a:pt x="911258" y="1271198"/>
                    <a:pt x="1060515" y="737013"/>
                    <a:pt x="1338606" y="660027"/>
                  </a:cubicBezTo>
                  <a:cubicBezTo>
                    <a:pt x="1616697" y="583041"/>
                    <a:pt x="2097464" y="985251"/>
                    <a:pt x="2356701" y="923977"/>
                  </a:cubicBezTo>
                  <a:cubicBezTo>
                    <a:pt x="2615938" y="862703"/>
                    <a:pt x="2615938" y="369366"/>
                    <a:pt x="2894029" y="292381"/>
                  </a:cubicBezTo>
                  <a:cubicBezTo>
                    <a:pt x="3172120" y="215396"/>
                    <a:pt x="3764437" y="504484"/>
                    <a:pt x="4025245" y="462064"/>
                  </a:cubicBezTo>
                  <a:cubicBezTo>
                    <a:pt x="4286053" y="419644"/>
                    <a:pt x="4386606" y="106988"/>
                    <a:pt x="4458878" y="37858"/>
                  </a:cubicBezTo>
                  <a:cubicBezTo>
                    <a:pt x="4531150" y="-31272"/>
                    <a:pt x="4495014" y="8006"/>
                    <a:pt x="4458878" y="47284"/>
                  </a:cubicBezTo>
                </a:path>
              </a:pathLst>
            </a:custGeom>
            <a:ln>
              <a:headEnd/>
              <a:tailEn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224"/>
            </a:p>
          </p:txBody>
        </p:sp>
        <p:sp>
          <p:nvSpPr>
            <p:cNvPr id="42" name="Freeform 41"/>
            <p:cNvSpPr/>
            <p:nvPr/>
          </p:nvSpPr>
          <p:spPr bwMode="gray">
            <a:xfrm>
              <a:off x="5344999" y="3705024"/>
              <a:ext cx="4474844" cy="1133734"/>
            </a:xfrm>
            <a:custGeom>
              <a:avLst/>
              <a:gdLst>
                <a:gd name="connsiteX0" fmla="*/ 0 w 4486759"/>
                <a:gd name="connsiteY0" fmla="*/ 75124 h 1145258"/>
                <a:gd name="connsiteX1" fmla="*/ 499621 w 4486759"/>
                <a:gd name="connsiteY1" fmla="*/ 46844 h 1145258"/>
                <a:gd name="connsiteX2" fmla="*/ 1348033 w 4486759"/>
                <a:gd name="connsiteY2" fmla="*/ 621879 h 1145258"/>
                <a:gd name="connsiteX3" fmla="*/ 2271860 w 4486759"/>
                <a:gd name="connsiteY3" fmla="*/ 414489 h 1145258"/>
                <a:gd name="connsiteX4" fmla="*/ 2875175 w 4486759"/>
                <a:gd name="connsiteY4" fmla="*/ 989524 h 1145258"/>
                <a:gd name="connsiteX5" fmla="*/ 3987538 w 4486759"/>
                <a:gd name="connsiteY5" fmla="*/ 800988 h 1145258"/>
                <a:gd name="connsiteX6" fmla="*/ 4440025 w 4486759"/>
                <a:gd name="connsiteY6" fmla="*/ 1112073 h 1145258"/>
                <a:gd name="connsiteX7" fmla="*/ 4449451 w 4486759"/>
                <a:gd name="connsiteY7" fmla="*/ 1121500 h 1145258"/>
                <a:gd name="connsiteX0" fmla="*/ 0 w 4471637"/>
                <a:gd name="connsiteY0" fmla="*/ 75124 h 1133734"/>
                <a:gd name="connsiteX1" fmla="*/ 499621 w 4471637"/>
                <a:gd name="connsiteY1" fmla="*/ 46844 h 1133734"/>
                <a:gd name="connsiteX2" fmla="*/ 1348033 w 4471637"/>
                <a:gd name="connsiteY2" fmla="*/ 621879 h 1133734"/>
                <a:gd name="connsiteX3" fmla="*/ 2271860 w 4471637"/>
                <a:gd name="connsiteY3" fmla="*/ 414489 h 1133734"/>
                <a:gd name="connsiteX4" fmla="*/ 2875175 w 4471637"/>
                <a:gd name="connsiteY4" fmla="*/ 989524 h 1133734"/>
                <a:gd name="connsiteX5" fmla="*/ 3987538 w 4471637"/>
                <a:gd name="connsiteY5" fmla="*/ 800988 h 1133734"/>
                <a:gd name="connsiteX6" fmla="*/ 4440025 w 4471637"/>
                <a:gd name="connsiteY6" fmla="*/ 1112073 h 1133734"/>
                <a:gd name="connsiteX7" fmla="*/ 4411744 w 4471637"/>
                <a:gd name="connsiteY7" fmla="*/ 1093220 h 1133734"/>
                <a:gd name="connsiteX0" fmla="*/ 0 w 4474844"/>
                <a:gd name="connsiteY0" fmla="*/ 75124 h 1133734"/>
                <a:gd name="connsiteX1" fmla="*/ 499621 w 4474844"/>
                <a:gd name="connsiteY1" fmla="*/ 46844 h 1133734"/>
                <a:gd name="connsiteX2" fmla="*/ 1348033 w 4474844"/>
                <a:gd name="connsiteY2" fmla="*/ 621879 h 1133734"/>
                <a:gd name="connsiteX3" fmla="*/ 2271860 w 4474844"/>
                <a:gd name="connsiteY3" fmla="*/ 414489 h 1133734"/>
                <a:gd name="connsiteX4" fmla="*/ 2875175 w 4474844"/>
                <a:gd name="connsiteY4" fmla="*/ 989524 h 1133734"/>
                <a:gd name="connsiteX5" fmla="*/ 3987538 w 4474844"/>
                <a:gd name="connsiteY5" fmla="*/ 800988 h 1133734"/>
                <a:gd name="connsiteX6" fmla="*/ 4440025 w 4474844"/>
                <a:gd name="connsiteY6" fmla="*/ 1112073 h 1133734"/>
                <a:gd name="connsiteX7" fmla="*/ 4421170 w 4474844"/>
                <a:gd name="connsiteY7" fmla="*/ 1093220 h 113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74844" h="1133734">
                  <a:moveTo>
                    <a:pt x="0" y="75124"/>
                  </a:moveTo>
                  <a:cubicBezTo>
                    <a:pt x="137474" y="15421"/>
                    <a:pt x="274949" y="-44282"/>
                    <a:pt x="499621" y="46844"/>
                  </a:cubicBezTo>
                  <a:cubicBezTo>
                    <a:pt x="724293" y="137970"/>
                    <a:pt x="1052660" y="560605"/>
                    <a:pt x="1348033" y="621879"/>
                  </a:cubicBezTo>
                  <a:cubicBezTo>
                    <a:pt x="1643406" y="683153"/>
                    <a:pt x="2017336" y="353215"/>
                    <a:pt x="2271860" y="414489"/>
                  </a:cubicBezTo>
                  <a:cubicBezTo>
                    <a:pt x="2526384" y="475763"/>
                    <a:pt x="2589229" y="925108"/>
                    <a:pt x="2875175" y="989524"/>
                  </a:cubicBezTo>
                  <a:cubicBezTo>
                    <a:pt x="3161121" y="1053940"/>
                    <a:pt x="3726730" y="780563"/>
                    <a:pt x="3987538" y="800988"/>
                  </a:cubicBezTo>
                  <a:cubicBezTo>
                    <a:pt x="4248346" y="821413"/>
                    <a:pt x="4367753" y="1063368"/>
                    <a:pt x="4440025" y="1112073"/>
                  </a:cubicBezTo>
                  <a:cubicBezTo>
                    <a:pt x="4512297" y="1160778"/>
                    <a:pt x="4454949" y="1115216"/>
                    <a:pt x="4421170" y="1093220"/>
                  </a:cubicBezTo>
                </a:path>
              </a:pathLst>
            </a:custGeom>
            <a:ln>
              <a:headEnd/>
              <a:tailEnd/>
            </a:ln>
            <a:effectLst/>
          </p:spPr>
          <p:style>
            <a:lnRef idx="2">
              <a:schemeClr val="accent2"/>
            </a:lnRef>
            <a:fillRef idx="0">
              <a:schemeClr val="accent2"/>
            </a:fillRef>
            <a:effectRef idx="1">
              <a:schemeClr val="accent2"/>
            </a:effectRef>
            <a:fontRef idx="minor">
              <a:schemeClr val="tx1"/>
            </a:fontRef>
          </p:style>
          <p:txBody>
            <a:bodyPr rtlCol="0" anchor="ctr"/>
            <a:lstStyle/>
            <a:p>
              <a:pPr algn="ctr"/>
              <a:endParaRPr lang="en-GB" sz="1224"/>
            </a:p>
          </p:txBody>
        </p:sp>
        <p:sp>
          <p:nvSpPr>
            <p:cNvPr id="43" name="TextBox 42"/>
            <p:cNvSpPr txBox="1"/>
            <p:nvPr/>
          </p:nvSpPr>
          <p:spPr>
            <a:xfrm>
              <a:off x="5114528" y="2007810"/>
              <a:ext cx="153833" cy="424154"/>
            </a:xfrm>
            <a:prstGeom prst="rect">
              <a:avLst/>
            </a:prstGeom>
            <a:noFill/>
          </p:spPr>
          <p:txBody>
            <a:bodyPr vert="vert270" wrap="square" lIns="0" tIns="0" rIns="0" bIns="0" rtlCol="0">
              <a:spAutoFit/>
            </a:bodyPr>
            <a:lstStyle/>
            <a:p>
              <a:r>
                <a:rPr lang="en-GB" sz="680" b="1" dirty="0"/>
                <a:t>Price</a:t>
              </a:r>
            </a:p>
          </p:txBody>
        </p:sp>
        <p:sp>
          <p:nvSpPr>
            <p:cNvPr id="44" name="TextBox 43"/>
            <p:cNvSpPr txBox="1"/>
            <p:nvPr/>
          </p:nvSpPr>
          <p:spPr>
            <a:xfrm>
              <a:off x="9537825" y="5401150"/>
              <a:ext cx="307777" cy="153833"/>
            </a:xfrm>
            <a:prstGeom prst="rect">
              <a:avLst/>
            </a:prstGeom>
            <a:noFill/>
          </p:spPr>
          <p:txBody>
            <a:bodyPr vert="horz" wrap="square" lIns="0" tIns="0" rIns="0" bIns="0" rtlCol="0">
              <a:spAutoFit/>
            </a:bodyPr>
            <a:lstStyle/>
            <a:p>
              <a:r>
                <a:rPr lang="en-GB" sz="680" b="1" dirty="0"/>
                <a:t>Time</a:t>
              </a:r>
            </a:p>
          </p:txBody>
        </p:sp>
        <p:sp>
          <p:nvSpPr>
            <p:cNvPr id="45" name="TextBox 44"/>
            <p:cNvSpPr txBox="1"/>
            <p:nvPr/>
          </p:nvSpPr>
          <p:spPr>
            <a:xfrm>
              <a:off x="9490182" y="4917214"/>
              <a:ext cx="758627" cy="361960"/>
            </a:xfrm>
            <a:prstGeom prst="rect">
              <a:avLst/>
            </a:prstGeom>
            <a:noFill/>
          </p:spPr>
          <p:txBody>
            <a:bodyPr vert="horz" wrap="square" lIns="0" tIns="0" rIns="0" bIns="0" rtlCol="0">
              <a:spAutoFit/>
            </a:bodyPr>
            <a:lstStyle/>
            <a:p>
              <a:r>
                <a:rPr lang="en-GB" sz="800" b="1" dirty="0">
                  <a:solidFill>
                    <a:schemeClr val="accent2"/>
                  </a:solidFill>
                </a:rPr>
                <a:t>Structural headwind</a:t>
              </a:r>
            </a:p>
          </p:txBody>
        </p:sp>
        <p:sp>
          <p:nvSpPr>
            <p:cNvPr id="46" name="TextBox 45"/>
            <p:cNvSpPr txBox="1"/>
            <p:nvPr/>
          </p:nvSpPr>
          <p:spPr>
            <a:xfrm>
              <a:off x="9466288" y="2002643"/>
              <a:ext cx="758627" cy="361960"/>
            </a:xfrm>
            <a:prstGeom prst="rect">
              <a:avLst/>
            </a:prstGeom>
            <a:noFill/>
          </p:spPr>
          <p:txBody>
            <a:bodyPr vert="horz" wrap="square" lIns="0" tIns="0" rIns="0" bIns="0" rtlCol="0">
              <a:spAutoFit/>
            </a:bodyPr>
            <a:lstStyle/>
            <a:p>
              <a:r>
                <a:rPr lang="en-GB" sz="800" b="1" dirty="0">
                  <a:solidFill>
                    <a:schemeClr val="accent1"/>
                  </a:solidFill>
                </a:rPr>
                <a:t>Structural tailwind</a:t>
              </a:r>
            </a:p>
          </p:txBody>
        </p:sp>
      </p:grpSp>
      <p:sp>
        <p:nvSpPr>
          <p:cNvPr id="49" name="TextBox 48"/>
          <p:cNvSpPr txBox="1"/>
          <p:nvPr/>
        </p:nvSpPr>
        <p:spPr>
          <a:xfrm>
            <a:off x="2605102" y="2382339"/>
            <a:ext cx="420835" cy="276999"/>
          </a:xfrm>
          <a:prstGeom prst="rect">
            <a:avLst/>
          </a:prstGeom>
          <a:noFill/>
        </p:spPr>
        <p:txBody>
          <a:bodyPr wrap="square" lIns="0" tIns="0" rIns="0" bIns="0" rtlCol="0">
            <a:spAutoFit/>
          </a:bodyPr>
          <a:lstStyle/>
          <a:p>
            <a:r>
              <a:rPr lang="en-GB" sz="600" dirty="0"/>
              <a:t>Increase long position</a:t>
            </a:r>
          </a:p>
        </p:txBody>
      </p:sp>
      <p:sp>
        <p:nvSpPr>
          <p:cNvPr id="50" name="TextBox 49"/>
          <p:cNvSpPr txBox="1"/>
          <p:nvPr/>
        </p:nvSpPr>
        <p:spPr>
          <a:xfrm>
            <a:off x="3025937" y="1572988"/>
            <a:ext cx="440847" cy="276999"/>
          </a:xfrm>
          <a:prstGeom prst="rect">
            <a:avLst/>
          </a:prstGeom>
          <a:noFill/>
        </p:spPr>
        <p:txBody>
          <a:bodyPr wrap="square" lIns="0" tIns="0" rIns="0" bIns="0" rtlCol="0">
            <a:spAutoFit/>
          </a:bodyPr>
          <a:lstStyle/>
          <a:p>
            <a:r>
              <a:rPr lang="en-GB" sz="600" dirty="0"/>
              <a:t>Reduce long position</a:t>
            </a:r>
          </a:p>
        </p:txBody>
      </p:sp>
      <p:sp>
        <p:nvSpPr>
          <p:cNvPr id="51" name="TextBox 50"/>
          <p:cNvSpPr txBox="1"/>
          <p:nvPr/>
        </p:nvSpPr>
        <p:spPr>
          <a:xfrm>
            <a:off x="2164255" y="3186422"/>
            <a:ext cx="440847" cy="276999"/>
          </a:xfrm>
          <a:prstGeom prst="rect">
            <a:avLst/>
          </a:prstGeom>
          <a:noFill/>
        </p:spPr>
        <p:txBody>
          <a:bodyPr wrap="square" lIns="0" tIns="0" rIns="0" bIns="0" rtlCol="0">
            <a:spAutoFit/>
          </a:bodyPr>
          <a:lstStyle/>
          <a:p>
            <a:r>
              <a:rPr lang="en-GB" sz="600" dirty="0"/>
              <a:t>Increase short position</a:t>
            </a:r>
          </a:p>
        </p:txBody>
      </p:sp>
      <p:sp>
        <p:nvSpPr>
          <p:cNvPr id="52" name="TextBox 51"/>
          <p:cNvSpPr txBox="1"/>
          <p:nvPr/>
        </p:nvSpPr>
        <p:spPr>
          <a:xfrm>
            <a:off x="3123903" y="3317565"/>
            <a:ext cx="595112" cy="276999"/>
          </a:xfrm>
          <a:prstGeom prst="rect">
            <a:avLst/>
          </a:prstGeom>
          <a:noFill/>
        </p:spPr>
        <p:txBody>
          <a:bodyPr wrap="square" lIns="0" tIns="0" rIns="0" bIns="0" rtlCol="0">
            <a:spAutoFit/>
          </a:bodyPr>
          <a:lstStyle/>
          <a:p>
            <a:r>
              <a:rPr lang="en-GB" sz="600" dirty="0"/>
              <a:t>Reduce short position / enter tactical long</a:t>
            </a:r>
          </a:p>
        </p:txBody>
      </p:sp>
      <p:cxnSp>
        <p:nvCxnSpPr>
          <p:cNvPr id="56" name="Straight Arrow Connector 55"/>
          <p:cNvCxnSpPr>
            <a:cxnSpLocks/>
          </p:cNvCxnSpPr>
          <p:nvPr/>
        </p:nvCxnSpPr>
        <p:spPr>
          <a:xfrm flipV="1">
            <a:off x="2559388" y="2969780"/>
            <a:ext cx="126937" cy="176559"/>
          </a:xfrm>
          <a:prstGeom prst="straightConnector1">
            <a:avLst/>
          </a:prstGeom>
          <a:ln w="3175">
            <a:solidFill>
              <a:schemeClr val="tx1"/>
            </a:solidFill>
            <a:headEnd w="lg" len="med"/>
            <a:tailEnd type="triangle"/>
          </a:ln>
        </p:spPr>
        <p:style>
          <a:lnRef idx="1">
            <a:schemeClr val="accent1"/>
          </a:lnRef>
          <a:fillRef idx="0">
            <a:schemeClr val="accent1"/>
          </a:fillRef>
          <a:effectRef idx="0">
            <a:schemeClr val="accent1"/>
          </a:effectRef>
          <a:fontRef idx="minor">
            <a:schemeClr val="tx1"/>
          </a:fontRef>
        </p:style>
      </p:cxnSp>
      <p:sp>
        <p:nvSpPr>
          <p:cNvPr id="26" name="Text Placeholder 3">
            <a:extLst>
              <a:ext uri="{FF2B5EF4-FFF2-40B4-BE49-F238E27FC236}">
                <a16:creationId xmlns:a16="http://schemas.microsoft.com/office/drawing/2014/main" id="{B325910E-44AB-4E24-BCFB-8393778024B7}"/>
              </a:ext>
            </a:extLst>
          </p:cNvPr>
          <p:cNvSpPr txBox="1">
            <a:spLocks/>
          </p:cNvSpPr>
          <p:nvPr/>
        </p:nvSpPr>
        <p:spPr bwMode="gray">
          <a:xfrm>
            <a:off x="4937735" y="1347176"/>
            <a:ext cx="3655038" cy="2392963"/>
          </a:xfrm>
          <a:prstGeom prst="rect">
            <a:avLst/>
          </a:prstGeom>
        </p:spPr>
        <p:txBody>
          <a:bodyPr vert="horz" wrap="square" lIns="0" tIns="0" rIns="0" bIns="0" rtlCol="0">
            <a:spAutoFit/>
          </a:bodyPr>
          <a:lstStyle>
            <a:lvl1pPr marL="0" indent="0" algn="l" defTabSz="995690" rtl="0" eaLnBrk="1" latinLnBrk="0" hangingPunct="1">
              <a:lnSpc>
                <a:spcPct val="100000"/>
              </a:lnSpc>
              <a:spcBef>
                <a:spcPts val="600"/>
              </a:spcBef>
              <a:spcAft>
                <a:spcPts val="0"/>
              </a:spcAft>
              <a:buFont typeface="Arial" pitchFamily="34" charset="0"/>
              <a:buNone/>
              <a:defRPr lang="en-US" sz="1800" b="0" kern="1200" baseline="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marL="342900" lvl="1" indent="-342900" defTabSz="457200">
              <a:spcBef>
                <a:spcPct val="20000"/>
              </a:spcBef>
              <a:buClr>
                <a:srgbClr val="50B800"/>
              </a:buClr>
              <a:buFont typeface="Wingdings" panose="05000000000000000000" pitchFamily="2" charset="2"/>
              <a:buChar char="l"/>
            </a:pPr>
            <a:r>
              <a:rPr lang="en-GB" sz="1100" dirty="0">
                <a:latin typeface="Century Gothic"/>
              </a:rPr>
              <a:t>We identify structural themes and imbalances that influence the macro economy and asset markets on a multi-year horizon</a:t>
            </a:r>
          </a:p>
          <a:p>
            <a:pPr marL="342900" lvl="1" indent="-342900" defTabSz="457200">
              <a:spcBef>
                <a:spcPct val="20000"/>
              </a:spcBef>
              <a:buClr>
                <a:srgbClr val="50B800"/>
              </a:buClr>
              <a:buFont typeface="Wingdings" panose="05000000000000000000" pitchFamily="2" charset="2"/>
              <a:buChar char="l"/>
            </a:pPr>
            <a:endParaRPr lang="en-GB" sz="1100" dirty="0">
              <a:latin typeface="Century Gothic"/>
            </a:endParaRPr>
          </a:p>
          <a:p>
            <a:pPr marL="342900" lvl="1" indent="-342900" defTabSz="457200">
              <a:spcBef>
                <a:spcPct val="20000"/>
              </a:spcBef>
              <a:buClr>
                <a:srgbClr val="50B800"/>
              </a:buClr>
              <a:buFont typeface="Wingdings" panose="05000000000000000000" pitchFamily="2" charset="2"/>
              <a:buChar char="l"/>
            </a:pPr>
            <a:r>
              <a:rPr lang="en-GB" sz="1100" dirty="0">
                <a:latin typeface="Century Gothic"/>
              </a:rPr>
              <a:t>We identify asset classes, regions, sectors or security groups that derive either structural support or headwinds from these themes</a:t>
            </a:r>
          </a:p>
          <a:p>
            <a:pPr marL="342900" lvl="1" indent="-342900" defTabSz="457200">
              <a:spcBef>
                <a:spcPct val="20000"/>
              </a:spcBef>
              <a:buClr>
                <a:srgbClr val="50B800"/>
              </a:buClr>
              <a:buFont typeface="Wingdings" panose="05000000000000000000" pitchFamily="2" charset="2"/>
              <a:buChar char="l"/>
            </a:pPr>
            <a:endParaRPr lang="en-GB" sz="1100" dirty="0">
              <a:latin typeface="Century Gothic"/>
            </a:endParaRPr>
          </a:p>
          <a:p>
            <a:pPr marL="342900" lvl="1" indent="-342900" defTabSz="457200">
              <a:spcBef>
                <a:spcPct val="20000"/>
              </a:spcBef>
              <a:buClr>
                <a:srgbClr val="50B800"/>
              </a:buClr>
              <a:buFont typeface="Wingdings" panose="05000000000000000000" pitchFamily="2" charset="2"/>
              <a:buChar char="l"/>
            </a:pPr>
            <a:r>
              <a:rPr lang="en-GB" sz="1100" dirty="0">
                <a:latin typeface="Century Gothic"/>
              </a:rPr>
              <a:t>We determine when we should invest in these themes, when we should not, and when we should tactically take the opposing view</a:t>
            </a:r>
          </a:p>
          <a:p>
            <a:pPr marL="342900" lvl="1" indent="-342900" defTabSz="457200">
              <a:spcBef>
                <a:spcPct val="20000"/>
              </a:spcBef>
              <a:buClr>
                <a:srgbClr val="50B800"/>
              </a:buClr>
              <a:buFont typeface="Wingdings" panose="05000000000000000000" pitchFamily="2" charset="2"/>
              <a:buChar char="l"/>
            </a:pPr>
            <a:endParaRPr lang="en-GB" sz="1100" dirty="0">
              <a:latin typeface="Century Gothic"/>
            </a:endParaRPr>
          </a:p>
          <a:p>
            <a:pPr lvl="2"/>
            <a:endParaRPr lang="en-GB" sz="1000" dirty="0"/>
          </a:p>
        </p:txBody>
      </p:sp>
      <p:sp>
        <p:nvSpPr>
          <p:cNvPr id="30" name="Rectangle 29">
            <a:extLst>
              <a:ext uri="{FF2B5EF4-FFF2-40B4-BE49-F238E27FC236}">
                <a16:creationId xmlns:a16="http://schemas.microsoft.com/office/drawing/2014/main" id="{FF0DDB51-0709-4E7A-9AD7-CD98255E8835}"/>
              </a:ext>
            </a:extLst>
          </p:cNvPr>
          <p:cNvSpPr/>
          <p:nvPr/>
        </p:nvSpPr>
        <p:spPr bwMode="gray">
          <a:xfrm>
            <a:off x="986187" y="3974527"/>
            <a:ext cx="1314000" cy="264413"/>
          </a:xfrm>
          <a:prstGeom prst="rect">
            <a:avLst/>
          </a:prstGeom>
          <a:noFill/>
          <a:ln w="6350">
            <a:noFill/>
            <a:miter lim="800000"/>
            <a:headEnd/>
            <a:tailEnd/>
          </a:ln>
          <a:effectLst/>
        </p:spPr>
        <p:txBody>
          <a:bodyPr lIns="72000" tIns="0" rIns="48978" bIns="48978" rtlCol="0" anchor="t"/>
          <a:lstStyle/>
          <a:p>
            <a:pPr>
              <a:spcBef>
                <a:spcPct val="0"/>
              </a:spcBef>
              <a:spcAft>
                <a:spcPts val="204"/>
              </a:spcAft>
            </a:pPr>
            <a:r>
              <a:rPr lang="en-US" sz="1050" dirty="0">
                <a:solidFill>
                  <a:schemeClr val="accent1"/>
                </a:solidFill>
                <a:cs typeface="Arial" charset="0"/>
              </a:rPr>
              <a:t>Debt, deleveraging and demographics</a:t>
            </a:r>
          </a:p>
        </p:txBody>
      </p:sp>
      <p:cxnSp>
        <p:nvCxnSpPr>
          <p:cNvPr id="38" name="Straight Connector 37">
            <a:extLst>
              <a:ext uri="{FF2B5EF4-FFF2-40B4-BE49-F238E27FC236}">
                <a16:creationId xmlns:a16="http://schemas.microsoft.com/office/drawing/2014/main" id="{32680A20-7E20-42F1-97FA-DD78525A680E}"/>
              </a:ext>
            </a:extLst>
          </p:cNvPr>
          <p:cNvCxnSpPr>
            <a:cxnSpLocks/>
          </p:cNvCxnSpPr>
          <p:nvPr/>
        </p:nvCxnSpPr>
        <p:spPr>
          <a:xfrm>
            <a:off x="978202" y="3974527"/>
            <a:ext cx="0" cy="293898"/>
          </a:xfrm>
          <a:prstGeom prst="line">
            <a:avLst/>
          </a:prstGeom>
          <a:ln w="28575">
            <a:solidFill>
              <a:schemeClr val="accent1"/>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95D2A42-1079-4810-A32E-25C027A93EA7}"/>
              </a:ext>
            </a:extLst>
          </p:cNvPr>
          <p:cNvSpPr/>
          <p:nvPr/>
        </p:nvSpPr>
        <p:spPr bwMode="gray">
          <a:xfrm>
            <a:off x="3708402" y="3974527"/>
            <a:ext cx="1131376" cy="264413"/>
          </a:xfrm>
          <a:prstGeom prst="rect">
            <a:avLst/>
          </a:prstGeom>
          <a:noFill/>
          <a:ln w="6350">
            <a:noFill/>
            <a:miter lim="800000"/>
            <a:headEnd/>
            <a:tailEnd/>
          </a:ln>
          <a:effectLst/>
        </p:spPr>
        <p:txBody>
          <a:bodyPr lIns="72000" tIns="0" rIns="48978" bIns="48978" rtlCol="0" anchor="t"/>
          <a:lstStyle/>
          <a:p>
            <a:pPr>
              <a:spcBef>
                <a:spcPct val="0"/>
              </a:spcBef>
              <a:spcAft>
                <a:spcPts val="204"/>
              </a:spcAft>
            </a:pPr>
            <a:r>
              <a:rPr lang="en-US" sz="1050" dirty="0">
                <a:solidFill>
                  <a:schemeClr val="accent2"/>
                </a:solidFill>
                <a:cs typeface="Arial" charset="0"/>
              </a:rPr>
              <a:t>Climate Change</a:t>
            </a:r>
          </a:p>
        </p:txBody>
      </p:sp>
      <p:cxnSp>
        <p:nvCxnSpPr>
          <p:cNvPr id="40" name="Straight Connector 39">
            <a:extLst>
              <a:ext uri="{FF2B5EF4-FFF2-40B4-BE49-F238E27FC236}">
                <a16:creationId xmlns:a16="http://schemas.microsoft.com/office/drawing/2014/main" id="{FF25F494-372C-4AA4-AD8E-541FEDEC62FD}"/>
              </a:ext>
            </a:extLst>
          </p:cNvPr>
          <p:cNvCxnSpPr>
            <a:cxnSpLocks/>
          </p:cNvCxnSpPr>
          <p:nvPr/>
        </p:nvCxnSpPr>
        <p:spPr>
          <a:xfrm>
            <a:off x="3698385" y="3974527"/>
            <a:ext cx="0" cy="293898"/>
          </a:xfrm>
          <a:prstGeom prst="line">
            <a:avLst/>
          </a:prstGeom>
          <a:ln w="28575">
            <a:solidFill>
              <a:schemeClr val="accent2"/>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55460EB2-FD4E-4A91-ABCD-ACDEB3CDF5D1}"/>
              </a:ext>
            </a:extLst>
          </p:cNvPr>
          <p:cNvSpPr/>
          <p:nvPr/>
        </p:nvSpPr>
        <p:spPr bwMode="gray">
          <a:xfrm>
            <a:off x="6397962" y="3974527"/>
            <a:ext cx="1314000" cy="293897"/>
          </a:xfrm>
          <a:prstGeom prst="rect">
            <a:avLst/>
          </a:prstGeom>
          <a:noFill/>
          <a:ln w="6350">
            <a:noFill/>
            <a:miter lim="800000"/>
            <a:headEnd/>
            <a:tailEnd/>
          </a:ln>
          <a:effectLst/>
        </p:spPr>
        <p:txBody>
          <a:bodyPr lIns="72000" tIns="0" rIns="48978" bIns="48978" rtlCol="0" anchor="t"/>
          <a:lstStyle/>
          <a:p>
            <a:pPr>
              <a:spcBef>
                <a:spcPct val="0"/>
              </a:spcBef>
              <a:spcAft>
                <a:spcPts val="204"/>
              </a:spcAft>
            </a:pPr>
            <a:r>
              <a:rPr lang="en-US" sz="1050" dirty="0">
                <a:solidFill>
                  <a:schemeClr val="accent4"/>
                </a:solidFill>
                <a:cs typeface="Arial" charset="0"/>
              </a:rPr>
              <a:t>US relative strength</a:t>
            </a:r>
          </a:p>
        </p:txBody>
      </p:sp>
      <p:cxnSp>
        <p:nvCxnSpPr>
          <p:cNvPr id="48" name="Straight Connector 47">
            <a:extLst>
              <a:ext uri="{FF2B5EF4-FFF2-40B4-BE49-F238E27FC236}">
                <a16:creationId xmlns:a16="http://schemas.microsoft.com/office/drawing/2014/main" id="{906AB7B4-0B4D-4F27-AAA7-7EA32F164556}"/>
              </a:ext>
            </a:extLst>
          </p:cNvPr>
          <p:cNvCxnSpPr>
            <a:cxnSpLocks/>
          </p:cNvCxnSpPr>
          <p:nvPr/>
        </p:nvCxnSpPr>
        <p:spPr>
          <a:xfrm>
            <a:off x="6385913" y="3974527"/>
            <a:ext cx="0" cy="293897"/>
          </a:xfrm>
          <a:prstGeom prst="line">
            <a:avLst/>
          </a:prstGeom>
          <a:ln w="28575">
            <a:solidFill>
              <a:schemeClr val="accent4"/>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336CD1C2-6E45-46C9-B34F-FBE6092C6C8B}"/>
              </a:ext>
            </a:extLst>
          </p:cNvPr>
          <p:cNvSpPr/>
          <p:nvPr/>
        </p:nvSpPr>
        <p:spPr bwMode="gray">
          <a:xfrm>
            <a:off x="2363622" y="3974527"/>
            <a:ext cx="1314000" cy="264413"/>
          </a:xfrm>
          <a:prstGeom prst="rect">
            <a:avLst/>
          </a:prstGeom>
          <a:noFill/>
          <a:ln w="6350">
            <a:noFill/>
            <a:miter lim="800000"/>
            <a:headEnd/>
            <a:tailEnd/>
          </a:ln>
          <a:effectLst/>
        </p:spPr>
        <p:txBody>
          <a:bodyPr lIns="72000" tIns="0" rIns="48978" bIns="48978" rtlCol="0" anchor="t"/>
          <a:lstStyle/>
          <a:p>
            <a:pPr>
              <a:spcBef>
                <a:spcPct val="0"/>
              </a:spcBef>
              <a:spcAft>
                <a:spcPts val="204"/>
              </a:spcAft>
            </a:pPr>
            <a:r>
              <a:rPr lang="en-US" sz="1050" dirty="0">
                <a:solidFill>
                  <a:schemeClr val="accent6"/>
                </a:solidFill>
                <a:cs typeface="Arial" charset="0"/>
              </a:rPr>
              <a:t>Technological disruption</a:t>
            </a:r>
          </a:p>
        </p:txBody>
      </p:sp>
      <p:cxnSp>
        <p:nvCxnSpPr>
          <p:cNvPr id="53" name="Straight Connector 52">
            <a:extLst>
              <a:ext uri="{FF2B5EF4-FFF2-40B4-BE49-F238E27FC236}">
                <a16:creationId xmlns:a16="http://schemas.microsoft.com/office/drawing/2014/main" id="{EB812327-59E7-479E-B47A-71695E917344}"/>
              </a:ext>
            </a:extLst>
          </p:cNvPr>
          <p:cNvCxnSpPr>
            <a:cxnSpLocks/>
          </p:cNvCxnSpPr>
          <p:nvPr/>
        </p:nvCxnSpPr>
        <p:spPr>
          <a:xfrm>
            <a:off x="2354621" y="3974527"/>
            <a:ext cx="0" cy="293898"/>
          </a:xfrm>
          <a:prstGeom prst="line">
            <a:avLst/>
          </a:prstGeom>
          <a:ln w="28575">
            <a:solidFill>
              <a:schemeClr val="accent6"/>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29E118A8-C05C-44A8-97E1-ECF4E272E086}"/>
              </a:ext>
            </a:extLst>
          </p:cNvPr>
          <p:cNvSpPr/>
          <p:nvPr/>
        </p:nvSpPr>
        <p:spPr bwMode="gray">
          <a:xfrm>
            <a:off x="5053182" y="3974527"/>
            <a:ext cx="746715" cy="264414"/>
          </a:xfrm>
          <a:prstGeom prst="rect">
            <a:avLst/>
          </a:prstGeom>
          <a:noFill/>
          <a:ln w="6350">
            <a:noFill/>
            <a:miter lim="800000"/>
            <a:headEnd/>
            <a:tailEnd/>
          </a:ln>
          <a:effectLst/>
        </p:spPr>
        <p:txBody>
          <a:bodyPr lIns="72000" tIns="0" rIns="48978" bIns="48978" rtlCol="0" anchor="t"/>
          <a:lstStyle/>
          <a:p>
            <a:pPr>
              <a:spcBef>
                <a:spcPct val="0"/>
              </a:spcBef>
              <a:spcAft>
                <a:spcPts val="204"/>
              </a:spcAft>
            </a:pPr>
            <a:r>
              <a:rPr lang="en-US" sz="1050" dirty="0">
                <a:solidFill>
                  <a:schemeClr val="accent3"/>
                </a:solidFill>
                <a:cs typeface="Arial" charset="0"/>
              </a:rPr>
              <a:t>China’s rise</a:t>
            </a:r>
          </a:p>
        </p:txBody>
      </p:sp>
      <p:cxnSp>
        <p:nvCxnSpPr>
          <p:cNvPr id="54" name="Straight Connector 53">
            <a:extLst>
              <a:ext uri="{FF2B5EF4-FFF2-40B4-BE49-F238E27FC236}">
                <a16:creationId xmlns:a16="http://schemas.microsoft.com/office/drawing/2014/main" id="{033FA391-2969-4C2D-BD7F-1124AAE62A73}"/>
              </a:ext>
            </a:extLst>
          </p:cNvPr>
          <p:cNvCxnSpPr>
            <a:cxnSpLocks/>
          </p:cNvCxnSpPr>
          <p:nvPr/>
        </p:nvCxnSpPr>
        <p:spPr>
          <a:xfrm>
            <a:off x="5042149" y="3974527"/>
            <a:ext cx="0" cy="293898"/>
          </a:xfrm>
          <a:prstGeom prst="line">
            <a:avLst/>
          </a:prstGeom>
          <a:ln w="28575">
            <a:solidFill>
              <a:schemeClr val="accent3"/>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B80324F8-45C3-4D73-9288-2F9EB3FACFEE}"/>
              </a:ext>
            </a:extLst>
          </p:cNvPr>
          <p:cNvSpPr/>
          <p:nvPr/>
        </p:nvSpPr>
        <p:spPr bwMode="gray">
          <a:xfrm>
            <a:off x="7742743" y="3974527"/>
            <a:ext cx="1314000" cy="264413"/>
          </a:xfrm>
          <a:prstGeom prst="rect">
            <a:avLst/>
          </a:prstGeom>
          <a:noFill/>
          <a:ln w="6350">
            <a:noFill/>
            <a:miter lim="800000"/>
            <a:headEnd/>
            <a:tailEnd/>
          </a:ln>
          <a:effectLst/>
        </p:spPr>
        <p:txBody>
          <a:bodyPr lIns="72000" tIns="0" rIns="48978" bIns="48978" rtlCol="0" anchor="t"/>
          <a:lstStyle/>
          <a:p>
            <a:pPr>
              <a:spcBef>
                <a:spcPct val="0"/>
              </a:spcBef>
              <a:spcAft>
                <a:spcPts val="204"/>
              </a:spcAft>
            </a:pPr>
            <a:r>
              <a:rPr lang="en-US" sz="1050" dirty="0">
                <a:solidFill>
                  <a:schemeClr val="accent5"/>
                </a:solidFill>
                <a:cs typeface="Arial" charset="0"/>
              </a:rPr>
              <a:t>Eurozone structural weakness</a:t>
            </a:r>
          </a:p>
        </p:txBody>
      </p:sp>
      <p:cxnSp>
        <p:nvCxnSpPr>
          <p:cNvPr id="55" name="Straight Connector 54">
            <a:extLst>
              <a:ext uri="{FF2B5EF4-FFF2-40B4-BE49-F238E27FC236}">
                <a16:creationId xmlns:a16="http://schemas.microsoft.com/office/drawing/2014/main" id="{93F4F5B3-C29C-494A-9771-99044AFA1EB0}"/>
              </a:ext>
            </a:extLst>
          </p:cNvPr>
          <p:cNvCxnSpPr>
            <a:cxnSpLocks/>
          </p:cNvCxnSpPr>
          <p:nvPr/>
        </p:nvCxnSpPr>
        <p:spPr>
          <a:xfrm>
            <a:off x="7729678" y="3974527"/>
            <a:ext cx="0" cy="293898"/>
          </a:xfrm>
          <a:prstGeom prst="line">
            <a:avLst/>
          </a:prstGeom>
          <a:ln w="28575">
            <a:solidFill>
              <a:schemeClr val="accent5"/>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946C572E-2AFD-47BF-90B5-1F25C71FBC14}"/>
              </a:ext>
            </a:extLst>
          </p:cNvPr>
          <p:cNvSpPr/>
          <p:nvPr/>
        </p:nvSpPr>
        <p:spPr>
          <a:xfrm>
            <a:off x="1898072" y="4734452"/>
            <a:ext cx="6979201" cy="61555"/>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For illustrative purposes only. For further information on investment process, please see the Important information section.</a:t>
            </a:r>
          </a:p>
        </p:txBody>
      </p:sp>
    </p:spTree>
    <p:extLst>
      <p:ext uri="{BB962C8B-B14F-4D97-AF65-F5344CB8AC3E}">
        <p14:creationId xmlns:p14="http://schemas.microsoft.com/office/powerpoint/2010/main" val="4048017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Partners Group">
            <a:extLst>
              <a:ext uri="{FF2B5EF4-FFF2-40B4-BE49-F238E27FC236}">
                <a16:creationId xmlns:a16="http://schemas.microsoft.com/office/drawing/2014/main" id="{4D4C9D87-63C2-4091-9F4C-C3DD2CEA34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3234" y="1735318"/>
            <a:ext cx="2603484" cy="50887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GB" dirty="0"/>
              <a:t>Example investment ideas  </a:t>
            </a:r>
          </a:p>
        </p:txBody>
      </p:sp>
      <p:sp>
        <p:nvSpPr>
          <p:cNvPr id="8" name="Content Placeholder 7">
            <a:extLst>
              <a:ext uri="{FF2B5EF4-FFF2-40B4-BE49-F238E27FC236}">
                <a16:creationId xmlns:a16="http://schemas.microsoft.com/office/drawing/2014/main" id="{1EB5B409-035A-4725-9BAF-F407D5523826}"/>
              </a:ext>
            </a:extLst>
          </p:cNvPr>
          <p:cNvSpPr>
            <a:spLocks noGrp="1"/>
          </p:cNvSpPr>
          <p:nvPr>
            <p:ph idx="1"/>
          </p:nvPr>
        </p:nvSpPr>
        <p:spPr>
          <a:xfrm>
            <a:off x="550068" y="826710"/>
            <a:ext cx="7418275" cy="3767913"/>
          </a:xfrm>
        </p:spPr>
        <p:txBody>
          <a:bodyPr/>
          <a:lstStyle/>
          <a:p>
            <a:r>
              <a:rPr lang="en-GB" dirty="0">
                <a:latin typeface="+mn-lt"/>
              </a:rPr>
              <a:t>Headline Macro Theme: </a:t>
            </a:r>
            <a:r>
              <a:rPr lang="en-GB" dirty="0">
                <a:solidFill>
                  <a:schemeClr val="tx2"/>
                </a:solidFill>
                <a:latin typeface="+mn-lt"/>
              </a:rPr>
              <a:t>Debt, Deleveraging &amp; Demographics</a:t>
            </a:r>
          </a:p>
          <a:p>
            <a:pPr>
              <a:buFont typeface="Wingdings" panose="05000000000000000000" pitchFamily="2" charset="2"/>
              <a:buChar char=""/>
            </a:pPr>
            <a:r>
              <a:rPr lang="en-GB" sz="1400" dirty="0">
                <a:solidFill>
                  <a:srgbClr val="424242"/>
                </a:solidFill>
                <a:latin typeface="+mn-lt"/>
              </a:rPr>
              <a:t>Sub Theme: </a:t>
            </a:r>
            <a:r>
              <a:rPr lang="en-GB" sz="1400" dirty="0">
                <a:solidFill>
                  <a:schemeClr val="tx2"/>
                </a:solidFill>
                <a:latin typeface="+mn-lt"/>
              </a:rPr>
              <a:t>Financial Repression</a:t>
            </a:r>
          </a:p>
          <a:p>
            <a:pPr marL="0" indent="0">
              <a:buNone/>
            </a:pPr>
            <a:endParaRPr lang="en-US" dirty="0"/>
          </a:p>
        </p:txBody>
      </p:sp>
      <p:sp>
        <p:nvSpPr>
          <p:cNvPr id="10" name="Rectangle 9">
            <a:extLst>
              <a:ext uri="{FF2B5EF4-FFF2-40B4-BE49-F238E27FC236}">
                <a16:creationId xmlns:a16="http://schemas.microsoft.com/office/drawing/2014/main" id="{607A3537-8C22-4176-92C5-07F637CA2E33}"/>
              </a:ext>
            </a:extLst>
          </p:cNvPr>
          <p:cNvSpPr/>
          <p:nvPr/>
        </p:nvSpPr>
        <p:spPr>
          <a:xfrm>
            <a:off x="1898072" y="4734452"/>
            <a:ext cx="6979201" cy="61555"/>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Source: Ninety One, as at 30 September 2020. </a:t>
            </a:r>
          </a:p>
        </p:txBody>
      </p:sp>
      <p:sp>
        <p:nvSpPr>
          <p:cNvPr id="12" name="Content Placeholder 7">
            <a:extLst>
              <a:ext uri="{FF2B5EF4-FFF2-40B4-BE49-F238E27FC236}">
                <a16:creationId xmlns:a16="http://schemas.microsoft.com/office/drawing/2014/main" id="{5A6F5E8A-F9FC-4693-AE7F-EAB80301D622}"/>
              </a:ext>
            </a:extLst>
          </p:cNvPr>
          <p:cNvSpPr txBox="1">
            <a:spLocks/>
          </p:cNvSpPr>
          <p:nvPr/>
        </p:nvSpPr>
        <p:spPr>
          <a:xfrm>
            <a:off x="550068" y="1658379"/>
            <a:ext cx="5524161" cy="265841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rgbClr val="50B800"/>
              </a:buClr>
              <a:buFont typeface="Wingdings" panose="05000000000000000000" pitchFamily="2" charset="2"/>
              <a:buChar char="l"/>
              <a:defRPr sz="1600" kern="1200">
                <a:solidFill>
                  <a:schemeClr val="tx1"/>
                </a:solidFill>
                <a:latin typeface="Century Gothic"/>
                <a:ea typeface="+mn-ea"/>
                <a:cs typeface="Century Gothic"/>
              </a:defRPr>
            </a:lvl1pPr>
            <a:lvl2pPr marL="742950" indent="-285750" algn="l" defTabSz="457200" rtl="0" eaLnBrk="1" latinLnBrk="0" hangingPunct="1">
              <a:spcBef>
                <a:spcPct val="20000"/>
              </a:spcBef>
              <a:buClr>
                <a:srgbClr val="50B800"/>
              </a:buClr>
              <a:buSzPct val="80000"/>
              <a:buFont typeface="Wingdings" panose="05000000000000000000" pitchFamily="2" charset="2"/>
              <a:buChar char="¢"/>
              <a:defRPr sz="16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rgbClr val="50B800"/>
              </a:buClr>
              <a:buFont typeface="Wingdings" panose="05000000000000000000" pitchFamily="2" charset="2"/>
              <a:buChar char="l"/>
              <a:defRPr sz="16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rgbClr val="50B800"/>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rgbClr val="50B800"/>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panose="05000000000000000000" pitchFamily="2" charset="2"/>
              <a:buNone/>
              <a:defRPr/>
            </a:pPr>
            <a:r>
              <a:rPr lang="en-GB" sz="1400" dirty="0">
                <a:solidFill>
                  <a:schemeClr val="tx2"/>
                </a:solidFill>
                <a:latin typeface="+mn-lt"/>
              </a:rPr>
              <a:t>Partners Group (2% position)</a:t>
            </a:r>
          </a:p>
          <a:p>
            <a:pPr>
              <a:spcBef>
                <a:spcPts val="600"/>
              </a:spcBef>
            </a:pPr>
            <a:r>
              <a:rPr lang="en-GB" sz="1200" dirty="0">
                <a:solidFill>
                  <a:srgbClr val="424242"/>
                </a:solidFill>
                <a:latin typeface="+mn-lt"/>
              </a:rPr>
              <a:t>A Swiss private markets investment business diversified across private equity, debt, real estate and infrastructure.</a:t>
            </a:r>
          </a:p>
          <a:p>
            <a:pPr>
              <a:spcBef>
                <a:spcPts val="600"/>
              </a:spcBef>
            </a:pPr>
            <a:r>
              <a:rPr lang="en-GB" sz="1200" dirty="0">
                <a:solidFill>
                  <a:srgbClr val="424242"/>
                </a:solidFill>
                <a:latin typeface="+mn-lt"/>
              </a:rPr>
              <a:t>Innovative product mix</a:t>
            </a:r>
          </a:p>
          <a:p>
            <a:pPr>
              <a:spcBef>
                <a:spcPts val="600"/>
              </a:spcBef>
            </a:pPr>
            <a:r>
              <a:rPr lang="en-GB" sz="1200" dirty="0">
                <a:solidFill>
                  <a:srgbClr val="424242"/>
                </a:solidFill>
                <a:latin typeface="+mn-lt"/>
              </a:rPr>
              <a:t>Strong performance track record underpinned by investing in businesses in industries with structural growth tailwinds.</a:t>
            </a:r>
          </a:p>
          <a:p>
            <a:pPr>
              <a:spcBef>
                <a:spcPts val="600"/>
              </a:spcBef>
            </a:pPr>
            <a:r>
              <a:rPr lang="en-GB" sz="1200" dirty="0">
                <a:solidFill>
                  <a:srgbClr val="424242"/>
                </a:solidFill>
                <a:latin typeface="+mn-lt"/>
              </a:rPr>
              <a:t>A high quality growing business: </a:t>
            </a:r>
          </a:p>
          <a:p>
            <a:pPr marL="627063" lvl="1" indent="-292100">
              <a:spcBef>
                <a:spcPts val="600"/>
              </a:spcBef>
              <a:buFont typeface="Courier New" panose="02070309020205020404" pitchFamily="49" charset="0"/>
              <a:buChar char="o"/>
            </a:pPr>
            <a:r>
              <a:rPr lang="en-GB" sz="1200" dirty="0">
                <a:solidFill>
                  <a:srgbClr val="424242"/>
                </a:solidFill>
                <a:latin typeface="+mn-lt"/>
              </a:rPr>
              <a:t>assets under management CAGR of 15% over the past 7 years</a:t>
            </a:r>
          </a:p>
          <a:p>
            <a:pPr marL="627063" lvl="1" indent="-292100">
              <a:spcBef>
                <a:spcPts val="600"/>
              </a:spcBef>
              <a:buFont typeface="Courier New" panose="02070309020205020404" pitchFamily="49" charset="0"/>
              <a:buChar char="o"/>
            </a:pPr>
            <a:r>
              <a:rPr lang="en-GB" sz="1200" dirty="0">
                <a:solidFill>
                  <a:srgbClr val="424242"/>
                </a:solidFill>
                <a:latin typeface="+mn-lt"/>
              </a:rPr>
              <a:t>average management fee of 1.23% + performance fees</a:t>
            </a:r>
          </a:p>
          <a:p>
            <a:pPr marL="627063" lvl="1" indent="-292100">
              <a:spcBef>
                <a:spcPts val="600"/>
              </a:spcBef>
              <a:buFont typeface="Courier New" panose="02070309020205020404" pitchFamily="49" charset="0"/>
              <a:buChar char="o"/>
            </a:pPr>
            <a:r>
              <a:rPr lang="en-GB" sz="1200" dirty="0">
                <a:solidFill>
                  <a:srgbClr val="424242"/>
                </a:solidFill>
                <a:latin typeface="+mn-lt"/>
              </a:rPr>
              <a:t>net income margin of 50% and ROE of 42%</a:t>
            </a:r>
          </a:p>
        </p:txBody>
      </p:sp>
      <p:pic>
        <p:nvPicPr>
          <p:cNvPr id="13" name="Picture 12">
            <a:extLst>
              <a:ext uri="{FF2B5EF4-FFF2-40B4-BE49-F238E27FC236}">
                <a16:creationId xmlns:a16="http://schemas.microsoft.com/office/drawing/2014/main" id="{FCE2654A-CA8F-4042-8560-7E87FA7B508E}"/>
              </a:ext>
            </a:extLst>
          </p:cNvPr>
          <p:cNvPicPr>
            <a:picLocks noChangeAspect="1"/>
          </p:cNvPicPr>
          <p:nvPr/>
        </p:nvPicPr>
        <p:blipFill rotWithShape="1">
          <a:blip r:embed="rId4"/>
          <a:srcRect r="57524"/>
          <a:stretch/>
        </p:blipFill>
        <p:spPr>
          <a:xfrm>
            <a:off x="6969034" y="2604686"/>
            <a:ext cx="1724297" cy="720944"/>
          </a:xfrm>
          <a:prstGeom prst="rect">
            <a:avLst/>
          </a:prstGeom>
        </p:spPr>
      </p:pic>
      <p:pic>
        <p:nvPicPr>
          <p:cNvPr id="15" name="Picture 14">
            <a:extLst>
              <a:ext uri="{FF2B5EF4-FFF2-40B4-BE49-F238E27FC236}">
                <a16:creationId xmlns:a16="http://schemas.microsoft.com/office/drawing/2014/main" id="{0197ECC8-F6AE-482E-8705-1D18DB503650}"/>
              </a:ext>
            </a:extLst>
          </p:cNvPr>
          <p:cNvPicPr>
            <a:picLocks noChangeAspect="1"/>
          </p:cNvPicPr>
          <p:nvPr/>
        </p:nvPicPr>
        <p:blipFill rotWithShape="1">
          <a:blip r:embed="rId4"/>
          <a:srcRect l="56022"/>
          <a:stretch/>
        </p:blipFill>
        <p:spPr>
          <a:xfrm>
            <a:off x="6900857" y="3370234"/>
            <a:ext cx="1785291" cy="720944"/>
          </a:xfrm>
          <a:prstGeom prst="rect">
            <a:avLst/>
          </a:prstGeom>
        </p:spPr>
      </p:pic>
    </p:spTree>
    <p:extLst>
      <p:ext uri="{BB962C8B-B14F-4D97-AF65-F5344CB8AC3E}">
        <p14:creationId xmlns:p14="http://schemas.microsoft.com/office/powerpoint/2010/main" val="3221790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42D90-C0A4-43C7-8C87-FBBE54E1668B}"/>
              </a:ext>
            </a:extLst>
          </p:cNvPr>
          <p:cNvSpPr>
            <a:spLocks noGrp="1"/>
          </p:cNvSpPr>
          <p:nvPr>
            <p:ph type="title"/>
          </p:nvPr>
        </p:nvSpPr>
        <p:spPr/>
        <p:txBody>
          <a:bodyPr>
            <a:normAutofit fontScale="90000"/>
          </a:bodyPr>
          <a:lstStyle/>
          <a:p>
            <a:r>
              <a:rPr lang="en-GB" dirty="0"/>
              <a:t>Example investment ideas</a:t>
            </a:r>
          </a:p>
        </p:txBody>
      </p:sp>
      <p:sp>
        <p:nvSpPr>
          <p:cNvPr id="4" name="Content Placeholder 3">
            <a:extLst>
              <a:ext uri="{FF2B5EF4-FFF2-40B4-BE49-F238E27FC236}">
                <a16:creationId xmlns:a16="http://schemas.microsoft.com/office/drawing/2014/main" id="{B9D1DF49-540E-489D-88FC-C185B01B9324}"/>
              </a:ext>
            </a:extLst>
          </p:cNvPr>
          <p:cNvSpPr>
            <a:spLocks noGrp="1"/>
          </p:cNvSpPr>
          <p:nvPr>
            <p:ph idx="1"/>
          </p:nvPr>
        </p:nvSpPr>
        <p:spPr/>
        <p:txBody>
          <a:bodyPr/>
          <a:lstStyle/>
          <a:p>
            <a:r>
              <a:rPr lang="en-GB" dirty="0">
                <a:latin typeface="+mn-lt"/>
              </a:rPr>
              <a:t>Headline Macro Theme: </a:t>
            </a:r>
            <a:r>
              <a:rPr lang="en-GB" dirty="0">
                <a:solidFill>
                  <a:schemeClr val="tx2"/>
                </a:solidFill>
                <a:latin typeface="+mn-lt"/>
              </a:rPr>
              <a:t>China’s rise</a:t>
            </a:r>
          </a:p>
          <a:p>
            <a:r>
              <a:rPr lang="en-GB" sz="1400" dirty="0">
                <a:solidFill>
                  <a:srgbClr val="424242"/>
                </a:solidFill>
                <a:latin typeface="+mn-lt"/>
              </a:rPr>
              <a:t>Sub Theme: </a:t>
            </a:r>
            <a:r>
              <a:rPr lang="en-GB" sz="1400" dirty="0">
                <a:solidFill>
                  <a:schemeClr val="tx2"/>
                </a:solidFill>
                <a:latin typeface="+mn-lt"/>
              </a:rPr>
              <a:t>Asian consumer evolution</a:t>
            </a:r>
          </a:p>
          <a:p>
            <a:endParaRPr lang="en-US" dirty="0"/>
          </a:p>
        </p:txBody>
      </p:sp>
      <p:grpSp>
        <p:nvGrpSpPr>
          <p:cNvPr id="5" name="Group 4">
            <a:extLst>
              <a:ext uri="{FF2B5EF4-FFF2-40B4-BE49-F238E27FC236}">
                <a16:creationId xmlns:a16="http://schemas.microsoft.com/office/drawing/2014/main" id="{053D95DA-9083-4F73-B9DE-692CB8DE250F}"/>
              </a:ext>
            </a:extLst>
          </p:cNvPr>
          <p:cNvGrpSpPr>
            <a:grpSpLocks noChangeAspect="1"/>
          </p:cNvGrpSpPr>
          <p:nvPr/>
        </p:nvGrpSpPr>
        <p:grpSpPr>
          <a:xfrm>
            <a:off x="1548554" y="1075836"/>
            <a:ext cx="5781589" cy="3475835"/>
            <a:chOff x="1248109" y="1075834"/>
            <a:chExt cx="6188653" cy="3720558"/>
          </a:xfrm>
        </p:grpSpPr>
        <p:pic>
          <p:nvPicPr>
            <p:cNvPr id="12" name="Picture 4" descr="Alibaba Opens Office in Amsterdam - NFIA">
              <a:extLst>
                <a:ext uri="{FF2B5EF4-FFF2-40B4-BE49-F238E27FC236}">
                  <a16:creationId xmlns:a16="http://schemas.microsoft.com/office/drawing/2014/main" id="{28D01F26-9CCE-4DC7-B962-102F69CB18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93710" y="1075834"/>
              <a:ext cx="685313" cy="685313"/>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8BF464AF-81BC-4452-8112-D98F19123DBA}"/>
                </a:ext>
              </a:extLst>
            </p:cNvPr>
            <p:cNvGrpSpPr/>
            <p:nvPr/>
          </p:nvGrpSpPr>
          <p:grpSpPr>
            <a:xfrm>
              <a:off x="1248109" y="1358005"/>
              <a:ext cx="6188653" cy="3438387"/>
              <a:chOff x="1248109" y="1021171"/>
              <a:chExt cx="6521902" cy="3776811"/>
            </a:xfrm>
          </p:grpSpPr>
          <p:cxnSp>
            <p:nvCxnSpPr>
              <p:cNvPr id="6" name="Straight Connector 5">
                <a:extLst>
                  <a:ext uri="{FF2B5EF4-FFF2-40B4-BE49-F238E27FC236}">
                    <a16:creationId xmlns:a16="http://schemas.microsoft.com/office/drawing/2014/main" id="{A5DD0312-48BE-4156-9848-3EDEC2E56F36}"/>
                  </a:ext>
                </a:extLst>
              </p:cNvPr>
              <p:cNvCxnSpPr/>
              <p:nvPr/>
            </p:nvCxnSpPr>
            <p:spPr>
              <a:xfrm>
                <a:off x="1413332" y="4322465"/>
                <a:ext cx="6317337" cy="0"/>
              </a:xfrm>
              <a:prstGeom prst="line">
                <a:avLst/>
              </a:prstGeom>
              <a:ln w="3175">
                <a:solidFill>
                  <a:schemeClr val="tx2"/>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B6067F3-A383-4A88-8FEF-B1DA7484FA1E}"/>
                  </a:ext>
                </a:extLst>
              </p:cNvPr>
              <p:cNvSpPr txBox="1"/>
              <p:nvPr/>
            </p:nvSpPr>
            <p:spPr>
              <a:xfrm>
                <a:off x="2018969" y="4363735"/>
                <a:ext cx="500889" cy="289497"/>
              </a:xfrm>
              <a:prstGeom prst="rect">
                <a:avLst/>
              </a:prstGeom>
              <a:noFill/>
            </p:spPr>
            <p:txBody>
              <a:bodyPr wrap="none" lIns="0" tIns="0" rIns="0" bIns="0" rtlCol="0">
                <a:spAutoFit/>
              </a:bodyPr>
              <a:lstStyle/>
              <a:p>
                <a:r>
                  <a:rPr lang="en-GB" sz="800" dirty="0"/>
                  <a:t>Financial</a:t>
                </a:r>
              </a:p>
              <a:p>
                <a:r>
                  <a:rPr lang="en-GB" sz="800" dirty="0"/>
                  <a:t>inclusion</a:t>
                </a:r>
              </a:p>
            </p:txBody>
          </p:sp>
          <p:sp>
            <p:nvSpPr>
              <p:cNvPr id="8" name="TextBox 7">
                <a:extLst>
                  <a:ext uri="{FF2B5EF4-FFF2-40B4-BE49-F238E27FC236}">
                    <a16:creationId xmlns:a16="http://schemas.microsoft.com/office/drawing/2014/main" id="{C3BEDD4D-A218-4134-9E33-441CC2AE45A0}"/>
                  </a:ext>
                </a:extLst>
              </p:cNvPr>
              <p:cNvSpPr txBox="1"/>
              <p:nvPr/>
            </p:nvSpPr>
            <p:spPr>
              <a:xfrm>
                <a:off x="3138816" y="4363735"/>
                <a:ext cx="963804" cy="434247"/>
              </a:xfrm>
              <a:prstGeom prst="rect">
                <a:avLst/>
              </a:prstGeom>
              <a:noFill/>
            </p:spPr>
            <p:txBody>
              <a:bodyPr wrap="none" lIns="0" tIns="0" rIns="0" bIns="0" rtlCol="0">
                <a:spAutoFit/>
              </a:bodyPr>
              <a:lstStyle/>
              <a:p>
                <a:pPr algn="ctr"/>
                <a:r>
                  <a:rPr lang="en-GB" sz="800" dirty="0"/>
                  <a:t>Education</a:t>
                </a:r>
              </a:p>
              <a:p>
                <a:pPr algn="ctr"/>
                <a:r>
                  <a:rPr lang="en-GB" sz="800" dirty="0"/>
                  <a:t>(private provision</a:t>
                </a:r>
              </a:p>
              <a:p>
                <a:pPr algn="ctr"/>
                <a:r>
                  <a:rPr lang="en-GB" sz="800" dirty="0"/>
                  <a:t>of public goods)</a:t>
                </a:r>
              </a:p>
            </p:txBody>
          </p:sp>
          <p:sp>
            <p:nvSpPr>
              <p:cNvPr id="9" name="TextBox 8">
                <a:extLst>
                  <a:ext uri="{FF2B5EF4-FFF2-40B4-BE49-F238E27FC236}">
                    <a16:creationId xmlns:a16="http://schemas.microsoft.com/office/drawing/2014/main" id="{B798CC84-E128-48A4-B36D-99A61ECD27BC}"/>
                  </a:ext>
                </a:extLst>
              </p:cNvPr>
              <p:cNvSpPr txBox="1"/>
              <p:nvPr/>
            </p:nvSpPr>
            <p:spPr>
              <a:xfrm>
                <a:off x="6730260" y="4363735"/>
                <a:ext cx="1039751" cy="289497"/>
              </a:xfrm>
              <a:prstGeom prst="rect">
                <a:avLst/>
              </a:prstGeom>
              <a:noFill/>
            </p:spPr>
            <p:txBody>
              <a:bodyPr wrap="none" lIns="0" tIns="0" rIns="0" bIns="0" rtlCol="0">
                <a:spAutoFit/>
              </a:bodyPr>
              <a:lstStyle/>
              <a:p>
                <a:pPr algn="ctr"/>
                <a:r>
                  <a:rPr lang="en-GB" sz="800" dirty="0"/>
                  <a:t>New economy</a:t>
                </a:r>
              </a:p>
              <a:p>
                <a:r>
                  <a:rPr lang="en-GB" sz="800" dirty="0"/>
                  <a:t>(Online consumer)</a:t>
                </a:r>
              </a:p>
            </p:txBody>
          </p:sp>
          <p:sp>
            <p:nvSpPr>
              <p:cNvPr id="10" name="TextBox 9">
                <a:extLst>
                  <a:ext uri="{FF2B5EF4-FFF2-40B4-BE49-F238E27FC236}">
                    <a16:creationId xmlns:a16="http://schemas.microsoft.com/office/drawing/2014/main" id="{AE93BEA6-418E-4678-9971-7F4DAC8C8431}"/>
                  </a:ext>
                </a:extLst>
              </p:cNvPr>
              <p:cNvSpPr txBox="1"/>
              <p:nvPr/>
            </p:nvSpPr>
            <p:spPr>
              <a:xfrm>
                <a:off x="5815173" y="4363735"/>
                <a:ext cx="848076" cy="289497"/>
              </a:xfrm>
              <a:prstGeom prst="rect">
                <a:avLst/>
              </a:prstGeom>
              <a:noFill/>
            </p:spPr>
            <p:txBody>
              <a:bodyPr wrap="none" lIns="0" tIns="0" rIns="0" bIns="0" rtlCol="0">
                <a:spAutoFit/>
              </a:bodyPr>
              <a:lstStyle/>
              <a:p>
                <a:r>
                  <a:rPr lang="en-GB" sz="800" dirty="0"/>
                  <a:t>Premiumisation</a:t>
                </a:r>
              </a:p>
              <a:p>
                <a:r>
                  <a:rPr lang="en-GB" sz="800" dirty="0"/>
                  <a:t>/luxury goods</a:t>
                </a:r>
              </a:p>
            </p:txBody>
          </p:sp>
          <p:pic>
            <p:nvPicPr>
              <p:cNvPr id="11" name="Picture 2" descr="“We Needed to Go From the Traditional to the Digital.” A ...">
                <a:extLst>
                  <a:ext uri="{FF2B5EF4-FFF2-40B4-BE49-F238E27FC236}">
                    <a16:creationId xmlns:a16="http://schemas.microsoft.com/office/drawing/2014/main" id="{E9CF4567-4DBE-4908-B6B6-5D6933A76A1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25283" y="1619880"/>
                <a:ext cx="1046718" cy="60649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Kantor Bank BRI di seluruh Indonesia | Alamat Bank">
                <a:extLst>
                  <a:ext uri="{FF2B5EF4-FFF2-40B4-BE49-F238E27FC236}">
                    <a16:creationId xmlns:a16="http://schemas.microsoft.com/office/drawing/2014/main" id="{A54EC21A-B284-45B8-8E8F-AC12F83B1E3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0533" y="3938961"/>
                <a:ext cx="679968" cy="35819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China East Education Holdings | Crunchbase">
                <a:extLst>
                  <a:ext uri="{FF2B5EF4-FFF2-40B4-BE49-F238E27FC236}">
                    <a16:creationId xmlns:a16="http://schemas.microsoft.com/office/drawing/2014/main" id="{462332F9-D07F-4CB9-A6C7-BEC46CB2E0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1836" y="3464609"/>
                <a:ext cx="1046718" cy="10467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7791E4F3-C65A-4D75-94B7-379FFED7759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51836" y="3312021"/>
                <a:ext cx="1046718" cy="27603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822E3057-6B37-4D70-9C12-5E5E58A39DC3}"/>
                  </a:ext>
                </a:extLst>
              </p:cNvPr>
              <p:cNvSpPr txBox="1"/>
              <p:nvPr/>
            </p:nvSpPr>
            <p:spPr>
              <a:xfrm>
                <a:off x="4544292" y="4363735"/>
                <a:ext cx="1046984" cy="289497"/>
              </a:xfrm>
              <a:prstGeom prst="rect">
                <a:avLst/>
              </a:prstGeom>
              <a:noFill/>
            </p:spPr>
            <p:txBody>
              <a:bodyPr wrap="none" lIns="0" tIns="0" rIns="0" bIns="0" rtlCol="0">
                <a:spAutoFit/>
              </a:bodyPr>
              <a:lstStyle/>
              <a:p>
                <a:r>
                  <a:rPr lang="en-GB" sz="800" dirty="0"/>
                  <a:t>Discretionary</a:t>
                </a:r>
              </a:p>
              <a:p>
                <a:r>
                  <a:rPr lang="en-GB" sz="800" dirty="0"/>
                  <a:t>Spending &amp; saving</a:t>
                </a:r>
              </a:p>
            </p:txBody>
          </p:sp>
          <p:pic>
            <p:nvPicPr>
              <p:cNvPr id="18" name="Picture 17" descr="hdfc Archives - GetRicher.in">
                <a:extLst>
                  <a:ext uri="{FF2B5EF4-FFF2-40B4-BE49-F238E27FC236}">
                    <a16:creationId xmlns:a16="http://schemas.microsoft.com/office/drawing/2014/main" id="{6A811E29-7FC4-414D-B7FE-41F195B66B8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09047" y="2522826"/>
                <a:ext cx="877250" cy="53609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0">
                <a:extLst>
                  <a:ext uri="{FF2B5EF4-FFF2-40B4-BE49-F238E27FC236}">
                    <a16:creationId xmlns:a16="http://schemas.microsoft.com/office/drawing/2014/main" id="{201A9A6D-EED6-46AF-9A06-CF5C910CBA4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86297" y="1021171"/>
                <a:ext cx="605396" cy="50032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4">
                <a:extLst>
                  <a:ext uri="{FF2B5EF4-FFF2-40B4-BE49-F238E27FC236}">
                    <a16:creationId xmlns:a16="http://schemas.microsoft.com/office/drawing/2014/main" id="{6C88CABB-95ED-41ED-AF22-BE5B0F00993E}"/>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707611" y="1621368"/>
                <a:ext cx="685313" cy="26024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6">
                <a:extLst>
                  <a:ext uri="{FF2B5EF4-FFF2-40B4-BE49-F238E27FC236}">
                    <a16:creationId xmlns:a16="http://schemas.microsoft.com/office/drawing/2014/main" id="{DE234634-497A-45E7-9431-5A3041821E4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95696" y="1574686"/>
                <a:ext cx="683179" cy="415669"/>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Connector 21">
                <a:extLst>
                  <a:ext uri="{FF2B5EF4-FFF2-40B4-BE49-F238E27FC236}">
                    <a16:creationId xmlns:a16="http://schemas.microsoft.com/office/drawing/2014/main" id="{D89E788D-5435-4EDB-BA17-4B3587B90ECB}"/>
                  </a:ext>
                </a:extLst>
              </p:cNvPr>
              <p:cNvCxnSpPr>
                <a:cxnSpLocks/>
              </p:cNvCxnSpPr>
              <p:nvPr/>
            </p:nvCxnSpPr>
            <p:spPr>
              <a:xfrm flipV="1">
                <a:off x="1413331" y="1335499"/>
                <a:ext cx="0" cy="3005201"/>
              </a:xfrm>
              <a:prstGeom prst="line">
                <a:avLst/>
              </a:prstGeom>
              <a:ln w="3175">
                <a:solidFill>
                  <a:schemeClr val="tx2"/>
                </a:solidFill>
                <a:headEnd type="none" w="lg" len="med"/>
                <a:tailEnd type="arrow" w="lg"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5CA383B-A4F1-4955-94C5-B48D4E56B810}"/>
                  </a:ext>
                </a:extLst>
              </p:cNvPr>
              <p:cNvSpPr txBox="1"/>
              <p:nvPr/>
            </p:nvSpPr>
            <p:spPr>
              <a:xfrm>
                <a:off x="1248109" y="1232459"/>
                <a:ext cx="360676" cy="125547"/>
              </a:xfrm>
              <a:prstGeom prst="rect">
                <a:avLst/>
              </a:prstGeom>
              <a:noFill/>
            </p:spPr>
            <p:txBody>
              <a:bodyPr wrap="none" lIns="0" tIns="0" rIns="0" bIns="0" rtlCol="0">
                <a:spAutoFit/>
              </a:bodyPr>
              <a:lstStyle/>
              <a:p>
                <a:r>
                  <a:rPr lang="en-GB" sz="816" dirty="0"/>
                  <a:t>Wealth</a:t>
                </a:r>
              </a:p>
            </p:txBody>
          </p:sp>
          <p:pic>
            <p:nvPicPr>
              <p:cNvPr id="24" name="Picture 20">
                <a:extLst>
                  <a:ext uri="{FF2B5EF4-FFF2-40B4-BE49-F238E27FC236}">
                    <a16:creationId xmlns:a16="http://schemas.microsoft.com/office/drawing/2014/main" id="{25AAB962-9641-478A-9F70-DA674A1D5498}"/>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269301" y="2349536"/>
                <a:ext cx="605396" cy="150677"/>
              </a:xfrm>
              <a:prstGeom prst="rect">
                <a:avLst/>
              </a:prstGeom>
              <a:noFill/>
              <a:extLst>
                <a:ext uri="{909E8E84-426E-40DD-AFC4-6F175D3DCCD1}">
                  <a14:hiddenFill xmlns:a14="http://schemas.microsoft.com/office/drawing/2010/main">
                    <a:solidFill>
                      <a:srgbClr val="FFFFFF"/>
                    </a:solidFill>
                  </a14:hiddenFill>
                </a:ext>
              </a:extLst>
            </p:spPr>
          </p:pic>
          <p:sp>
            <p:nvSpPr>
              <p:cNvPr id="25" name="Freeform: Shape 24">
                <a:extLst>
                  <a:ext uri="{FF2B5EF4-FFF2-40B4-BE49-F238E27FC236}">
                    <a16:creationId xmlns:a16="http://schemas.microsoft.com/office/drawing/2014/main" id="{021E5D39-9EA5-4D18-9B0A-964AFBFB953A}"/>
                  </a:ext>
                </a:extLst>
              </p:cNvPr>
              <p:cNvSpPr/>
              <p:nvPr/>
            </p:nvSpPr>
            <p:spPr bwMode="gray">
              <a:xfrm>
                <a:off x="1699502" y="1491948"/>
                <a:ext cx="5550632" cy="2605297"/>
              </a:xfrm>
              <a:custGeom>
                <a:avLst/>
                <a:gdLst>
                  <a:gd name="connsiteX0" fmla="*/ 0 w 8159771"/>
                  <a:gd name="connsiteY0" fmla="*/ 3806119 h 3829948"/>
                  <a:gd name="connsiteX1" fmla="*/ 400050 w 8159771"/>
                  <a:gd name="connsiteY1" fmla="*/ 3806119 h 3829948"/>
                  <a:gd name="connsiteX2" fmla="*/ 2085975 w 8159771"/>
                  <a:gd name="connsiteY2" fmla="*/ 3558469 h 3829948"/>
                  <a:gd name="connsiteX3" fmla="*/ 3143250 w 8159771"/>
                  <a:gd name="connsiteY3" fmla="*/ 2939344 h 3829948"/>
                  <a:gd name="connsiteX4" fmla="*/ 3914775 w 8159771"/>
                  <a:gd name="connsiteY4" fmla="*/ 1386769 h 3829948"/>
                  <a:gd name="connsiteX5" fmla="*/ 4581525 w 8159771"/>
                  <a:gd name="connsiteY5" fmla="*/ 462844 h 3829948"/>
                  <a:gd name="connsiteX6" fmla="*/ 5876925 w 8159771"/>
                  <a:gd name="connsiteY6" fmla="*/ 81844 h 3829948"/>
                  <a:gd name="connsiteX7" fmla="*/ 7943850 w 8159771"/>
                  <a:gd name="connsiteY7" fmla="*/ 5644 h 3829948"/>
                  <a:gd name="connsiteX8" fmla="*/ 8096250 w 8159771"/>
                  <a:gd name="connsiteY8" fmla="*/ 5644 h 3829948"/>
                  <a:gd name="connsiteX9" fmla="*/ 8096250 w 8159771"/>
                  <a:gd name="connsiteY9" fmla="*/ 5644 h 382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59771" h="3829948">
                    <a:moveTo>
                      <a:pt x="0" y="3806119"/>
                    </a:moveTo>
                    <a:cubicBezTo>
                      <a:pt x="26193" y="3826756"/>
                      <a:pt x="52387" y="3847394"/>
                      <a:pt x="400050" y="3806119"/>
                    </a:cubicBezTo>
                    <a:cubicBezTo>
                      <a:pt x="747713" y="3764844"/>
                      <a:pt x="1628775" y="3702931"/>
                      <a:pt x="2085975" y="3558469"/>
                    </a:cubicBezTo>
                    <a:cubicBezTo>
                      <a:pt x="2543175" y="3414007"/>
                      <a:pt x="2838450" y="3301294"/>
                      <a:pt x="3143250" y="2939344"/>
                    </a:cubicBezTo>
                    <a:cubicBezTo>
                      <a:pt x="3448050" y="2577394"/>
                      <a:pt x="3675063" y="1799519"/>
                      <a:pt x="3914775" y="1386769"/>
                    </a:cubicBezTo>
                    <a:cubicBezTo>
                      <a:pt x="4154488" y="974019"/>
                      <a:pt x="4254500" y="680331"/>
                      <a:pt x="4581525" y="462844"/>
                    </a:cubicBezTo>
                    <a:cubicBezTo>
                      <a:pt x="4908550" y="245357"/>
                      <a:pt x="5316538" y="158044"/>
                      <a:pt x="5876925" y="81844"/>
                    </a:cubicBezTo>
                    <a:cubicBezTo>
                      <a:pt x="6437312" y="5644"/>
                      <a:pt x="7573963" y="18344"/>
                      <a:pt x="7943850" y="5644"/>
                    </a:cubicBezTo>
                    <a:cubicBezTo>
                      <a:pt x="8313737" y="-7056"/>
                      <a:pt x="8096250" y="5644"/>
                      <a:pt x="8096250" y="5644"/>
                    </a:cubicBezTo>
                    <a:lnTo>
                      <a:pt x="8096250" y="5644"/>
                    </a:lnTo>
                  </a:path>
                </a:pathLst>
              </a:custGeom>
              <a:noFill/>
              <a:ln w="6350">
                <a:solidFill>
                  <a:schemeClr val="tx1"/>
                </a:solidFill>
                <a:miter lim="800000"/>
                <a:headEnd/>
                <a:tailEnd/>
              </a:ln>
              <a:effectLst/>
            </p:spPr>
            <p:txBody>
              <a:bodyPr rtlCol="0" anchor="ctr"/>
              <a:lstStyle/>
              <a:p>
                <a:pPr algn="ctr"/>
                <a:endParaRPr lang="en-GB" sz="1224"/>
              </a:p>
            </p:txBody>
          </p:sp>
        </p:grpSp>
      </p:grpSp>
      <p:sp>
        <p:nvSpPr>
          <p:cNvPr id="28" name="Rectangle 27">
            <a:extLst>
              <a:ext uri="{FF2B5EF4-FFF2-40B4-BE49-F238E27FC236}">
                <a16:creationId xmlns:a16="http://schemas.microsoft.com/office/drawing/2014/main" id="{A7F26900-8F22-435F-9FC9-BCF38A03E682}"/>
              </a:ext>
            </a:extLst>
          </p:cNvPr>
          <p:cNvSpPr/>
          <p:nvPr/>
        </p:nvSpPr>
        <p:spPr>
          <a:xfrm>
            <a:off x="1898072" y="4734452"/>
            <a:ext cx="6979201" cy="138499"/>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Source: Ninety One, as at 31 August 2020. No representation is being made that any investment will or is likely to achieve profits or losses similar to those achieved in the past, or that significant losses will be avoided. </a:t>
            </a:r>
          </a:p>
          <a:p>
            <a:pPr>
              <a:lnSpc>
                <a:spcPct val="80000"/>
              </a:lnSpc>
              <a:spcBef>
                <a:spcPct val="20000"/>
              </a:spcBef>
              <a:buClr>
                <a:schemeClr val="accent2"/>
              </a:buClr>
            </a:pPr>
            <a:r>
              <a:rPr lang="en-US" sz="500" dirty="0"/>
              <a:t>This is not a recommendation to buy, sell or hold a particular security. For further information on specific portfolio names, please see the Important Information section.</a:t>
            </a:r>
          </a:p>
        </p:txBody>
      </p:sp>
    </p:spTree>
    <p:extLst>
      <p:ext uri="{BB962C8B-B14F-4D97-AF65-F5344CB8AC3E}">
        <p14:creationId xmlns:p14="http://schemas.microsoft.com/office/powerpoint/2010/main" val="2987816191"/>
      </p:ext>
    </p:extLst>
  </p:cSld>
  <p:clrMapOvr>
    <a:masterClrMapping/>
  </p:clrMapOvr>
</p:sld>
</file>

<file path=ppt/theme/theme1.xml><?xml version="1.0" encoding="utf-8"?>
<a:theme xmlns:a="http://schemas.openxmlformats.org/drawingml/2006/main" name="Office Theme">
  <a:themeElements>
    <a:clrScheme name="OMMM 2020">
      <a:dk1>
        <a:srgbClr val="000000"/>
      </a:dk1>
      <a:lt1>
        <a:srgbClr val="FFFFFF"/>
      </a:lt1>
      <a:dk2>
        <a:srgbClr val="009677"/>
      </a:dk2>
      <a:lt2>
        <a:srgbClr val="F2F2F2"/>
      </a:lt2>
      <a:accent1>
        <a:srgbClr val="009648"/>
      </a:accent1>
      <a:accent2>
        <a:srgbClr val="8DC53E"/>
      </a:accent2>
      <a:accent3>
        <a:srgbClr val="BB8317"/>
      </a:accent3>
      <a:accent4>
        <a:srgbClr val="10738D"/>
      </a:accent4>
      <a:accent5>
        <a:srgbClr val="8D0047"/>
      </a:accent5>
      <a:accent6>
        <a:srgbClr val="8F4100"/>
      </a:accent6>
      <a:hlink>
        <a:srgbClr val="1E5BB3"/>
      </a:hlink>
      <a:folHlink>
        <a:srgbClr val="0F3C9A"/>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200" dirty="0">
            <a:latin typeface="Century Gothic"/>
            <a:cs typeface="Century Gothic"/>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ImageCategory xmlns="b79c38b1-1ebe-4989-8aa3-4cb0e5e651f4" xsi:nil="true"/>
    <_Status xmlns="http://schemas.microsoft.com/sharepoint/v3/fields" xsi:nil="true"/>
    <BusinessUnit xmlns="b79c38b1-1ebe-4989-8aa3-4cb0e5e651f4" xsi:nil="true"/>
    <TaxCatchAll xmlns="035344fd-cd85-42eb-85d5-38730ea507d8"/>
    <DocumentChampion xmlns="b79c38b1-1ebe-4989-8aa3-4cb0e5e651f4">
      <UserInfo>
        <DisplayName/>
        <AccountId xsi:nil="true"/>
        <AccountType/>
      </UserInfo>
    </DocumentChampion>
    <TaxKeywordTaxHTField xmlns="035344fd-cd85-42eb-85d5-38730ea507d8">
      <Terms xmlns="http://schemas.microsoft.com/office/infopath/2007/PartnerControls"/>
    </TaxKeywordTaxHTField>
  </documentManagement>
</p:properties>
</file>

<file path=customXml/item2.xml><?xml version="1.0" encoding="utf-8"?>
<?mso-contentType ?>
<customXsn xmlns="http://schemas.microsoft.com/office/2006/metadata/customXsn">
  <xsnLocation/>
  <cached>True</cached>
  <openByDefault>False</openByDefault>
  <xsnScope/>
</customXsn>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Image" ma:contentTypeID="0x01010C008CA22CCE5D7D804DA1C22BF41E7882790013C248F58CAC07439F812B995CD2C4BF" ma:contentTypeVersion="61" ma:contentTypeDescription="" ma:contentTypeScope="" ma:versionID="3aac8d6efb550bd549e51f531770b824">
  <xsd:schema xmlns:xsd="http://www.w3.org/2001/XMLSchema" xmlns:xs="http://www.w3.org/2001/XMLSchema" xmlns:p="http://schemas.microsoft.com/office/2006/metadata/properties" xmlns:ns1="http://schemas.microsoft.com/sharepoint/v3" xmlns:ns2="http://schemas.microsoft.com/sharepoint/v3/fields" xmlns:ns3="035344fd-cd85-42eb-85d5-38730ea507d8" xmlns:ns4="b79c38b1-1ebe-4989-8aa3-4cb0e5e651f4" targetNamespace="http://schemas.microsoft.com/office/2006/metadata/properties" ma:root="true" ma:fieldsID="8ab36fc72cc5915b74b703822100a7bf" ns1:_="" ns2:_="" ns3:_="" ns4:_="">
    <xsd:import namespace="http://schemas.microsoft.com/sharepoint/v3"/>
    <xsd:import namespace="http://schemas.microsoft.com/sharepoint/v3/fields"/>
    <xsd:import namespace="035344fd-cd85-42eb-85d5-38730ea507d8"/>
    <xsd:import namespace="b79c38b1-1ebe-4989-8aa3-4cb0e5e651f4"/>
    <xsd:element name="properties">
      <xsd:complexType>
        <xsd:sequence>
          <xsd:element name="documentManagement">
            <xsd:complexType>
              <xsd:all>
                <xsd:element ref="ns2:_Status" minOccurs="0"/>
                <xsd:element ref="ns4:DocumentChampion" minOccurs="0"/>
                <xsd:element ref="ns4:BusinessUnit" minOccurs="0"/>
                <xsd:element ref="ns1:FileRef" minOccurs="0"/>
                <xsd:element ref="ns4:ImageCategory" minOccurs="0"/>
                <xsd:element ref="ns3:TaxKeywordTaxHTField" minOccurs="0"/>
                <xsd:element ref="ns3:TaxCatchAll" minOccurs="0"/>
                <xsd:element ref="ns3: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12" nillable="true" ma:displayName="URL Path" ma:hidden="true" ma:list="Docs" ma:internalName="FileRef" ma:readOnly="true" ma:showField="FullUrl">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6" nillable="true" ma:displayName="Status" ma:default="" ma:format="Dropdown"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035344fd-cd85-42eb-85d5-38730ea507d8" elementFormDefault="qualified">
    <xsd:import namespace="http://schemas.microsoft.com/office/2006/documentManagement/types"/>
    <xsd:import namespace="http://schemas.microsoft.com/office/infopath/2007/PartnerControls"/>
    <xsd:element name="TaxKeywordTaxHTField" ma:index="17" nillable="true" ma:taxonomy="true" ma:internalName="TaxKeywordTaxHTField" ma:taxonomyFieldName="TaxKeyword" ma:displayName="Enterprise Keywords" ma:fieldId="{23f27201-bee3-471e-b2e7-b64fd8b7ca38}" ma:taxonomyMulti="true" ma:sspId="03896aab-d567-47fd-9d82-29e61010eba8" ma:termSetId="00000000-0000-0000-0000-000000000000" ma:anchorId="00000000-0000-0000-0000-000000000000" ma:open="true" ma:isKeyword="true">
      <xsd:complexType>
        <xsd:sequence>
          <xsd:element ref="pc:Terms" minOccurs="0" maxOccurs="1"/>
        </xsd:sequence>
      </xsd:complexType>
    </xsd:element>
    <xsd:element name="TaxCatchAll" ma:index="18" nillable="true" ma:displayName="Taxonomy Catch All Column" ma:hidden="true" ma:list="{92052f53-c82f-44c3-901d-269acc2fbc6a}" ma:internalName="TaxCatchAll" ma:showField="CatchAllData" ma:web="b79c38b1-1ebe-4989-8aa3-4cb0e5e651f4">
      <xsd:complexType>
        <xsd:complexContent>
          <xsd:extension base="dms:MultiChoiceLookup">
            <xsd:sequence>
              <xsd:element name="Value" type="dms:Lookup" maxOccurs="unbounded" minOccurs="0" nillable="true"/>
            </xsd:sequence>
          </xsd:extension>
        </xsd:complexContent>
      </xsd:complexType>
    </xsd:element>
    <xsd:element name="TaxCatchAllLabel" ma:index="19" nillable="true" ma:displayName="Taxonomy Catch All Column1" ma:hidden="true" ma:list="{92052f53-c82f-44c3-901d-269acc2fbc6a}" ma:internalName="TaxCatchAllLabel" ma:readOnly="true" ma:showField="CatchAllDataLabel" ma:web="b79c38b1-1ebe-4989-8aa3-4cb0e5e651f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79c38b1-1ebe-4989-8aa3-4cb0e5e651f4" elementFormDefault="qualified">
    <xsd:import namespace="http://schemas.microsoft.com/office/2006/documentManagement/types"/>
    <xsd:import namespace="http://schemas.microsoft.com/office/infopath/2007/PartnerControls"/>
    <xsd:element name="DocumentChampion" ma:index="7" nillable="true" ma:displayName="Document Champion" ma:list="UserInfo" ma:SharePointGroup="51" ma:internalName="DocumentChampion" ma:readOnly="false"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BusinessUnit" ma:index="8" nillable="true" ma:displayName="Business Unit" ma:list="{0ef37427-8bea-4995-9f4b-d3b68c495ec7}" ma:internalName="BusinessUnit" ma:readOnly="false" ma:showField="Title" ma:web="b79c38b1-1ebe-4989-8aa3-4cb0e5e651f4">
      <xsd:simpleType>
        <xsd:restriction base="dms:Lookup"/>
      </xsd:simpleType>
    </xsd:element>
    <xsd:element name="ImageCategory" ma:index="16" nillable="true" ma:displayName="Image Category" ma:list="{9d8bc7f7-97ef-4a1c-8676-95236f7cf7f1}" ma:internalName="ImageCategory" ma:readOnly="false" ma:showField="Title" ma:web="b79c38b1-1ebe-4989-8aa3-4cb0e5e651f4">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5" ma:displayName="Author"/>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ma:index="2" ma:displayName="Subject"/>
        <xsd:element ref="dc:description" minOccurs="0" maxOccurs="1" ma:index="4" ma:displayName="Comments"/>
        <xsd:element name="keywords" minOccurs="0" maxOccurs="1" type="xsd:string"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36332EA-3C2B-432C-BDF5-DB1AA58A389E}">
  <ds:schemaRefs>
    <ds:schemaRef ds:uri="http://www.w3.org/XML/1998/namespace"/>
    <ds:schemaRef ds:uri="http://schemas.microsoft.com/sharepoint/v3"/>
    <ds:schemaRef ds:uri="http://purl.org/dc/terms/"/>
    <ds:schemaRef ds:uri="http://schemas.openxmlformats.org/package/2006/metadata/core-properties"/>
    <ds:schemaRef ds:uri="http://schemas.microsoft.com/office/2006/metadata/properties"/>
    <ds:schemaRef ds:uri="http://purl.org/dc/dcmitype/"/>
    <ds:schemaRef ds:uri="http://schemas.microsoft.com/office/2006/documentManagement/types"/>
    <ds:schemaRef ds:uri="http://schemas.microsoft.com/office/infopath/2007/PartnerControls"/>
    <ds:schemaRef ds:uri="b79c38b1-1ebe-4989-8aa3-4cb0e5e651f4"/>
    <ds:schemaRef ds:uri="035344fd-cd85-42eb-85d5-38730ea507d8"/>
    <ds:schemaRef ds:uri="http://schemas.microsoft.com/sharepoint/v3/fields"/>
    <ds:schemaRef ds:uri="http://purl.org/dc/elements/1.1/"/>
  </ds:schemaRefs>
</ds:datastoreItem>
</file>

<file path=customXml/itemProps2.xml><?xml version="1.0" encoding="utf-8"?>
<ds:datastoreItem xmlns:ds="http://schemas.openxmlformats.org/officeDocument/2006/customXml" ds:itemID="{64DB1DED-301C-491F-962D-FFB0A046AE26}">
  <ds:schemaRefs>
    <ds:schemaRef ds:uri="http://schemas.microsoft.com/office/2006/metadata/customXsn"/>
  </ds:schemaRefs>
</ds:datastoreItem>
</file>

<file path=customXml/itemProps3.xml><?xml version="1.0" encoding="utf-8"?>
<ds:datastoreItem xmlns:ds="http://schemas.openxmlformats.org/officeDocument/2006/customXml" ds:itemID="{667BA3B1-0E84-409F-AC71-C523FFC94873}">
  <ds:schemaRefs>
    <ds:schemaRef ds:uri="http://schemas.microsoft.com/sharepoint/v3/contenttype/forms"/>
  </ds:schemaRefs>
</ds:datastoreItem>
</file>

<file path=customXml/itemProps4.xml><?xml version="1.0" encoding="utf-8"?>
<ds:datastoreItem xmlns:ds="http://schemas.openxmlformats.org/officeDocument/2006/customXml" ds:itemID="{9FE35295-EDC8-4BFD-A526-E3B5BC1CA0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035344fd-cd85-42eb-85d5-38730ea507d8"/>
    <ds:schemaRef ds:uri="b79c38b1-1ebe-4989-8aa3-4cb0e5e65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4081</TotalTime>
  <Words>2180</Words>
  <Application>Microsoft Office PowerPoint</Application>
  <PresentationFormat>On-screen Show (16:9)</PresentationFormat>
  <Paragraphs>256</Paragraphs>
  <Slides>15</Slides>
  <Notes>11</Notes>
  <HiddenSlides>0</HiddenSlides>
  <MMClips>0</MMClips>
  <ScaleCrop>false</ScaleCrop>
  <HeadingPairs>
    <vt:vector size="8" baseType="variant">
      <vt:variant>
        <vt:lpstr>Fonts Used</vt:lpstr>
      </vt:variant>
      <vt:variant>
        <vt:i4>6</vt:i4>
      </vt:variant>
      <vt:variant>
        <vt:lpstr>Theme</vt:lpstr>
      </vt:variant>
      <vt:variant>
        <vt:i4>1</vt:i4>
      </vt:variant>
      <vt:variant>
        <vt:lpstr>Links</vt:lpstr>
      </vt:variant>
      <vt:variant>
        <vt:i4>4</vt:i4>
      </vt:variant>
      <vt:variant>
        <vt:lpstr>Slide Titles</vt:lpstr>
      </vt:variant>
      <vt:variant>
        <vt:i4>15</vt:i4>
      </vt:variant>
    </vt:vector>
  </HeadingPairs>
  <TitlesOfParts>
    <vt:vector size="26" baseType="lpstr">
      <vt:lpstr>ＭＳ Ｐゴシック</vt:lpstr>
      <vt:lpstr>Arial</vt:lpstr>
      <vt:lpstr>Calibri</vt:lpstr>
      <vt:lpstr>Century Gothic</vt:lpstr>
      <vt:lpstr>Courier New</vt:lpstr>
      <vt:lpstr>Wingdings</vt:lpstr>
      <vt:lpstr>Office Theme</vt:lpstr>
      <vt:lpstr>file:///\\iamctnfs1.investecam.corp\shared\GRAPHICS\RETAIL\PRESENTATIONS\2020\OMI_charts.xlsx!CMAs!%5bOMI_charts.xlsx%5dCMAs%20Chart%201</vt:lpstr>
      <vt:lpstr>file:///\\iamctnfs1.investecam.corp\shared\GRAPHICS\RETAIL\PRESENTATIONS\2020\OMI_charts.xlsx!CAPE!%5bOMI_charts.xlsx%5dCAPE%20Chart%202</vt:lpstr>
      <vt:lpstr>file:///\\iamctnfs1.investecam.corp\shared\GRAPHICS\RETAIL\PRESENTATIONS\2020\OMI_charts.xlsx!Performance%20to%2030Sep20!%5bOMI_charts.xlsx%5dPerformance%20to%2030Sep20%20Chart%206</vt:lpstr>
      <vt:lpstr>file:///\\iamctnfs1.investecam.corp\shared\GRAPHICS\RETAIL\PRESENTATIONS\2020\OMI_charts.xlsx!Performance%20to%2030Sep20!%5bOMI_charts.xlsx%5dPerformance%20to%2030Sep20%20Chart%204</vt:lpstr>
      <vt:lpstr>OMI GLOBAL FLEXIBLE</vt:lpstr>
      <vt:lpstr>Why a global flexible approach?</vt:lpstr>
      <vt:lpstr>OMI Global Flexible</vt:lpstr>
      <vt:lpstr>OMI Global Flexible</vt:lpstr>
      <vt:lpstr>OMI Global Flexible</vt:lpstr>
      <vt:lpstr>OMI Global Flexible</vt:lpstr>
      <vt:lpstr>Identify structural macro themes</vt:lpstr>
      <vt:lpstr>Example investment ideas  </vt:lpstr>
      <vt:lpstr>Example investment ideas</vt:lpstr>
      <vt:lpstr>Dynamic and Flexible approach</vt:lpstr>
      <vt:lpstr>Historic asset allocation ranges</vt:lpstr>
      <vt:lpstr>Portfolio snapshot as at 30 September 2020</vt:lpstr>
      <vt:lpstr>Summary  </vt:lpstr>
      <vt:lpstr>THANK YOU</vt:lpstr>
      <vt:lpstr>LEGAL AND REGULATORY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Olivia De Barry</dc:creator>
  <cp:lastModifiedBy>Sharon Lundy</cp:lastModifiedBy>
  <cp:revision>304</cp:revision>
  <cp:lastPrinted>2018-07-10T15:03:38Z</cp:lastPrinted>
  <dcterms:created xsi:type="dcterms:W3CDTF">2018-05-15T08:20:30Z</dcterms:created>
  <dcterms:modified xsi:type="dcterms:W3CDTF">2020-10-30T11:52:31Z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0x01010C008CA22CCE5D7D804DA1C22BF41E7882790013C248F58CAC07439F812B995CD2C4BF</vt:lpwstr>
  </property>
  <property fmtid="{D5CDD505-2E9C-101B-9397-08002B2CF9AE}" pid="3" name="TaxKeyword">
    <vt:lpwstr/>
  </property>
  <property fmtid="{D5CDD505-2E9C-101B-9397-08002B2CF9AE}" pid="4" name="_NewReviewCycle">
    <vt:lpwstr/>
  </property>
</Properties>
</file>