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1.xml" ContentType="application/vnd.openxmlformats-officedocument.presentationml.tags+xml"/>
  <Override PartName="/ppt/notesSlides/notesSlide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2.xml" ContentType="application/vnd.openxmlformats-officedocument.presentationml.tags+xml"/>
  <Override PartName="/ppt/notesSlides/notesSlide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24"/>
  </p:notesMasterIdLst>
  <p:handoutMasterIdLst>
    <p:handoutMasterId r:id="rId25"/>
  </p:handoutMasterIdLst>
  <p:sldIdLst>
    <p:sldId id="298" r:id="rId6"/>
    <p:sldId id="2141953517" r:id="rId7"/>
    <p:sldId id="2141953518" r:id="rId8"/>
    <p:sldId id="2141953519" r:id="rId9"/>
    <p:sldId id="2141953520" r:id="rId10"/>
    <p:sldId id="2141953521" r:id="rId11"/>
    <p:sldId id="2141953522" r:id="rId12"/>
    <p:sldId id="2141953523" r:id="rId13"/>
    <p:sldId id="2141953524" r:id="rId14"/>
    <p:sldId id="2141953525" r:id="rId15"/>
    <p:sldId id="2141953526" r:id="rId16"/>
    <p:sldId id="2141953527" r:id="rId17"/>
    <p:sldId id="2141953528" r:id="rId18"/>
    <p:sldId id="2141953529" r:id="rId19"/>
    <p:sldId id="2141953531" r:id="rId20"/>
    <p:sldId id="2141953532" r:id="rId21"/>
    <p:sldId id="2141953533" r:id="rId22"/>
    <p:sldId id="2141953534" r:id="rId2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3107"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677E"/>
    <a:srgbClr val="009648"/>
    <a:srgbClr val="FFFFFF"/>
    <a:srgbClr val="10738D"/>
    <a:srgbClr val="8E2C48"/>
    <a:srgbClr val="8E9048"/>
    <a:srgbClr val="B57F00"/>
    <a:srgbClr val="719BAF"/>
    <a:srgbClr val="A57A6F"/>
    <a:srgbClr val="B1A47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577" autoAdjust="0"/>
    <p:restoredTop sz="96357" autoAdjust="0"/>
  </p:normalViewPr>
  <p:slideViewPr>
    <p:cSldViewPr snapToGrid="0" snapToObjects="1">
      <p:cViewPr varScale="1">
        <p:scale>
          <a:sx n="117" d="100"/>
          <a:sy n="117" d="100"/>
        </p:scale>
        <p:origin x="514" y="77"/>
      </p:cViewPr>
      <p:guideLst>
        <p:guide orient="horz" pos="1620"/>
        <p:guide pos="3107"/>
      </p:guideLst>
    </p:cSldViewPr>
  </p:slideViewPr>
  <p:notesTextViewPr>
    <p:cViewPr>
      <p:scale>
        <a:sx n="3" d="2"/>
        <a:sy n="3" d="2"/>
      </p:scale>
      <p:origin x="0" y="0"/>
    </p:cViewPr>
  </p:notesTextViewPr>
  <p:sorterViewPr>
    <p:cViewPr varScale="1">
      <p:scale>
        <a:sx n="1" d="1"/>
        <a:sy n="1" d="1"/>
      </p:scale>
      <p:origin x="0" y="-34"/>
    </p:cViewPr>
  </p:sorterViewPr>
  <p:notesViewPr>
    <p:cSldViewPr snapToGrid="0" snapToObjects="1">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iamldnfs1\gdrive\Depts\Quality\Product%20Specialist\&#172;General\Performance\GQEI%20charts%20v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IAMLDNFS1.INVESTECAM.CORP\gdrive\Depts\Quality\Global%20Quality\Global%20Master%20Presentations\GSF%20Global%20Quality%20Equity%20Income\Evidence%20-%20OGOPPEQ.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nfinlay\AppData\Local\Microsoft\Windows\INetCache\Content.Outlook\QABXYPRG\Book1.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39049664982507"/>
          <c:y val="4.5432504761957412E-2"/>
          <c:w val="0.8642867439146108"/>
          <c:h val="0.79902604677694267"/>
        </c:manualLayout>
      </c:layout>
      <c:areaChart>
        <c:grouping val="standard"/>
        <c:varyColors val="0"/>
        <c:ser>
          <c:idx val="0"/>
          <c:order val="0"/>
          <c:tx>
            <c:v>Capital</c:v>
          </c:tx>
          <c:spPr>
            <a:solidFill>
              <a:srgbClr val="009D80"/>
            </a:solidFill>
            <a:ln>
              <a:noFill/>
            </a:ln>
            <a:effectLst/>
          </c:spPr>
          <c:cat>
            <c:numRef>
              <c:f>'MSCI ACWI_1987'!$F$2:$F$390</c:f>
              <c:numCache>
                <c:formatCode>m/d/yyyy</c:formatCode>
                <c:ptCount val="389"/>
                <c:pt idx="0">
                  <c:v>32142</c:v>
                </c:pt>
                <c:pt idx="1">
                  <c:v>32171</c:v>
                </c:pt>
                <c:pt idx="2">
                  <c:v>32202</c:v>
                </c:pt>
                <c:pt idx="3">
                  <c:v>32233</c:v>
                </c:pt>
                <c:pt idx="4">
                  <c:v>32262</c:v>
                </c:pt>
                <c:pt idx="5">
                  <c:v>32294</c:v>
                </c:pt>
                <c:pt idx="6">
                  <c:v>32324</c:v>
                </c:pt>
                <c:pt idx="7">
                  <c:v>32353</c:v>
                </c:pt>
                <c:pt idx="8">
                  <c:v>32386</c:v>
                </c:pt>
                <c:pt idx="9">
                  <c:v>32416</c:v>
                </c:pt>
                <c:pt idx="10">
                  <c:v>32447</c:v>
                </c:pt>
                <c:pt idx="11">
                  <c:v>32477</c:v>
                </c:pt>
                <c:pt idx="12">
                  <c:v>32507</c:v>
                </c:pt>
                <c:pt idx="13">
                  <c:v>32539</c:v>
                </c:pt>
                <c:pt idx="14">
                  <c:v>32567</c:v>
                </c:pt>
                <c:pt idx="15">
                  <c:v>32598</c:v>
                </c:pt>
                <c:pt idx="16">
                  <c:v>32626</c:v>
                </c:pt>
                <c:pt idx="17">
                  <c:v>32659</c:v>
                </c:pt>
                <c:pt idx="18">
                  <c:v>32689</c:v>
                </c:pt>
                <c:pt idx="19">
                  <c:v>32720</c:v>
                </c:pt>
                <c:pt idx="20">
                  <c:v>32751</c:v>
                </c:pt>
                <c:pt idx="21">
                  <c:v>32780</c:v>
                </c:pt>
                <c:pt idx="22">
                  <c:v>32812</c:v>
                </c:pt>
                <c:pt idx="23">
                  <c:v>32842</c:v>
                </c:pt>
                <c:pt idx="24">
                  <c:v>32871</c:v>
                </c:pt>
                <c:pt idx="25">
                  <c:v>32904</c:v>
                </c:pt>
                <c:pt idx="26">
                  <c:v>32932</c:v>
                </c:pt>
                <c:pt idx="27">
                  <c:v>32962</c:v>
                </c:pt>
                <c:pt idx="28">
                  <c:v>32993</c:v>
                </c:pt>
                <c:pt idx="29">
                  <c:v>33024</c:v>
                </c:pt>
                <c:pt idx="30">
                  <c:v>33053</c:v>
                </c:pt>
                <c:pt idx="31">
                  <c:v>33085</c:v>
                </c:pt>
                <c:pt idx="32">
                  <c:v>33116</c:v>
                </c:pt>
                <c:pt idx="33">
                  <c:v>33144</c:v>
                </c:pt>
                <c:pt idx="34">
                  <c:v>33177</c:v>
                </c:pt>
                <c:pt idx="35">
                  <c:v>33207</c:v>
                </c:pt>
                <c:pt idx="36">
                  <c:v>33238</c:v>
                </c:pt>
                <c:pt idx="37">
                  <c:v>33269</c:v>
                </c:pt>
                <c:pt idx="38">
                  <c:v>33297</c:v>
                </c:pt>
                <c:pt idx="39">
                  <c:v>33326</c:v>
                </c:pt>
                <c:pt idx="40">
                  <c:v>33358</c:v>
                </c:pt>
                <c:pt idx="41">
                  <c:v>33389</c:v>
                </c:pt>
                <c:pt idx="42">
                  <c:v>33417</c:v>
                </c:pt>
                <c:pt idx="43">
                  <c:v>33450</c:v>
                </c:pt>
                <c:pt idx="44">
                  <c:v>33480</c:v>
                </c:pt>
                <c:pt idx="45">
                  <c:v>33511</c:v>
                </c:pt>
                <c:pt idx="46">
                  <c:v>33542</c:v>
                </c:pt>
                <c:pt idx="47">
                  <c:v>33571</c:v>
                </c:pt>
                <c:pt idx="48">
                  <c:v>33603</c:v>
                </c:pt>
                <c:pt idx="49">
                  <c:v>33634</c:v>
                </c:pt>
                <c:pt idx="50">
                  <c:v>33662</c:v>
                </c:pt>
                <c:pt idx="51">
                  <c:v>33694</c:v>
                </c:pt>
                <c:pt idx="52">
                  <c:v>33724</c:v>
                </c:pt>
                <c:pt idx="53">
                  <c:v>33753</c:v>
                </c:pt>
                <c:pt idx="54">
                  <c:v>33785</c:v>
                </c:pt>
                <c:pt idx="55">
                  <c:v>33816</c:v>
                </c:pt>
                <c:pt idx="56">
                  <c:v>33847</c:v>
                </c:pt>
                <c:pt idx="57">
                  <c:v>33877</c:v>
                </c:pt>
                <c:pt idx="58">
                  <c:v>33907</c:v>
                </c:pt>
                <c:pt idx="59">
                  <c:v>33938</c:v>
                </c:pt>
                <c:pt idx="60">
                  <c:v>33969</c:v>
                </c:pt>
                <c:pt idx="61">
                  <c:v>33998</c:v>
                </c:pt>
                <c:pt idx="62">
                  <c:v>34026</c:v>
                </c:pt>
                <c:pt idx="63">
                  <c:v>34059</c:v>
                </c:pt>
                <c:pt idx="64">
                  <c:v>34089</c:v>
                </c:pt>
                <c:pt idx="65">
                  <c:v>34120</c:v>
                </c:pt>
                <c:pt idx="66">
                  <c:v>34150</c:v>
                </c:pt>
                <c:pt idx="67">
                  <c:v>34180</c:v>
                </c:pt>
                <c:pt idx="68">
                  <c:v>34212</c:v>
                </c:pt>
                <c:pt idx="69">
                  <c:v>34242</c:v>
                </c:pt>
                <c:pt idx="70">
                  <c:v>34271</c:v>
                </c:pt>
                <c:pt idx="71">
                  <c:v>34303</c:v>
                </c:pt>
                <c:pt idx="72">
                  <c:v>34334</c:v>
                </c:pt>
                <c:pt idx="73">
                  <c:v>34365</c:v>
                </c:pt>
                <c:pt idx="74">
                  <c:v>34393</c:v>
                </c:pt>
                <c:pt idx="75">
                  <c:v>34424</c:v>
                </c:pt>
                <c:pt idx="76">
                  <c:v>34453</c:v>
                </c:pt>
                <c:pt idx="77">
                  <c:v>34485</c:v>
                </c:pt>
                <c:pt idx="78">
                  <c:v>34515</c:v>
                </c:pt>
                <c:pt idx="79">
                  <c:v>34544</c:v>
                </c:pt>
                <c:pt idx="80">
                  <c:v>34577</c:v>
                </c:pt>
                <c:pt idx="81">
                  <c:v>34607</c:v>
                </c:pt>
                <c:pt idx="82">
                  <c:v>34638</c:v>
                </c:pt>
                <c:pt idx="83">
                  <c:v>34668</c:v>
                </c:pt>
                <c:pt idx="84">
                  <c:v>34698</c:v>
                </c:pt>
                <c:pt idx="85">
                  <c:v>34730</c:v>
                </c:pt>
                <c:pt idx="86">
                  <c:v>34758</c:v>
                </c:pt>
                <c:pt idx="87">
                  <c:v>34789</c:v>
                </c:pt>
                <c:pt idx="88">
                  <c:v>34817</c:v>
                </c:pt>
                <c:pt idx="89">
                  <c:v>34850</c:v>
                </c:pt>
                <c:pt idx="90">
                  <c:v>34880</c:v>
                </c:pt>
                <c:pt idx="91">
                  <c:v>34911</c:v>
                </c:pt>
                <c:pt idx="92">
                  <c:v>34942</c:v>
                </c:pt>
                <c:pt idx="93">
                  <c:v>34971</c:v>
                </c:pt>
                <c:pt idx="94">
                  <c:v>35003</c:v>
                </c:pt>
                <c:pt idx="95">
                  <c:v>35033</c:v>
                </c:pt>
                <c:pt idx="96">
                  <c:v>35062</c:v>
                </c:pt>
                <c:pt idx="97">
                  <c:v>35095</c:v>
                </c:pt>
                <c:pt idx="98">
                  <c:v>35124</c:v>
                </c:pt>
                <c:pt idx="99">
                  <c:v>35153</c:v>
                </c:pt>
                <c:pt idx="100">
                  <c:v>35185</c:v>
                </c:pt>
                <c:pt idx="101">
                  <c:v>35216</c:v>
                </c:pt>
                <c:pt idx="102">
                  <c:v>35244</c:v>
                </c:pt>
                <c:pt idx="103">
                  <c:v>35277</c:v>
                </c:pt>
                <c:pt idx="104">
                  <c:v>35307</c:v>
                </c:pt>
                <c:pt idx="105">
                  <c:v>35338</c:v>
                </c:pt>
                <c:pt idx="106">
                  <c:v>35369</c:v>
                </c:pt>
                <c:pt idx="107">
                  <c:v>35398</c:v>
                </c:pt>
                <c:pt idx="108">
                  <c:v>35430</c:v>
                </c:pt>
                <c:pt idx="109">
                  <c:v>35461</c:v>
                </c:pt>
                <c:pt idx="110">
                  <c:v>35489</c:v>
                </c:pt>
                <c:pt idx="111">
                  <c:v>35520</c:v>
                </c:pt>
                <c:pt idx="112">
                  <c:v>35550</c:v>
                </c:pt>
                <c:pt idx="113">
                  <c:v>35580</c:v>
                </c:pt>
                <c:pt idx="114">
                  <c:v>35611</c:v>
                </c:pt>
                <c:pt idx="115">
                  <c:v>35642</c:v>
                </c:pt>
                <c:pt idx="116">
                  <c:v>35671</c:v>
                </c:pt>
                <c:pt idx="117">
                  <c:v>35703</c:v>
                </c:pt>
                <c:pt idx="118">
                  <c:v>35734</c:v>
                </c:pt>
                <c:pt idx="119">
                  <c:v>35762</c:v>
                </c:pt>
                <c:pt idx="120">
                  <c:v>35795</c:v>
                </c:pt>
                <c:pt idx="121">
                  <c:v>35825</c:v>
                </c:pt>
                <c:pt idx="122">
                  <c:v>35853</c:v>
                </c:pt>
                <c:pt idx="123">
                  <c:v>35885</c:v>
                </c:pt>
                <c:pt idx="124">
                  <c:v>35915</c:v>
                </c:pt>
                <c:pt idx="125">
                  <c:v>35944</c:v>
                </c:pt>
                <c:pt idx="126">
                  <c:v>35976</c:v>
                </c:pt>
                <c:pt idx="127">
                  <c:v>36007</c:v>
                </c:pt>
                <c:pt idx="128">
                  <c:v>36038</c:v>
                </c:pt>
                <c:pt idx="129">
                  <c:v>36068</c:v>
                </c:pt>
                <c:pt idx="130">
                  <c:v>36098</c:v>
                </c:pt>
                <c:pt idx="131">
                  <c:v>36129</c:v>
                </c:pt>
                <c:pt idx="132">
                  <c:v>36160</c:v>
                </c:pt>
                <c:pt idx="133">
                  <c:v>36189</c:v>
                </c:pt>
                <c:pt idx="134">
                  <c:v>36217</c:v>
                </c:pt>
                <c:pt idx="135">
                  <c:v>36250</c:v>
                </c:pt>
                <c:pt idx="136">
                  <c:v>36280</c:v>
                </c:pt>
                <c:pt idx="137">
                  <c:v>36311</c:v>
                </c:pt>
                <c:pt idx="138">
                  <c:v>36341</c:v>
                </c:pt>
                <c:pt idx="139">
                  <c:v>36371</c:v>
                </c:pt>
                <c:pt idx="140">
                  <c:v>36403</c:v>
                </c:pt>
                <c:pt idx="141">
                  <c:v>36433</c:v>
                </c:pt>
                <c:pt idx="142">
                  <c:v>36462</c:v>
                </c:pt>
                <c:pt idx="143">
                  <c:v>36494</c:v>
                </c:pt>
                <c:pt idx="144">
                  <c:v>36525</c:v>
                </c:pt>
                <c:pt idx="145">
                  <c:v>36556</c:v>
                </c:pt>
                <c:pt idx="146">
                  <c:v>36585</c:v>
                </c:pt>
                <c:pt idx="147">
                  <c:v>36616</c:v>
                </c:pt>
                <c:pt idx="148">
                  <c:v>36644</c:v>
                </c:pt>
                <c:pt idx="149">
                  <c:v>36677</c:v>
                </c:pt>
                <c:pt idx="150">
                  <c:v>36707</c:v>
                </c:pt>
                <c:pt idx="151">
                  <c:v>36738</c:v>
                </c:pt>
                <c:pt idx="152">
                  <c:v>36769</c:v>
                </c:pt>
                <c:pt idx="153">
                  <c:v>36798</c:v>
                </c:pt>
                <c:pt idx="154">
                  <c:v>36830</c:v>
                </c:pt>
                <c:pt idx="155">
                  <c:v>36860</c:v>
                </c:pt>
                <c:pt idx="156">
                  <c:v>36889</c:v>
                </c:pt>
                <c:pt idx="157">
                  <c:v>36922</c:v>
                </c:pt>
                <c:pt idx="158">
                  <c:v>36950</c:v>
                </c:pt>
                <c:pt idx="159">
                  <c:v>36980</c:v>
                </c:pt>
                <c:pt idx="160">
                  <c:v>37011</c:v>
                </c:pt>
                <c:pt idx="161">
                  <c:v>37042</c:v>
                </c:pt>
                <c:pt idx="162">
                  <c:v>37071</c:v>
                </c:pt>
                <c:pt idx="163">
                  <c:v>37103</c:v>
                </c:pt>
                <c:pt idx="164">
                  <c:v>37134</c:v>
                </c:pt>
                <c:pt idx="165">
                  <c:v>37162</c:v>
                </c:pt>
                <c:pt idx="166">
                  <c:v>37195</c:v>
                </c:pt>
                <c:pt idx="167">
                  <c:v>37225</c:v>
                </c:pt>
                <c:pt idx="168">
                  <c:v>37256</c:v>
                </c:pt>
                <c:pt idx="169">
                  <c:v>37287</c:v>
                </c:pt>
                <c:pt idx="170">
                  <c:v>37315</c:v>
                </c:pt>
                <c:pt idx="171">
                  <c:v>37344</c:v>
                </c:pt>
                <c:pt idx="172">
                  <c:v>37376</c:v>
                </c:pt>
                <c:pt idx="173">
                  <c:v>37407</c:v>
                </c:pt>
                <c:pt idx="174">
                  <c:v>37435</c:v>
                </c:pt>
                <c:pt idx="175">
                  <c:v>37468</c:v>
                </c:pt>
                <c:pt idx="176">
                  <c:v>37498</c:v>
                </c:pt>
                <c:pt idx="177">
                  <c:v>37529</c:v>
                </c:pt>
                <c:pt idx="178">
                  <c:v>37560</c:v>
                </c:pt>
                <c:pt idx="179">
                  <c:v>37589</c:v>
                </c:pt>
                <c:pt idx="180">
                  <c:v>37621</c:v>
                </c:pt>
                <c:pt idx="181">
                  <c:v>37652</c:v>
                </c:pt>
                <c:pt idx="182">
                  <c:v>37680</c:v>
                </c:pt>
                <c:pt idx="183">
                  <c:v>37711</c:v>
                </c:pt>
                <c:pt idx="184">
                  <c:v>37741</c:v>
                </c:pt>
                <c:pt idx="185">
                  <c:v>37771</c:v>
                </c:pt>
                <c:pt idx="186">
                  <c:v>37802</c:v>
                </c:pt>
                <c:pt idx="187">
                  <c:v>37833</c:v>
                </c:pt>
                <c:pt idx="188">
                  <c:v>37862</c:v>
                </c:pt>
                <c:pt idx="189">
                  <c:v>37894</c:v>
                </c:pt>
                <c:pt idx="190">
                  <c:v>37925</c:v>
                </c:pt>
                <c:pt idx="191">
                  <c:v>37953</c:v>
                </c:pt>
                <c:pt idx="192">
                  <c:v>37986</c:v>
                </c:pt>
                <c:pt idx="193">
                  <c:v>38016</c:v>
                </c:pt>
                <c:pt idx="194">
                  <c:v>38044</c:v>
                </c:pt>
                <c:pt idx="195">
                  <c:v>38077</c:v>
                </c:pt>
                <c:pt idx="196">
                  <c:v>38107</c:v>
                </c:pt>
                <c:pt idx="197">
                  <c:v>38138</c:v>
                </c:pt>
                <c:pt idx="198">
                  <c:v>38168</c:v>
                </c:pt>
                <c:pt idx="199">
                  <c:v>38198</c:v>
                </c:pt>
                <c:pt idx="200">
                  <c:v>38230</c:v>
                </c:pt>
                <c:pt idx="201">
                  <c:v>38260</c:v>
                </c:pt>
                <c:pt idx="202">
                  <c:v>38289</c:v>
                </c:pt>
                <c:pt idx="203">
                  <c:v>38321</c:v>
                </c:pt>
                <c:pt idx="204">
                  <c:v>38352</c:v>
                </c:pt>
                <c:pt idx="205">
                  <c:v>38383</c:v>
                </c:pt>
                <c:pt idx="206">
                  <c:v>38411</c:v>
                </c:pt>
                <c:pt idx="207">
                  <c:v>38442</c:v>
                </c:pt>
                <c:pt idx="208">
                  <c:v>38471</c:v>
                </c:pt>
                <c:pt idx="209">
                  <c:v>38503</c:v>
                </c:pt>
                <c:pt idx="210">
                  <c:v>38533</c:v>
                </c:pt>
                <c:pt idx="211">
                  <c:v>38562</c:v>
                </c:pt>
                <c:pt idx="212">
                  <c:v>38595</c:v>
                </c:pt>
                <c:pt idx="213">
                  <c:v>38625</c:v>
                </c:pt>
                <c:pt idx="214">
                  <c:v>38656</c:v>
                </c:pt>
                <c:pt idx="215">
                  <c:v>38686</c:v>
                </c:pt>
                <c:pt idx="216">
                  <c:v>38716</c:v>
                </c:pt>
                <c:pt idx="217">
                  <c:v>38748</c:v>
                </c:pt>
                <c:pt idx="218">
                  <c:v>38776</c:v>
                </c:pt>
                <c:pt idx="219">
                  <c:v>38807</c:v>
                </c:pt>
                <c:pt idx="220">
                  <c:v>38835</c:v>
                </c:pt>
                <c:pt idx="221">
                  <c:v>38868</c:v>
                </c:pt>
                <c:pt idx="222">
                  <c:v>38898</c:v>
                </c:pt>
                <c:pt idx="223">
                  <c:v>38929</c:v>
                </c:pt>
                <c:pt idx="224">
                  <c:v>38960</c:v>
                </c:pt>
                <c:pt idx="225">
                  <c:v>38989</c:v>
                </c:pt>
                <c:pt idx="226">
                  <c:v>39021</c:v>
                </c:pt>
                <c:pt idx="227">
                  <c:v>39051</c:v>
                </c:pt>
                <c:pt idx="228">
                  <c:v>39080</c:v>
                </c:pt>
                <c:pt idx="229">
                  <c:v>39113</c:v>
                </c:pt>
                <c:pt idx="230">
                  <c:v>39141</c:v>
                </c:pt>
                <c:pt idx="231">
                  <c:v>39171</c:v>
                </c:pt>
                <c:pt idx="232">
                  <c:v>39202</c:v>
                </c:pt>
                <c:pt idx="233">
                  <c:v>39233</c:v>
                </c:pt>
                <c:pt idx="234">
                  <c:v>39262</c:v>
                </c:pt>
                <c:pt idx="235">
                  <c:v>39294</c:v>
                </c:pt>
                <c:pt idx="236">
                  <c:v>39325</c:v>
                </c:pt>
                <c:pt idx="237">
                  <c:v>39353</c:v>
                </c:pt>
                <c:pt idx="238">
                  <c:v>39386</c:v>
                </c:pt>
                <c:pt idx="239">
                  <c:v>39416</c:v>
                </c:pt>
                <c:pt idx="240">
                  <c:v>39447</c:v>
                </c:pt>
                <c:pt idx="241">
                  <c:v>39478</c:v>
                </c:pt>
                <c:pt idx="242">
                  <c:v>39507</c:v>
                </c:pt>
                <c:pt idx="243">
                  <c:v>39538</c:v>
                </c:pt>
                <c:pt idx="244">
                  <c:v>39568</c:v>
                </c:pt>
                <c:pt idx="245">
                  <c:v>39598</c:v>
                </c:pt>
                <c:pt idx="246">
                  <c:v>39629</c:v>
                </c:pt>
                <c:pt idx="247">
                  <c:v>39660</c:v>
                </c:pt>
                <c:pt idx="248">
                  <c:v>39689</c:v>
                </c:pt>
                <c:pt idx="249">
                  <c:v>39721</c:v>
                </c:pt>
                <c:pt idx="250">
                  <c:v>39752</c:v>
                </c:pt>
                <c:pt idx="251">
                  <c:v>39780</c:v>
                </c:pt>
                <c:pt idx="252">
                  <c:v>39813</c:v>
                </c:pt>
                <c:pt idx="253">
                  <c:v>39843</c:v>
                </c:pt>
                <c:pt idx="254">
                  <c:v>39871</c:v>
                </c:pt>
                <c:pt idx="255">
                  <c:v>39903</c:v>
                </c:pt>
                <c:pt idx="256">
                  <c:v>39933</c:v>
                </c:pt>
                <c:pt idx="257">
                  <c:v>39962</c:v>
                </c:pt>
                <c:pt idx="258">
                  <c:v>39994</c:v>
                </c:pt>
                <c:pt idx="259">
                  <c:v>40025</c:v>
                </c:pt>
                <c:pt idx="260">
                  <c:v>40056</c:v>
                </c:pt>
                <c:pt idx="261">
                  <c:v>40086</c:v>
                </c:pt>
                <c:pt idx="262">
                  <c:v>40116</c:v>
                </c:pt>
                <c:pt idx="263">
                  <c:v>40147</c:v>
                </c:pt>
                <c:pt idx="264">
                  <c:v>40178</c:v>
                </c:pt>
                <c:pt idx="265">
                  <c:v>40207</c:v>
                </c:pt>
                <c:pt idx="266">
                  <c:v>40235</c:v>
                </c:pt>
                <c:pt idx="267">
                  <c:v>40268</c:v>
                </c:pt>
                <c:pt idx="268">
                  <c:v>40298</c:v>
                </c:pt>
                <c:pt idx="269">
                  <c:v>40329</c:v>
                </c:pt>
                <c:pt idx="270">
                  <c:v>40359</c:v>
                </c:pt>
                <c:pt idx="271">
                  <c:v>40389</c:v>
                </c:pt>
                <c:pt idx="272">
                  <c:v>40421</c:v>
                </c:pt>
                <c:pt idx="273">
                  <c:v>40451</c:v>
                </c:pt>
                <c:pt idx="274">
                  <c:v>40480</c:v>
                </c:pt>
                <c:pt idx="275">
                  <c:v>40512</c:v>
                </c:pt>
                <c:pt idx="276">
                  <c:v>40543</c:v>
                </c:pt>
                <c:pt idx="277">
                  <c:v>40574</c:v>
                </c:pt>
                <c:pt idx="278">
                  <c:v>40602</c:v>
                </c:pt>
                <c:pt idx="279">
                  <c:v>40633</c:v>
                </c:pt>
                <c:pt idx="280">
                  <c:v>40662</c:v>
                </c:pt>
                <c:pt idx="281">
                  <c:v>40694</c:v>
                </c:pt>
                <c:pt idx="282">
                  <c:v>40724</c:v>
                </c:pt>
                <c:pt idx="283">
                  <c:v>40753</c:v>
                </c:pt>
                <c:pt idx="284">
                  <c:v>40786</c:v>
                </c:pt>
                <c:pt idx="285">
                  <c:v>40816</c:v>
                </c:pt>
                <c:pt idx="286">
                  <c:v>40847</c:v>
                </c:pt>
                <c:pt idx="287">
                  <c:v>40877</c:v>
                </c:pt>
                <c:pt idx="288">
                  <c:v>40907</c:v>
                </c:pt>
                <c:pt idx="289">
                  <c:v>40939</c:v>
                </c:pt>
                <c:pt idx="290">
                  <c:v>40968</c:v>
                </c:pt>
                <c:pt idx="291">
                  <c:v>40998</c:v>
                </c:pt>
                <c:pt idx="292">
                  <c:v>41029</c:v>
                </c:pt>
                <c:pt idx="293">
                  <c:v>41060</c:v>
                </c:pt>
                <c:pt idx="294">
                  <c:v>41089</c:v>
                </c:pt>
                <c:pt idx="295">
                  <c:v>41121</c:v>
                </c:pt>
                <c:pt idx="296">
                  <c:v>41152</c:v>
                </c:pt>
                <c:pt idx="297">
                  <c:v>41180</c:v>
                </c:pt>
                <c:pt idx="298">
                  <c:v>41213</c:v>
                </c:pt>
                <c:pt idx="299">
                  <c:v>41243</c:v>
                </c:pt>
                <c:pt idx="300">
                  <c:v>41274</c:v>
                </c:pt>
                <c:pt idx="301">
                  <c:v>41305</c:v>
                </c:pt>
                <c:pt idx="302">
                  <c:v>41333</c:v>
                </c:pt>
                <c:pt idx="303">
                  <c:v>41362</c:v>
                </c:pt>
                <c:pt idx="304">
                  <c:v>41394</c:v>
                </c:pt>
                <c:pt idx="305">
                  <c:v>41425</c:v>
                </c:pt>
                <c:pt idx="306">
                  <c:v>41453</c:v>
                </c:pt>
                <c:pt idx="307">
                  <c:v>41486</c:v>
                </c:pt>
                <c:pt idx="308">
                  <c:v>41516</c:v>
                </c:pt>
                <c:pt idx="309">
                  <c:v>41547</c:v>
                </c:pt>
                <c:pt idx="310">
                  <c:v>41578</c:v>
                </c:pt>
                <c:pt idx="311">
                  <c:v>41607</c:v>
                </c:pt>
                <c:pt idx="312">
                  <c:v>41639</c:v>
                </c:pt>
                <c:pt idx="313">
                  <c:v>41670</c:v>
                </c:pt>
                <c:pt idx="314">
                  <c:v>41698</c:v>
                </c:pt>
                <c:pt idx="315">
                  <c:v>41729</c:v>
                </c:pt>
                <c:pt idx="316">
                  <c:v>41759</c:v>
                </c:pt>
                <c:pt idx="317">
                  <c:v>41789</c:v>
                </c:pt>
                <c:pt idx="318">
                  <c:v>41820</c:v>
                </c:pt>
                <c:pt idx="319">
                  <c:v>41851</c:v>
                </c:pt>
                <c:pt idx="320">
                  <c:v>41880</c:v>
                </c:pt>
                <c:pt idx="321">
                  <c:v>41912</c:v>
                </c:pt>
                <c:pt idx="322">
                  <c:v>41943</c:v>
                </c:pt>
                <c:pt idx="323">
                  <c:v>41971</c:v>
                </c:pt>
                <c:pt idx="324">
                  <c:v>42004</c:v>
                </c:pt>
                <c:pt idx="325">
                  <c:v>42034</c:v>
                </c:pt>
                <c:pt idx="326">
                  <c:v>42062</c:v>
                </c:pt>
                <c:pt idx="327">
                  <c:v>42094</c:v>
                </c:pt>
                <c:pt idx="328">
                  <c:v>42124</c:v>
                </c:pt>
                <c:pt idx="329">
                  <c:v>42153</c:v>
                </c:pt>
                <c:pt idx="330">
                  <c:v>42185</c:v>
                </c:pt>
                <c:pt idx="331">
                  <c:v>42216</c:v>
                </c:pt>
                <c:pt idx="332">
                  <c:v>42247</c:v>
                </c:pt>
                <c:pt idx="333">
                  <c:v>42277</c:v>
                </c:pt>
                <c:pt idx="334">
                  <c:v>42307</c:v>
                </c:pt>
                <c:pt idx="335">
                  <c:v>42338</c:v>
                </c:pt>
                <c:pt idx="336">
                  <c:v>42369</c:v>
                </c:pt>
                <c:pt idx="337">
                  <c:v>42398</c:v>
                </c:pt>
                <c:pt idx="338">
                  <c:v>42429</c:v>
                </c:pt>
                <c:pt idx="339">
                  <c:v>42460</c:v>
                </c:pt>
                <c:pt idx="340">
                  <c:v>42489</c:v>
                </c:pt>
                <c:pt idx="341">
                  <c:v>42521</c:v>
                </c:pt>
                <c:pt idx="342">
                  <c:v>42551</c:v>
                </c:pt>
                <c:pt idx="343">
                  <c:v>42580</c:v>
                </c:pt>
                <c:pt idx="344">
                  <c:v>42613</c:v>
                </c:pt>
                <c:pt idx="345">
                  <c:v>42643</c:v>
                </c:pt>
                <c:pt idx="346">
                  <c:v>42674</c:v>
                </c:pt>
                <c:pt idx="347">
                  <c:v>42704</c:v>
                </c:pt>
                <c:pt idx="348">
                  <c:v>42734</c:v>
                </c:pt>
                <c:pt idx="349">
                  <c:v>42766</c:v>
                </c:pt>
                <c:pt idx="350">
                  <c:v>42794</c:v>
                </c:pt>
                <c:pt idx="351">
                  <c:v>42825</c:v>
                </c:pt>
                <c:pt idx="352">
                  <c:v>42853</c:v>
                </c:pt>
                <c:pt idx="353">
                  <c:v>42886</c:v>
                </c:pt>
                <c:pt idx="354">
                  <c:v>42916</c:v>
                </c:pt>
                <c:pt idx="355">
                  <c:v>42947</c:v>
                </c:pt>
                <c:pt idx="356">
                  <c:v>42978</c:v>
                </c:pt>
                <c:pt idx="357">
                  <c:v>43007</c:v>
                </c:pt>
                <c:pt idx="358">
                  <c:v>43039</c:v>
                </c:pt>
                <c:pt idx="359">
                  <c:v>43069</c:v>
                </c:pt>
                <c:pt idx="360">
                  <c:v>43098</c:v>
                </c:pt>
                <c:pt idx="361">
                  <c:v>43131</c:v>
                </c:pt>
                <c:pt idx="362">
                  <c:v>43159</c:v>
                </c:pt>
                <c:pt idx="363">
                  <c:v>43189</c:v>
                </c:pt>
                <c:pt idx="364">
                  <c:v>43220</c:v>
                </c:pt>
                <c:pt idx="365">
                  <c:v>43251</c:v>
                </c:pt>
                <c:pt idx="366">
                  <c:v>43280</c:v>
                </c:pt>
                <c:pt idx="367">
                  <c:v>43312</c:v>
                </c:pt>
                <c:pt idx="368">
                  <c:v>43343</c:v>
                </c:pt>
                <c:pt idx="369">
                  <c:v>43371</c:v>
                </c:pt>
                <c:pt idx="370">
                  <c:v>43404</c:v>
                </c:pt>
                <c:pt idx="371">
                  <c:v>43434</c:v>
                </c:pt>
                <c:pt idx="372">
                  <c:v>43465</c:v>
                </c:pt>
                <c:pt idx="373">
                  <c:v>43496</c:v>
                </c:pt>
                <c:pt idx="374">
                  <c:v>43524</c:v>
                </c:pt>
                <c:pt idx="375">
                  <c:v>43553</c:v>
                </c:pt>
                <c:pt idx="376">
                  <c:v>43585</c:v>
                </c:pt>
                <c:pt idx="377">
                  <c:v>43616</c:v>
                </c:pt>
                <c:pt idx="378">
                  <c:v>43644</c:v>
                </c:pt>
                <c:pt idx="379">
                  <c:v>43677</c:v>
                </c:pt>
                <c:pt idx="380">
                  <c:v>43707</c:v>
                </c:pt>
                <c:pt idx="381">
                  <c:v>43738</c:v>
                </c:pt>
                <c:pt idx="382">
                  <c:v>43769</c:v>
                </c:pt>
                <c:pt idx="383">
                  <c:v>43798</c:v>
                </c:pt>
                <c:pt idx="384">
                  <c:v>43830</c:v>
                </c:pt>
                <c:pt idx="385">
                  <c:v>43861</c:v>
                </c:pt>
                <c:pt idx="386">
                  <c:v>43889</c:v>
                </c:pt>
                <c:pt idx="387">
                  <c:v>43921</c:v>
                </c:pt>
                <c:pt idx="388">
                  <c:v>43951</c:v>
                </c:pt>
              </c:numCache>
            </c:numRef>
          </c:cat>
          <c:val>
            <c:numRef>
              <c:f>'MSCI ACWI_1987'!$G$2:$G$390</c:f>
              <c:numCache>
                <c:formatCode>#,###,##0.00</c:formatCode>
                <c:ptCount val="389"/>
                <c:pt idx="0">
                  <c:v>0</c:v>
                </c:pt>
                <c:pt idx="1">
                  <c:v>2.33</c:v>
                </c:pt>
                <c:pt idx="2">
                  <c:v>8.07</c:v>
                </c:pt>
                <c:pt idx="3">
                  <c:v>11.22</c:v>
                </c:pt>
                <c:pt idx="4">
                  <c:v>12.45</c:v>
                </c:pt>
                <c:pt idx="5">
                  <c:v>10.039999999999999</c:v>
                </c:pt>
                <c:pt idx="6">
                  <c:v>9.75</c:v>
                </c:pt>
                <c:pt idx="7">
                  <c:v>11.59</c:v>
                </c:pt>
                <c:pt idx="8">
                  <c:v>5.28</c:v>
                </c:pt>
                <c:pt idx="9">
                  <c:v>9.6199999999999992</c:v>
                </c:pt>
                <c:pt idx="10">
                  <c:v>16.600000000000001</c:v>
                </c:pt>
                <c:pt idx="11">
                  <c:v>20.309999999999999</c:v>
                </c:pt>
                <c:pt idx="12">
                  <c:v>21.2</c:v>
                </c:pt>
                <c:pt idx="13">
                  <c:v>25.37</c:v>
                </c:pt>
                <c:pt idx="14">
                  <c:v>24.41</c:v>
                </c:pt>
                <c:pt idx="15">
                  <c:v>23.5</c:v>
                </c:pt>
                <c:pt idx="16">
                  <c:v>26.37</c:v>
                </c:pt>
                <c:pt idx="17">
                  <c:v>23.16</c:v>
                </c:pt>
                <c:pt idx="18">
                  <c:v>21.23</c:v>
                </c:pt>
                <c:pt idx="19">
                  <c:v>34.69</c:v>
                </c:pt>
                <c:pt idx="20">
                  <c:v>31.3</c:v>
                </c:pt>
                <c:pt idx="21">
                  <c:v>35.04</c:v>
                </c:pt>
                <c:pt idx="22">
                  <c:v>30.46</c:v>
                </c:pt>
                <c:pt idx="23">
                  <c:v>35.36</c:v>
                </c:pt>
                <c:pt idx="24">
                  <c:v>39.57</c:v>
                </c:pt>
                <c:pt idx="25">
                  <c:v>32.909999999999997</c:v>
                </c:pt>
                <c:pt idx="26">
                  <c:v>27.09</c:v>
                </c:pt>
                <c:pt idx="27">
                  <c:v>19</c:v>
                </c:pt>
                <c:pt idx="28">
                  <c:v>17.239999999999998</c:v>
                </c:pt>
                <c:pt idx="29">
                  <c:v>29.24</c:v>
                </c:pt>
                <c:pt idx="30">
                  <c:v>28.12</c:v>
                </c:pt>
                <c:pt idx="31">
                  <c:v>29.16</c:v>
                </c:pt>
                <c:pt idx="32">
                  <c:v>16.75</c:v>
                </c:pt>
                <c:pt idx="33">
                  <c:v>4.28</c:v>
                </c:pt>
                <c:pt idx="34">
                  <c:v>13.62</c:v>
                </c:pt>
                <c:pt idx="35">
                  <c:v>11.44</c:v>
                </c:pt>
                <c:pt idx="36">
                  <c:v>13.56</c:v>
                </c:pt>
                <c:pt idx="37">
                  <c:v>17.5</c:v>
                </c:pt>
                <c:pt idx="38">
                  <c:v>28.28</c:v>
                </c:pt>
                <c:pt idx="39">
                  <c:v>24.44</c:v>
                </c:pt>
                <c:pt idx="40">
                  <c:v>25.21</c:v>
                </c:pt>
                <c:pt idx="41">
                  <c:v>27.94</c:v>
                </c:pt>
                <c:pt idx="42">
                  <c:v>19.88</c:v>
                </c:pt>
                <c:pt idx="43">
                  <c:v>25.34</c:v>
                </c:pt>
                <c:pt idx="44">
                  <c:v>24.82</c:v>
                </c:pt>
                <c:pt idx="45">
                  <c:v>27.74</c:v>
                </c:pt>
                <c:pt idx="46">
                  <c:v>29.7</c:v>
                </c:pt>
                <c:pt idx="47">
                  <c:v>23.85</c:v>
                </c:pt>
                <c:pt idx="48">
                  <c:v>32.78</c:v>
                </c:pt>
                <c:pt idx="49">
                  <c:v>30.53</c:v>
                </c:pt>
                <c:pt idx="50">
                  <c:v>28.29</c:v>
                </c:pt>
                <c:pt idx="51">
                  <c:v>22.31</c:v>
                </c:pt>
                <c:pt idx="52">
                  <c:v>23.67</c:v>
                </c:pt>
                <c:pt idx="53">
                  <c:v>28.13</c:v>
                </c:pt>
                <c:pt idx="54">
                  <c:v>23.28</c:v>
                </c:pt>
                <c:pt idx="55">
                  <c:v>23.39</c:v>
                </c:pt>
                <c:pt idx="56">
                  <c:v>25.87</c:v>
                </c:pt>
                <c:pt idx="57">
                  <c:v>24.53</c:v>
                </c:pt>
                <c:pt idx="58">
                  <c:v>21.22</c:v>
                </c:pt>
                <c:pt idx="59">
                  <c:v>22.98</c:v>
                </c:pt>
                <c:pt idx="60">
                  <c:v>23.88</c:v>
                </c:pt>
                <c:pt idx="61">
                  <c:v>24.07</c:v>
                </c:pt>
                <c:pt idx="62">
                  <c:v>26.73</c:v>
                </c:pt>
                <c:pt idx="63">
                  <c:v>33.75</c:v>
                </c:pt>
                <c:pt idx="64">
                  <c:v>39.54</c:v>
                </c:pt>
                <c:pt idx="65">
                  <c:v>42.54</c:v>
                </c:pt>
                <c:pt idx="66">
                  <c:v>41.35</c:v>
                </c:pt>
                <c:pt idx="67">
                  <c:v>44.01</c:v>
                </c:pt>
                <c:pt idx="68">
                  <c:v>50.58</c:v>
                </c:pt>
                <c:pt idx="69">
                  <c:v>47.8</c:v>
                </c:pt>
                <c:pt idx="70">
                  <c:v>51.92</c:v>
                </c:pt>
                <c:pt idx="71">
                  <c:v>43.76</c:v>
                </c:pt>
                <c:pt idx="72">
                  <c:v>51.28</c:v>
                </c:pt>
                <c:pt idx="73">
                  <c:v>61.05</c:v>
                </c:pt>
                <c:pt idx="74">
                  <c:v>58.47</c:v>
                </c:pt>
                <c:pt idx="75">
                  <c:v>51.07</c:v>
                </c:pt>
                <c:pt idx="76">
                  <c:v>54.9</c:v>
                </c:pt>
                <c:pt idx="77">
                  <c:v>55.54</c:v>
                </c:pt>
                <c:pt idx="78">
                  <c:v>54.5</c:v>
                </c:pt>
                <c:pt idx="79">
                  <c:v>57.66</c:v>
                </c:pt>
                <c:pt idx="80">
                  <c:v>63</c:v>
                </c:pt>
                <c:pt idx="81">
                  <c:v>58.89</c:v>
                </c:pt>
                <c:pt idx="82">
                  <c:v>62.68</c:v>
                </c:pt>
                <c:pt idx="83">
                  <c:v>55.33</c:v>
                </c:pt>
                <c:pt idx="84">
                  <c:v>55.6</c:v>
                </c:pt>
                <c:pt idx="85">
                  <c:v>52.1663</c:v>
                </c:pt>
                <c:pt idx="86">
                  <c:v>53.739699999999999</c:v>
                </c:pt>
                <c:pt idx="87">
                  <c:v>60.935600000000001</c:v>
                </c:pt>
                <c:pt idx="88">
                  <c:v>66.691599999999994</c:v>
                </c:pt>
                <c:pt idx="89">
                  <c:v>68.931200000000004</c:v>
                </c:pt>
                <c:pt idx="90">
                  <c:v>69.031099999999995</c:v>
                </c:pt>
                <c:pt idx="91">
                  <c:v>77.096400000000003</c:v>
                </c:pt>
                <c:pt idx="92">
                  <c:v>73.202799999999996</c:v>
                </c:pt>
                <c:pt idx="93">
                  <c:v>78.056200000000004</c:v>
                </c:pt>
                <c:pt idx="94">
                  <c:v>74.932500000000005</c:v>
                </c:pt>
                <c:pt idx="95">
                  <c:v>80.4251</c:v>
                </c:pt>
                <c:pt idx="96">
                  <c:v>85.787499999999994</c:v>
                </c:pt>
                <c:pt idx="97">
                  <c:v>89.7483</c:v>
                </c:pt>
                <c:pt idx="98">
                  <c:v>90.4709</c:v>
                </c:pt>
                <c:pt idx="99">
                  <c:v>93.549599999999998</c:v>
                </c:pt>
                <c:pt idx="100">
                  <c:v>98.24</c:v>
                </c:pt>
                <c:pt idx="101">
                  <c:v>98.668499999999995</c:v>
                </c:pt>
                <c:pt idx="102">
                  <c:v>99.819699999999997</c:v>
                </c:pt>
                <c:pt idx="103">
                  <c:v>92.275300000000001</c:v>
                </c:pt>
                <c:pt idx="104">
                  <c:v>94.642300000000006</c:v>
                </c:pt>
                <c:pt idx="105">
                  <c:v>101.8985</c:v>
                </c:pt>
                <c:pt idx="106">
                  <c:v>102.5592</c:v>
                </c:pt>
                <c:pt idx="107">
                  <c:v>113.3365</c:v>
                </c:pt>
                <c:pt idx="108">
                  <c:v>110.17270000000001</c:v>
                </c:pt>
                <c:pt idx="109">
                  <c:v>113.5596</c:v>
                </c:pt>
                <c:pt idx="110">
                  <c:v>116.4042</c:v>
                </c:pt>
                <c:pt idx="111">
                  <c:v>112.182</c:v>
                </c:pt>
                <c:pt idx="112">
                  <c:v>119.01090000000001</c:v>
                </c:pt>
                <c:pt idx="113">
                  <c:v>132.29750000000001</c:v>
                </c:pt>
                <c:pt idx="114">
                  <c:v>144.2732</c:v>
                </c:pt>
                <c:pt idx="115">
                  <c:v>155.30170000000001</c:v>
                </c:pt>
                <c:pt idx="116">
                  <c:v>137.351</c:v>
                </c:pt>
                <c:pt idx="117">
                  <c:v>150.05099999999999</c:v>
                </c:pt>
                <c:pt idx="118">
                  <c:v>135.04060000000001</c:v>
                </c:pt>
                <c:pt idx="119">
                  <c:v>138.59549999999999</c:v>
                </c:pt>
                <c:pt idx="120">
                  <c:v>141.65360000000001</c:v>
                </c:pt>
                <c:pt idx="121">
                  <c:v>146.82929999999999</c:v>
                </c:pt>
                <c:pt idx="122">
                  <c:v>163.6617</c:v>
                </c:pt>
                <c:pt idx="123">
                  <c:v>175.1028</c:v>
                </c:pt>
                <c:pt idx="124">
                  <c:v>177.75489999999999</c:v>
                </c:pt>
                <c:pt idx="125">
                  <c:v>172.65100000000001</c:v>
                </c:pt>
                <c:pt idx="126">
                  <c:v>177.73840000000001</c:v>
                </c:pt>
                <c:pt idx="127">
                  <c:v>177.761</c:v>
                </c:pt>
                <c:pt idx="128">
                  <c:v>138.81549999999999</c:v>
                </c:pt>
                <c:pt idx="129">
                  <c:v>143.58969999999999</c:v>
                </c:pt>
                <c:pt idx="130">
                  <c:v>165.76070000000001</c:v>
                </c:pt>
                <c:pt idx="131">
                  <c:v>181.87299999999999</c:v>
                </c:pt>
                <c:pt idx="132">
                  <c:v>194.84219999999999</c:v>
                </c:pt>
                <c:pt idx="133">
                  <c:v>200.6799</c:v>
                </c:pt>
                <c:pt idx="134">
                  <c:v>193.05619999999999</c:v>
                </c:pt>
                <c:pt idx="135">
                  <c:v>206.5317</c:v>
                </c:pt>
                <c:pt idx="136">
                  <c:v>219.7773</c:v>
                </c:pt>
                <c:pt idx="137">
                  <c:v>208.97739999999999</c:v>
                </c:pt>
                <c:pt idx="138">
                  <c:v>224.5274</c:v>
                </c:pt>
                <c:pt idx="139">
                  <c:v>223.06649999999999</c:v>
                </c:pt>
                <c:pt idx="140">
                  <c:v>222.7681</c:v>
                </c:pt>
                <c:pt idx="141">
                  <c:v>219.33439999999999</c:v>
                </c:pt>
                <c:pt idx="142">
                  <c:v>235.33670000000001</c:v>
                </c:pt>
                <c:pt idx="143">
                  <c:v>245.715</c:v>
                </c:pt>
                <c:pt idx="144">
                  <c:v>274.43490000000003</c:v>
                </c:pt>
                <c:pt idx="145">
                  <c:v>254.018</c:v>
                </c:pt>
                <c:pt idx="146">
                  <c:v>255.19309999999999</c:v>
                </c:pt>
                <c:pt idx="147">
                  <c:v>278.77229999999997</c:v>
                </c:pt>
                <c:pt idx="148">
                  <c:v>261.85050000000001</c:v>
                </c:pt>
                <c:pt idx="149">
                  <c:v>252.7825</c:v>
                </c:pt>
                <c:pt idx="150">
                  <c:v>264.75380000000001</c:v>
                </c:pt>
                <c:pt idx="151">
                  <c:v>253.93600000000001</c:v>
                </c:pt>
                <c:pt idx="152">
                  <c:v>265.05869999999999</c:v>
                </c:pt>
                <c:pt idx="153">
                  <c:v>244.99430000000001</c:v>
                </c:pt>
                <c:pt idx="154">
                  <c:v>238.09370000000001</c:v>
                </c:pt>
                <c:pt idx="155">
                  <c:v>217.11019999999999</c:v>
                </c:pt>
                <c:pt idx="156">
                  <c:v>222.2884</c:v>
                </c:pt>
                <c:pt idx="157">
                  <c:v>230.48259999999999</c:v>
                </c:pt>
                <c:pt idx="158">
                  <c:v>202.73259999999999</c:v>
                </c:pt>
                <c:pt idx="159">
                  <c:v>182.3749</c:v>
                </c:pt>
                <c:pt idx="160">
                  <c:v>202.9496</c:v>
                </c:pt>
                <c:pt idx="161">
                  <c:v>199.601</c:v>
                </c:pt>
                <c:pt idx="162">
                  <c:v>190.48740000000001</c:v>
                </c:pt>
                <c:pt idx="163">
                  <c:v>185.91669999999999</c:v>
                </c:pt>
                <c:pt idx="164">
                  <c:v>172.79849999999999</c:v>
                </c:pt>
                <c:pt idx="165">
                  <c:v>147.8569</c:v>
                </c:pt>
                <c:pt idx="166">
                  <c:v>153.14619999999999</c:v>
                </c:pt>
                <c:pt idx="167">
                  <c:v>168.7422</c:v>
                </c:pt>
                <c:pt idx="168">
                  <c:v>171.3039</c:v>
                </c:pt>
                <c:pt idx="169">
                  <c:v>163.86189999999999</c:v>
                </c:pt>
                <c:pt idx="170">
                  <c:v>161.91460000000001</c:v>
                </c:pt>
                <c:pt idx="171">
                  <c:v>173.727</c:v>
                </c:pt>
                <c:pt idx="172">
                  <c:v>165.04900000000001</c:v>
                </c:pt>
                <c:pt idx="173">
                  <c:v>165.40360000000001</c:v>
                </c:pt>
                <c:pt idx="174">
                  <c:v>149.2176</c:v>
                </c:pt>
                <c:pt idx="175">
                  <c:v>128.30969999999999</c:v>
                </c:pt>
                <c:pt idx="176">
                  <c:v>128.91669999999999</c:v>
                </c:pt>
                <c:pt idx="177">
                  <c:v>103.8116</c:v>
                </c:pt>
                <c:pt idx="178">
                  <c:v>118.8152</c:v>
                </c:pt>
                <c:pt idx="179">
                  <c:v>130.76669999999999</c:v>
                </c:pt>
                <c:pt idx="180">
                  <c:v>119.8241</c:v>
                </c:pt>
                <c:pt idx="181">
                  <c:v>113.39239999999999</c:v>
                </c:pt>
                <c:pt idx="182">
                  <c:v>109.73269999999999</c:v>
                </c:pt>
                <c:pt idx="183">
                  <c:v>108.83499999999999</c:v>
                </c:pt>
                <c:pt idx="184">
                  <c:v>127.4747</c:v>
                </c:pt>
                <c:pt idx="185">
                  <c:v>140.70339999999999</c:v>
                </c:pt>
                <c:pt idx="186">
                  <c:v>145.32060000000001</c:v>
                </c:pt>
                <c:pt idx="187">
                  <c:v>150.76410000000001</c:v>
                </c:pt>
                <c:pt idx="188">
                  <c:v>156.71379999999999</c:v>
                </c:pt>
                <c:pt idx="189">
                  <c:v>158.36109999999999</c:v>
                </c:pt>
                <c:pt idx="190">
                  <c:v>174.03139999999999</c:v>
                </c:pt>
                <c:pt idx="191">
                  <c:v>178.1917</c:v>
                </c:pt>
                <c:pt idx="192">
                  <c:v>195.9007</c:v>
                </c:pt>
                <c:pt idx="193">
                  <c:v>200.94139999999999</c:v>
                </c:pt>
                <c:pt idx="194">
                  <c:v>206.47229999999999</c:v>
                </c:pt>
                <c:pt idx="195">
                  <c:v>204.8364</c:v>
                </c:pt>
                <c:pt idx="196">
                  <c:v>197.82990000000001</c:v>
                </c:pt>
                <c:pt idx="197">
                  <c:v>200.32310000000001</c:v>
                </c:pt>
                <c:pt idx="198">
                  <c:v>206.4008</c:v>
                </c:pt>
                <c:pt idx="199">
                  <c:v>196.6677</c:v>
                </c:pt>
                <c:pt idx="200">
                  <c:v>198.5942</c:v>
                </c:pt>
                <c:pt idx="201">
                  <c:v>204.90979999999999</c:v>
                </c:pt>
                <c:pt idx="202">
                  <c:v>212.4076</c:v>
                </c:pt>
                <c:pt idx="203">
                  <c:v>229.5598</c:v>
                </c:pt>
                <c:pt idx="204">
                  <c:v>242.47730000000001</c:v>
                </c:pt>
                <c:pt idx="205">
                  <c:v>235.25210000000001</c:v>
                </c:pt>
                <c:pt idx="206">
                  <c:v>246.98249999999999</c:v>
                </c:pt>
                <c:pt idx="207">
                  <c:v>239.49520000000001</c:v>
                </c:pt>
                <c:pt idx="208">
                  <c:v>232.22569999999999</c:v>
                </c:pt>
                <c:pt idx="209">
                  <c:v>238.6473</c:v>
                </c:pt>
                <c:pt idx="210">
                  <c:v>242.23429999999999</c:v>
                </c:pt>
                <c:pt idx="211">
                  <c:v>254.9752</c:v>
                </c:pt>
                <c:pt idx="212">
                  <c:v>257.83190000000002</c:v>
                </c:pt>
                <c:pt idx="213">
                  <c:v>268.69479999999999</c:v>
                </c:pt>
                <c:pt idx="214">
                  <c:v>258.82659999999998</c:v>
                </c:pt>
                <c:pt idx="215">
                  <c:v>272.08460000000002</c:v>
                </c:pt>
                <c:pt idx="216">
                  <c:v>281.39269999999999</c:v>
                </c:pt>
                <c:pt idx="217">
                  <c:v>300.19540000000001</c:v>
                </c:pt>
                <c:pt idx="218">
                  <c:v>299.7371</c:v>
                </c:pt>
                <c:pt idx="219">
                  <c:v>308.35340000000002</c:v>
                </c:pt>
                <c:pt idx="220">
                  <c:v>322.12700000000001</c:v>
                </c:pt>
                <c:pt idx="221">
                  <c:v>305.81200000000001</c:v>
                </c:pt>
                <c:pt idx="222">
                  <c:v>305.80239999999998</c:v>
                </c:pt>
                <c:pt idx="223">
                  <c:v>308.64089999999999</c:v>
                </c:pt>
                <c:pt idx="224">
                  <c:v>319.42930000000001</c:v>
                </c:pt>
                <c:pt idx="225">
                  <c:v>324.44970000000001</c:v>
                </c:pt>
                <c:pt idx="226">
                  <c:v>340.44920000000002</c:v>
                </c:pt>
                <c:pt idx="227">
                  <c:v>353.0899</c:v>
                </c:pt>
                <c:pt idx="228">
                  <c:v>363.41140000000001</c:v>
                </c:pt>
                <c:pt idx="229">
                  <c:v>368.06790000000001</c:v>
                </c:pt>
                <c:pt idx="230">
                  <c:v>365.7713</c:v>
                </c:pt>
                <c:pt idx="231">
                  <c:v>375.30650000000003</c:v>
                </c:pt>
                <c:pt idx="232">
                  <c:v>396.58629999999999</c:v>
                </c:pt>
                <c:pt idx="233">
                  <c:v>411.81270000000001</c:v>
                </c:pt>
                <c:pt idx="234">
                  <c:v>410.48849999999999</c:v>
                </c:pt>
                <c:pt idx="235">
                  <c:v>402.76389999999998</c:v>
                </c:pt>
                <c:pt idx="236">
                  <c:v>401.57850000000002</c:v>
                </c:pt>
                <c:pt idx="237">
                  <c:v>428.67410000000001</c:v>
                </c:pt>
                <c:pt idx="238">
                  <c:v>449.39879999999999</c:v>
                </c:pt>
                <c:pt idx="239">
                  <c:v>425.6155</c:v>
                </c:pt>
                <c:pt idx="240">
                  <c:v>420.06659999999999</c:v>
                </c:pt>
                <c:pt idx="241">
                  <c:v>377.52300000000002</c:v>
                </c:pt>
                <c:pt idx="242">
                  <c:v>379.03949999999998</c:v>
                </c:pt>
                <c:pt idx="243">
                  <c:v>372.25020000000001</c:v>
                </c:pt>
                <c:pt idx="244">
                  <c:v>398.9024</c:v>
                </c:pt>
                <c:pt idx="245">
                  <c:v>407.25029999999998</c:v>
                </c:pt>
                <c:pt idx="246">
                  <c:v>365.77260000000001</c:v>
                </c:pt>
                <c:pt idx="247">
                  <c:v>353.80430000000001</c:v>
                </c:pt>
                <c:pt idx="248">
                  <c:v>344.20960000000002</c:v>
                </c:pt>
                <c:pt idx="249">
                  <c:v>288.8578</c:v>
                </c:pt>
                <c:pt idx="250">
                  <c:v>211.8903</c:v>
                </c:pt>
                <c:pt idx="251">
                  <c:v>191.5908</c:v>
                </c:pt>
                <c:pt idx="252">
                  <c:v>202.34209999999999</c:v>
                </c:pt>
                <c:pt idx="253">
                  <c:v>176.55709999999999</c:v>
                </c:pt>
                <c:pt idx="254">
                  <c:v>149.63489999999999</c:v>
                </c:pt>
                <c:pt idx="255">
                  <c:v>170.3612</c:v>
                </c:pt>
                <c:pt idx="256">
                  <c:v>202.5008</c:v>
                </c:pt>
                <c:pt idx="257">
                  <c:v>232.9641</c:v>
                </c:pt>
                <c:pt idx="258">
                  <c:v>231.23500000000001</c:v>
                </c:pt>
                <c:pt idx="259">
                  <c:v>260.48239999999998</c:v>
                </c:pt>
                <c:pt idx="260">
                  <c:v>273.52</c:v>
                </c:pt>
                <c:pt idx="261">
                  <c:v>290.76150000000001</c:v>
                </c:pt>
                <c:pt idx="262">
                  <c:v>284.79910000000001</c:v>
                </c:pt>
                <c:pt idx="263">
                  <c:v>300.7851</c:v>
                </c:pt>
                <c:pt idx="264">
                  <c:v>309.27769999999998</c:v>
                </c:pt>
                <c:pt idx="265">
                  <c:v>291.63319999999999</c:v>
                </c:pt>
                <c:pt idx="266">
                  <c:v>296.74329999999998</c:v>
                </c:pt>
                <c:pt idx="267">
                  <c:v>322.46339999999998</c:v>
                </c:pt>
                <c:pt idx="268">
                  <c:v>323.36200000000002</c:v>
                </c:pt>
                <c:pt idx="269">
                  <c:v>283.54050000000001</c:v>
                </c:pt>
                <c:pt idx="270">
                  <c:v>271.91890000000001</c:v>
                </c:pt>
                <c:pt idx="271">
                  <c:v>302.2681</c:v>
                </c:pt>
                <c:pt idx="272">
                  <c:v>288.34469999999999</c:v>
                </c:pt>
                <c:pt idx="273">
                  <c:v>325.63690000000003</c:v>
                </c:pt>
                <c:pt idx="274">
                  <c:v>341.16489999999999</c:v>
                </c:pt>
                <c:pt idx="275">
                  <c:v>331.50510000000003</c:v>
                </c:pt>
                <c:pt idx="276">
                  <c:v>363.32080000000002</c:v>
                </c:pt>
                <c:pt idx="277">
                  <c:v>370.63720000000001</c:v>
                </c:pt>
                <c:pt idx="278">
                  <c:v>384.48899999999998</c:v>
                </c:pt>
                <c:pt idx="279">
                  <c:v>384.21420000000001</c:v>
                </c:pt>
                <c:pt idx="280">
                  <c:v>404.18060000000003</c:v>
                </c:pt>
                <c:pt idx="281">
                  <c:v>393.69639999999998</c:v>
                </c:pt>
                <c:pt idx="282">
                  <c:v>386.1164</c:v>
                </c:pt>
                <c:pt idx="283">
                  <c:v>378.34640000000002</c:v>
                </c:pt>
                <c:pt idx="284">
                  <c:v>343.58120000000002</c:v>
                </c:pt>
                <c:pt idx="285">
                  <c:v>301.87950000000001</c:v>
                </c:pt>
                <c:pt idx="286">
                  <c:v>344.9896</c:v>
                </c:pt>
                <c:pt idx="287">
                  <c:v>331.887</c:v>
                </c:pt>
                <c:pt idx="288">
                  <c:v>331.2373</c:v>
                </c:pt>
                <c:pt idx="289">
                  <c:v>356.37450000000001</c:v>
                </c:pt>
                <c:pt idx="290">
                  <c:v>379.53</c:v>
                </c:pt>
                <c:pt idx="291">
                  <c:v>382.95549999999997</c:v>
                </c:pt>
                <c:pt idx="292">
                  <c:v>377.58280000000002</c:v>
                </c:pt>
                <c:pt idx="293">
                  <c:v>335.11840000000001</c:v>
                </c:pt>
                <c:pt idx="294">
                  <c:v>356.81450000000001</c:v>
                </c:pt>
                <c:pt idx="295">
                  <c:v>363.19740000000002</c:v>
                </c:pt>
                <c:pt idx="296">
                  <c:v>373.49459999999999</c:v>
                </c:pt>
                <c:pt idx="297">
                  <c:v>388.59249999999997</c:v>
                </c:pt>
                <c:pt idx="298">
                  <c:v>385.44940000000003</c:v>
                </c:pt>
                <c:pt idx="299">
                  <c:v>391.8777</c:v>
                </c:pt>
                <c:pt idx="300">
                  <c:v>403.33519999999999</c:v>
                </c:pt>
                <c:pt idx="301">
                  <c:v>426.608</c:v>
                </c:pt>
                <c:pt idx="302">
                  <c:v>426.726</c:v>
                </c:pt>
                <c:pt idx="303">
                  <c:v>436.6481</c:v>
                </c:pt>
                <c:pt idx="304">
                  <c:v>452.13900000000001</c:v>
                </c:pt>
                <c:pt idx="305">
                  <c:v>451.00979999999998</c:v>
                </c:pt>
                <c:pt idx="306">
                  <c:v>435.1164</c:v>
                </c:pt>
                <c:pt idx="307">
                  <c:v>460.95060000000001</c:v>
                </c:pt>
                <c:pt idx="308">
                  <c:v>449.48930000000001</c:v>
                </c:pt>
                <c:pt idx="309">
                  <c:v>478.10989999999998</c:v>
                </c:pt>
                <c:pt idx="310">
                  <c:v>501.49430000000001</c:v>
                </c:pt>
                <c:pt idx="311">
                  <c:v>510.22590000000002</c:v>
                </c:pt>
                <c:pt idx="312">
                  <c:v>521.06899999999996</c:v>
                </c:pt>
                <c:pt idx="313">
                  <c:v>496.34820000000002</c:v>
                </c:pt>
                <c:pt idx="314">
                  <c:v>525.40290000000005</c:v>
                </c:pt>
                <c:pt idx="315">
                  <c:v>528.56690000000003</c:v>
                </c:pt>
                <c:pt idx="316">
                  <c:v>534.77829999999994</c:v>
                </c:pt>
                <c:pt idx="317">
                  <c:v>548.6902</c:v>
                </c:pt>
                <c:pt idx="318">
                  <c:v>561.14970000000005</c:v>
                </c:pt>
                <c:pt idx="319">
                  <c:v>553.33609999999999</c:v>
                </c:pt>
                <c:pt idx="320">
                  <c:v>568.03809999999999</c:v>
                </c:pt>
                <c:pt idx="321">
                  <c:v>546.64239999999995</c:v>
                </c:pt>
                <c:pt idx="322">
                  <c:v>551.3646</c:v>
                </c:pt>
                <c:pt idx="323">
                  <c:v>562.54520000000002</c:v>
                </c:pt>
                <c:pt idx="324">
                  <c:v>550.09900000000005</c:v>
                </c:pt>
                <c:pt idx="325">
                  <c:v>540.09900000000005</c:v>
                </c:pt>
                <c:pt idx="326">
                  <c:v>575.98820000000001</c:v>
                </c:pt>
                <c:pt idx="327">
                  <c:v>565.96900000000005</c:v>
                </c:pt>
                <c:pt idx="328">
                  <c:v>585.49940000000004</c:v>
                </c:pt>
                <c:pt idx="329">
                  <c:v>584.99749999999995</c:v>
                </c:pt>
                <c:pt idx="330">
                  <c:v>569.17550000000006</c:v>
                </c:pt>
                <c:pt idx="331">
                  <c:v>575.20939999999996</c:v>
                </c:pt>
                <c:pt idx="332">
                  <c:v>529.18880000000001</c:v>
                </c:pt>
                <c:pt idx="333">
                  <c:v>506.70609999999999</c:v>
                </c:pt>
                <c:pt idx="334">
                  <c:v>554.49369999999999</c:v>
                </c:pt>
                <c:pt idx="335">
                  <c:v>549.38239999999996</c:v>
                </c:pt>
                <c:pt idx="336">
                  <c:v>537.97410000000002</c:v>
                </c:pt>
                <c:pt idx="337">
                  <c:v>499.6576</c:v>
                </c:pt>
                <c:pt idx="338">
                  <c:v>495.83510000000001</c:v>
                </c:pt>
                <c:pt idx="339">
                  <c:v>540.38729999999998</c:v>
                </c:pt>
                <c:pt idx="340">
                  <c:v>550.13229999999999</c:v>
                </c:pt>
                <c:pt idx="341">
                  <c:v>551.40560000000005</c:v>
                </c:pt>
                <c:pt idx="342">
                  <c:v>547.78459999999995</c:v>
                </c:pt>
                <c:pt idx="343">
                  <c:v>576.00030000000004</c:v>
                </c:pt>
                <c:pt idx="344">
                  <c:v>578.5874</c:v>
                </c:pt>
                <c:pt idx="345">
                  <c:v>583.02809999999999</c:v>
                </c:pt>
                <c:pt idx="346">
                  <c:v>571.61410000000001</c:v>
                </c:pt>
                <c:pt idx="347">
                  <c:v>577.08140000000003</c:v>
                </c:pt>
                <c:pt idx="348">
                  <c:v>591.98979999999995</c:v>
                </c:pt>
                <c:pt idx="349">
                  <c:v>611.06110000000001</c:v>
                </c:pt>
                <c:pt idx="350">
                  <c:v>631.29830000000004</c:v>
                </c:pt>
                <c:pt idx="351">
                  <c:v>640.76620000000003</c:v>
                </c:pt>
                <c:pt idx="352">
                  <c:v>652.61519999999996</c:v>
                </c:pt>
                <c:pt idx="353">
                  <c:v>669.71690000000001</c:v>
                </c:pt>
                <c:pt idx="354">
                  <c:v>673.54290000000003</c:v>
                </c:pt>
                <c:pt idx="355">
                  <c:v>695.43510000000003</c:v>
                </c:pt>
                <c:pt idx="356">
                  <c:v>698.87490000000003</c:v>
                </c:pt>
                <c:pt idx="357">
                  <c:v>714.60270000000003</c:v>
                </c:pt>
                <c:pt idx="358">
                  <c:v>731.68970000000002</c:v>
                </c:pt>
                <c:pt idx="359">
                  <c:v>748.15689999999995</c:v>
                </c:pt>
                <c:pt idx="360">
                  <c:v>762.17970000000003</c:v>
                </c:pt>
                <c:pt idx="361">
                  <c:v>810.97910000000002</c:v>
                </c:pt>
                <c:pt idx="362">
                  <c:v>773.03269999999998</c:v>
                </c:pt>
                <c:pt idx="363">
                  <c:v>754.91560000000004</c:v>
                </c:pt>
                <c:pt idx="364">
                  <c:v>763.47850000000005</c:v>
                </c:pt>
                <c:pt idx="365">
                  <c:v>765.08550000000002</c:v>
                </c:pt>
                <c:pt idx="366">
                  <c:v>760.75</c:v>
                </c:pt>
                <c:pt idx="367">
                  <c:v>786.98860000000002</c:v>
                </c:pt>
                <c:pt idx="368">
                  <c:v>794.33259999999996</c:v>
                </c:pt>
                <c:pt idx="369">
                  <c:v>798.56129999999996</c:v>
                </c:pt>
                <c:pt idx="370">
                  <c:v>731.41189999999995</c:v>
                </c:pt>
                <c:pt idx="371">
                  <c:v>743.95219999999995</c:v>
                </c:pt>
                <c:pt idx="372">
                  <c:v>684.87059999999997</c:v>
                </c:pt>
                <c:pt idx="373">
                  <c:v>747.0874</c:v>
                </c:pt>
                <c:pt idx="374">
                  <c:v>770.11329999999998</c:v>
                </c:pt>
                <c:pt idx="375">
                  <c:v>781.63400000000001</c:v>
                </c:pt>
                <c:pt idx="376">
                  <c:v>811.79250000000002</c:v>
                </c:pt>
                <c:pt idx="377">
                  <c:v>758.35530000000006</c:v>
                </c:pt>
                <c:pt idx="378">
                  <c:v>814.9597</c:v>
                </c:pt>
                <c:pt idx="379">
                  <c:v>817.9547</c:v>
                </c:pt>
                <c:pt idx="380">
                  <c:v>796.59519999999998</c:v>
                </c:pt>
                <c:pt idx="381">
                  <c:v>815.84829999999999</c:v>
                </c:pt>
                <c:pt idx="382">
                  <c:v>841.12860000000001</c:v>
                </c:pt>
                <c:pt idx="383">
                  <c:v>864.51160000000004</c:v>
                </c:pt>
                <c:pt idx="384">
                  <c:v>898.85050000000001</c:v>
                </c:pt>
                <c:pt idx="385">
                  <c:v>888.08510000000001</c:v>
                </c:pt>
                <c:pt idx="386">
                  <c:v>808.56119999999999</c:v>
                </c:pt>
                <c:pt idx="387">
                  <c:v>686.40700000000004</c:v>
                </c:pt>
                <c:pt idx="388">
                  <c:v>771.18880000000001</c:v>
                </c:pt>
              </c:numCache>
            </c:numRef>
          </c:val>
          <c:extLst>
            <c:ext xmlns:c16="http://schemas.microsoft.com/office/drawing/2014/chart" uri="{C3380CC4-5D6E-409C-BE32-E72D297353CC}">
              <c16:uniqueId val="{00000000-708E-44C4-9500-1EC0073F602B}"/>
            </c:ext>
          </c:extLst>
        </c:ser>
        <c:ser>
          <c:idx val="1"/>
          <c:order val="1"/>
          <c:tx>
            <c:v>Income</c:v>
          </c:tx>
          <c:spPr>
            <a:solidFill>
              <a:schemeClr val="accent2"/>
            </a:solidFill>
            <a:ln>
              <a:noFill/>
            </a:ln>
            <a:effectLst/>
          </c:spPr>
          <c:cat>
            <c:numRef>
              <c:f>'MSCI ACWI_1987'!$F$2:$F$390</c:f>
              <c:numCache>
                <c:formatCode>m/d/yyyy</c:formatCode>
                <c:ptCount val="389"/>
                <c:pt idx="0">
                  <c:v>32142</c:v>
                </c:pt>
                <c:pt idx="1">
                  <c:v>32171</c:v>
                </c:pt>
                <c:pt idx="2">
                  <c:v>32202</c:v>
                </c:pt>
                <c:pt idx="3">
                  <c:v>32233</c:v>
                </c:pt>
                <c:pt idx="4">
                  <c:v>32262</c:v>
                </c:pt>
                <c:pt idx="5">
                  <c:v>32294</c:v>
                </c:pt>
                <c:pt idx="6">
                  <c:v>32324</c:v>
                </c:pt>
                <c:pt idx="7">
                  <c:v>32353</c:v>
                </c:pt>
                <c:pt idx="8">
                  <c:v>32386</c:v>
                </c:pt>
                <c:pt idx="9">
                  <c:v>32416</c:v>
                </c:pt>
                <c:pt idx="10">
                  <c:v>32447</c:v>
                </c:pt>
                <c:pt idx="11">
                  <c:v>32477</c:v>
                </c:pt>
                <c:pt idx="12">
                  <c:v>32507</c:v>
                </c:pt>
                <c:pt idx="13">
                  <c:v>32539</c:v>
                </c:pt>
                <c:pt idx="14">
                  <c:v>32567</c:v>
                </c:pt>
                <c:pt idx="15">
                  <c:v>32598</c:v>
                </c:pt>
                <c:pt idx="16">
                  <c:v>32626</c:v>
                </c:pt>
                <c:pt idx="17">
                  <c:v>32659</c:v>
                </c:pt>
                <c:pt idx="18">
                  <c:v>32689</c:v>
                </c:pt>
                <c:pt idx="19">
                  <c:v>32720</c:v>
                </c:pt>
                <c:pt idx="20">
                  <c:v>32751</c:v>
                </c:pt>
                <c:pt idx="21">
                  <c:v>32780</c:v>
                </c:pt>
                <c:pt idx="22">
                  <c:v>32812</c:v>
                </c:pt>
                <c:pt idx="23">
                  <c:v>32842</c:v>
                </c:pt>
                <c:pt idx="24">
                  <c:v>32871</c:v>
                </c:pt>
                <c:pt idx="25">
                  <c:v>32904</c:v>
                </c:pt>
                <c:pt idx="26">
                  <c:v>32932</c:v>
                </c:pt>
                <c:pt idx="27">
                  <c:v>32962</c:v>
                </c:pt>
                <c:pt idx="28">
                  <c:v>32993</c:v>
                </c:pt>
                <c:pt idx="29">
                  <c:v>33024</c:v>
                </c:pt>
                <c:pt idx="30">
                  <c:v>33053</c:v>
                </c:pt>
                <c:pt idx="31">
                  <c:v>33085</c:v>
                </c:pt>
                <c:pt idx="32">
                  <c:v>33116</c:v>
                </c:pt>
                <c:pt idx="33">
                  <c:v>33144</c:v>
                </c:pt>
                <c:pt idx="34">
                  <c:v>33177</c:v>
                </c:pt>
                <c:pt idx="35">
                  <c:v>33207</c:v>
                </c:pt>
                <c:pt idx="36">
                  <c:v>33238</c:v>
                </c:pt>
                <c:pt idx="37">
                  <c:v>33269</c:v>
                </c:pt>
                <c:pt idx="38">
                  <c:v>33297</c:v>
                </c:pt>
                <c:pt idx="39">
                  <c:v>33326</c:v>
                </c:pt>
                <c:pt idx="40">
                  <c:v>33358</c:v>
                </c:pt>
                <c:pt idx="41">
                  <c:v>33389</c:v>
                </c:pt>
                <c:pt idx="42">
                  <c:v>33417</c:v>
                </c:pt>
                <c:pt idx="43">
                  <c:v>33450</c:v>
                </c:pt>
                <c:pt idx="44">
                  <c:v>33480</c:v>
                </c:pt>
                <c:pt idx="45">
                  <c:v>33511</c:v>
                </c:pt>
                <c:pt idx="46">
                  <c:v>33542</c:v>
                </c:pt>
                <c:pt idx="47">
                  <c:v>33571</c:v>
                </c:pt>
                <c:pt idx="48">
                  <c:v>33603</c:v>
                </c:pt>
                <c:pt idx="49">
                  <c:v>33634</c:v>
                </c:pt>
                <c:pt idx="50">
                  <c:v>33662</c:v>
                </c:pt>
                <c:pt idx="51">
                  <c:v>33694</c:v>
                </c:pt>
                <c:pt idx="52">
                  <c:v>33724</c:v>
                </c:pt>
                <c:pt idx="53">
                  <c:v>33753</c:v>
                </c:pt>
                <c:pt idx="54">
                  <c:v>33785</c:v>
                </c:pt>
                <c:pt idx="55">
                  <c:v>33816</c:v>
                </c:pt>
                <c:pt idx="56">
                  <c:v>33847</c:v>
                </c:pt>
                <c:pt idx="57">
                  <c:v>33877</c:v>
                </c:pt>
                <c:pt idx="58">
                  <c:v>33907</c:v>
                </c:pt>
                <c:pt idx="59">
                  <c:v>33938</c:v>
                </c:pt>
                <c:pt idx="60">
                  <c:v>33969</c:v>
                </c:pt>
                <c:pt idx="61">
                  <c:v>33998</c:v>
                </c:pt>
                <c:pt idx="62">
                  <c:v>34026</c:v>
                </c:pt>
                <c:pt idx="63">
                  <c:v>34059</c:v>
                </c:pt>
                <c:pt idx="64">
                  <c:v>34089</c:v>
                </c:pt>
                <c:pt idx="65">
                  <c:v>34120</c:v>
                </c:pt>
                <c:pt idx="66">
                  <c:v>34150</c:v>
                </c:pt>
                <c:pt idx="67">
                  <c:v>34180</c:v>
                </c:pt>
                <c:pt idx="68">
                  <c:v>34212</c:v>
                </c:pt>
                <c:pt idx="69">
                  <c:v>34242</c:v>
                </c:pt>
                <c:pt idx="70">
                  <c:v>34271</c:v>
                </c:pt>
                <c:pt idx="71">
                  <c:v>34303</c:v>
                </c:pt>
                <c:pt idx="72">
                  <c:v>34334</c:v>
                </c:pt>
                <c:pt idx="73">
                  <c:v>34365</c:v>
                </c:pt>
                <c:pt idx="74">
                  <c:v>34393</c:v>
                </c:pt>
                <c:pt idx="75">
                  <c:v>34424</c:v>
                </c:pt>
                <c:pt idx="76">
                  <c:v>34453</c:v>
                </c:pt>
                <c:pt idx="77">
                  <c:v>34485</c:v>
                </c:pt>
                <c:pt idx="78">
                  <c:v>34515</c:v>
                </c:pt>
                <c:pt idx="79">
                  <c:v>34544</c:v>
                </c:pt>
                <c:pt idx="80">
                  <c:v>34577</c:v>
                </c:pt>
                <c:pt idx="81">
                  <c:v>34607</c:v>
                </c:pt>
                <c:pt idx="82">
                  <c:v>34638</c:v>
                </c:pt>
                <c:pt idx="83">
                  <c:v>34668</c:v>
                </c:pt>
                <c:pt idx="84">
                  <c:v>34698</c:v>
                </c:pt>
                <c:pt idx="85">
                  <c:v>34730</c:v>
                </c:pt>
                <c:pt idx="86">
                  <c:v>34758</c:v>
                </c:pt>
                <c:pt idx="87">
                  <c:v>34789</c:v>
                </c:pt>
                <c:pt idx="88">
                  <c:v>34817</c:v>
                </c:pt>
                <c:pt idx="89">
                  <c:v>34850</c:v>
                </c:pt>
                <c:pt idx="90">
                  <c:v>34880</c:v>
                </c:pt>
                <c:pt idx="91">
                  <c:v>34911</c:v>
                </c:pt>
                <c:pt idx="92">
                  <c:v>34942</c:v>
                </c:pt>
                <c:pt idx="93">
                  <c:v>34971</c:v>
                </c:pt>
                <c:pt idx="94">
                  <c:v>35003</c:v>
                </c:pt>
                <c:pt idx="95">
                  <c:v>35033</c:v>
                </c:pt>
                <c:pt idx="96">
                  <c:v>35062</c:v>
                </c:pt>
                <c:pt idx="97">
                  <c:v>35095</c:v>
                </c:pt>
                <c:pt idx="98">
                  <c:v>35124</c:v>
                </c:pt>
                <c:pt idx="99">
                  <c:v>35153</c:v>
                </c:pt>
                <c:pt idx="100">
                  <c:v>35185</c:v>
                </c:pt>
                <c:pt idx="101">
                  <c:v>35216</c:v>
                </c:pt>
                <c:pt idx="102">
                  <c:v>35244</c:v>
                </c:pt>
                <c:pt idx="103">
                  <c:v>35277</c:v>
                </c:pt>
                <c:pt idx="104">
                  <c:v>35307</c:v>
                </c:pt>
                <c:pt idx="105">
                  <c:v>35338</c:v>
                </c:pt>
                <c:pt idx="106">
                  <c:v>35369</c:v>
                </c:pt>
                <c:pt idx="107">
                  <c:v>35398</c:v>
                </c:pt>
                <c:pt idx="108">
                  <c:v>35430</c:v>
                </c:pt>
                <c:pt idx="109">
                  <c:v>35461</c:v>
                </c:pt>
                <c:pt idx="110">
                  <c:v>35489</c:v>
                </c:pt>
                <c:pt idx="111">
                  <c:v>35520</c:v>
                </c:pt>
                <c:pt idx="112">
                  <c:v>35550</c:v>
                </c:pt>
                <c:pt idx="113">
                  <c:v>35580</c:v>
                </c:pt>
                <c:pt idx="114">
                  <c:v>35611</c:v>
                </c:pt>
                <c:pt idx="115">
                  <c:v>35642</c:v>
                </c:pt>
                <c:pt idx="116">
                  <c:v>35671</c:v>
                </c:pt>
                <c:pt idx="117">
                  <c:v>35703</c:v>
                </c:pt>
                <c:pt idx="118">
                  <c:v>35734</c:v>
                </c:pt>
                <c:pt idx="119">
                  <c:v>35762</c:v>
                </c:pt>
                <c:pt idx="120">
                  <c:v>35795</c:v>
                </c:pt>
                <c:pt idx="121">
                  <c:v>35825</c:v>
                </c:pt>
                <c:pt idx="122">
                  <c:v>35853</c:v>
                </c:pt>
                <c:pt idx="123">
                  <c:v>35885</c:v>
                </c:pt>
                <c:pt idx="124">
                  <c:v>35915</c:v>
                </c:pt>
                <c:pt idx="125">
                  <c:v>35944</c:v>
                </c:pt>
                <c:pt idx="126">
                  <c:v>35976</c:v>
                </c:pt>
                <c:pt idx="127">
                  <c:v>36007</c:v>
                </c:pt>
                <c:pt idx="128">
                  <c:v>36038</c:v>
                </c:pt>
                <c:pt idx="129">
                  <c:v>36068</c:v>
                </c:pt>
                <c:pt idx="130">
                  <c:v>36098</c:v>
                </c:pt>
                <c:pt idx="131">
                  <c:v>36129</c:v>
                </c:pt>
                <c:pt idx="132">
                  <c:v>36160</c:v>
                </c:pt>
                <c:pt idx="133">
                  <c:v>36189</c:v>
                </c:pt>
                <c:pt idx="134">
                  <c:v>36217</c:v>
                </c:pt>
                <c:pt idx="135">
                  <c:v>36250</c:v>
                </c:pt>
                <c:pt idx="136">
                  <c:v>36280</c:v>
                </c:pt>
                <c:pt idx="137">
                  <c:v>36311</c:v>
                </c:pt>
                <c:pt idx="138">
                  <c:v>36341</c:v>
                </c:pt>
                <c:pt idx="139">
                  <c:v>36371</c:v>
                </c:pt>
                <c:pt idx="140">
                  <c:v>36403</c:v>
                </c:pt>
                <c:pt idx="141">
                  <c:v>36433</c:v>
                </c:pt>
                <c:pt idx="142">
                  <c:v>36462</c:v>
                </c:pt>
                <c:pt idx="143">
                  <c:v>36494</c:v>
                </c:pt>
                <c:pt idx="144">
                  <c:v>36525</c:v>
                </c:pt>
                <c:pt idx="145">
                  <c:v>36556</c:v>
                </c:pt>
                <c:pt idx="146">
                  <c:v>36585</c:v>
                </c:pt>
                <c:pt idx="147">
                  <c:v>36616</c:v>
                </c:pt>
                <c:pt idx="148">
                  <c:v>36644</c:v>
                </c:pt>
                <c:pt idx="149">
                  <c:v>36677</c:v>
                </c:pt>
                <c:pt idx="150">
                  <c:v>36707</c:v>
                </c:pt>
                <c:pt idx="151">
                  <c:v>36738</c:v>
                </c:pt>
                <c:pt idx="152">
                  <c:v>36769</c:v>
                </c:pt>
                <c:pt idx="153">
                  <c:v>36798</c:v>
                </c:pt>
                <c:pt idx="154">
                  <c:v>36830</c:v>
                </c:pt>
                <c:pt idx="155">
                  <c:v>36860</c:v>
                </c:pt>
                <c:pt idx="156">
                  <c:v>36889</c:v>
                </c:pt>
                <c:pt idx="157">
                  <c:v>36922</c:v>
                </c:pt>
                <c:pt idx="158">
                  <c:v>36950</c:v>
                </c:pt>
                <c:pt idx="159">
                  <c:v>36980</c:v>
                </c:pt>
                <c:pt idx="160">
                  <c:v>37011</c:v>
                </c:pt>
                <c:pt idx="161">
                  <c:v>37042</c:v>
                </c:pt>
                <c:pt idx="162">
                  <c:v>37071</c:v>
                </c:pt>
                <c:pt idx="163">
                  <c:v>37103</c:v>
                </c:pt>
                <c:pt idx="164">
                  <c:v>37134</c:v>
                </c:pt>
                <c:pt idx="165">
                  <c:v>37162</c:v>
                </c:pt>
                <c:pt idx="166">
                  <c:v>37195</c:v>
                </c:pt>
                <c:pt idx="167">
                  <c:v>37225</c:v>
                </c:pt>
                <c:pt idx="168">
                  <c:v>37256</c:v>
                </c:pt>
                <c:pt idx="169">
                  <c:v>37287</c:v>
                </c:pt>
                <c:pt idx="170">
                  <c:v>37315</c:v>
                </c:pt>
                <c:pt idx="171">
                  <c:v>37344</c:v>
                </c:pt>
                <c:pt idx="172">
                  <c:v>37376</c:v>
                </c:pt>
                <c:pt idx="173">
                  <c:v>37407</c:v>
                </c:pt>
                <c:pt idx="174">
                  <c:v>37435</c:v>
                </c:pt>
                <c:pt idx="175">
                  <c:v>37468</c:v>
                </c:pt>
                <c:pt idx="176">
                  <c:v>37498</c:v>
                </c:pt>
                <c:pt idx="177">
                  <c:v>37529</c:v>
                </c:pt>
                <c:pt idx="178">
                  <c:v>37560</c:v>
                </c:pt>
                <c:pt idx="179">
                  <c:v>37589</c:v>
                </c:pt>
                <c:pt idx="180">
                  <c:v>37621</c:v>
                </c:pt>
                <c:pt idx="181">
                  <c:v>37652</c:v>
                </c:pt>
                <c:pt idx="182">
                  <c:v>37680</c:v>
                </c:pt>
                <c:pt idx="183">
                  <c:v>37711</c:v>
                </c:pt>
                <c:pt idx="184">
                  <c:v>37741</c:v>
                </c:pt>
                <c:pt idx="185">
                  <c:v>37771</c:v>
                </c:pt>
                <c:pt idx="186">
                  <c:v>37802</c:v>
                </c:pt>
                <c:pt idx="187">
                  <c:v>37833</c:v>
                </c:pt>
                <c:pt idx="188">
                  <c:v>37862</c:v>
                </c:pt>
                <c:pt idx="189">
                  <c:v>37894</c:v>
                </c:pt>
                <c:pt idx="190">
                  <c:v>37925</c:v>
                </c:pt>
                <c:pt idx="191">
                  <c:v>37953</c:v>
                </c:pt>
                <c:pt idx="192">
                  <c:v>37986</c:v>
                </c:pt>
                <c:pt idx="193">
                  <c:v>38016</c:v>
                </c:pt>
                <c:pt idx="194">
                  <c:v>38044</c:v>
                </c:pt>
                <c:pt idx="195">
                  <c:v>38077</c:v>
                </c:pt>
                <c:pt idx="196">
                  <c:v>38107</c:v>
                </c:pt>
                <c:pt idx="197">
                  <c:v>38138</c:v>
                </c:pt>
                <c:pt idx="198">
                  <c:v>38168</c:v>
                </c:pt>
                <c:pt idx="199">
                  <c:v>38198</c:v>
                </c:pt>
                <c:pt idx="200">
                  <c:v>38230</c:v>
                </c:pt>
                <c:pt idx="201">
                  <c:v>38260</c:v>
                </c:pt>
                <c:pt idx="202">
                  <c:v>38289</c:v>
                </c:pt>
                <c:pt idx="203">
                  <c:v>38321</c:v>
                </c:pt>
                <c:pt idx="204">
                  <c:v>38352</c:v>
                </c:pt>
                <c:pt idx="205">
                  <c:v>38383</c:v>
                </c:pt>
                <c:pt idx="206">
                  <c:v>38411</c:v>
                </c:pt>
                <c:pt idx="207">
                  <c:v>38442</c:v>
                </c:pt>
                <c:pt idx="208">
                  <c:v>38471</c:v>
                </c:pt>
                <c:pt idx="209">
                  <c:v>38503</c:v>
                </c:pt>
                <c:pt idx="210">
                  <c:v>38533</c:v>
                </c:pt>
                <c:pt idx="211">
                  <c:v>38562</c:v>
                </c:pt>
                <c:pt idx="212">
                  <c:v>38595</c:v>
                </c:pt>
                <c:pt idx="213">
                  <c:v>38625</c:v>
                </c:pt>
                <c:pt idx="214">
                  <c:v>38656</c:v>
                </c:pt>
                <c:pt idx="215">
                  <c:v>38686</c:v>
                </c:pt>
                <c:pt idx="216">
                  <c:v>38716</c:v>
                </c:pt>
                <c:pt idx="217">
                  <c:v>38748</c:v>
                </c:pt>
                <c:pt idx="218">
                  <c:v>38776</c:v>
                </c:pt>
                <c:pt idx="219">
                  <c:v>38807</c:v>
                </c:pt>
                <c:pt idx="220">
                  <c:v>38835</c:v>
                </c:pt>
                <c:pt idx="221">
                  <c:v>38868</c:v>
                </c:pt>
                <c:pt idx="222">
                  <c:v>38898</c:v>
                </c:pt>
                <c:pt idx="223">
                  <c:v>38929</c:v>
                </c:pt>
                <c:pt idx="224">
                  <c:v>38960</c:v>
                </c:pt>
                <c:pt idx="225">
                  <c:v>38989</c:v>
                </c:pt>
                <c:pt idx="226">
                  <c:v>39021</c:v>
                </c:pt>
                <c:pt idx="227">
                  <c:v>39051</c:v>
                </c:pt>
                <c:pt idx="228">
                  <c:v>39080</c:v>
                </c:pt>
                <c:pt idx="229">
                  <c:v>39113</c:v>
                </c:pt>
                <c:pt idx="230">
                  <c:v>39141</c:v>
                </c:pt>
                <c:pt idx="231">
                  <c:v>39171</c:v>
                </c:pt>
                <c:pt idx="232">
                  <c:v>39202</c:v>
                </c:pt>
                <c:pt idx="233">
                  <c:v>39233</c:v>
                </c:pt>
                <c:pt idx="234">
                  <c:v>39262</c:v>
                </c:pt>
                <c:pt idx="235">
                  <c:v>39294</c:v>
                </c:pt>
                <c:pt idx="236">
                  <c:v>39325</c:v>
                </c:pt>
                <c:pt idx="237">
                  <c:v>39353</c:v>
                </c:pt>
                <c:pt idx="238">
                  <c:v>39386</c:v>
                </c:pt>
                <c:pt idx="239">
                  <c:v>39416</c:v>
                </c:pt>
                <c:pt idx="240">
                  <c:v>39447</c:v>
                </c:pt>
                <c:pt idx="241">
                  <c:v>39478</c:v>
                </c:pt>
                <c:pt idx="242">
                  <c:v>39507</c:v>
                </c:pt>
                <c:pt idx="243">
                  <c:v>39538</c:v>
                </c:pt>
                <c:pt idx="244">
                  <c:v>39568</c:v>
                </c:pt>
                <c:pt idx="245">
                  <c:v>39598</c:v>
                </c:pt>
                <c:pt idx="246">
                  <c:v>39629</c:v>
                </c:pt>
                <c:pt idx="247">
                  <c:v>39660</c:v>
                </c:pt>
                <c:pt idx="248">
                  <c:v>39689</c:v>
                </c:pt>
                <c:pt idx="249">
                  <c:v>39721</c:v>
                </c:pt>
                <c:pt idx="250">
                  <c:v>39752</c:v>
                </c:pt>
                <c:pt idx="251">
                  <c:v>39780</c:v>
                </c:pt>
                <c:pt idx="252">
                  <c:v>39813</c:v>
                </c:pt>
                <c:pt idx="253">
                  <c:v>39843</c:v>
                </c:pt>
                <c:pt idx="254">
                  <c:v>39871</c:v>
                </c:pt>
                <c:pt idx="255">
                  <c:v>39903</c:v>
                </c:pt>
                <c:pt idx="256">
                  <c:v>39933</c:v>
                </c:pt>
                <c:pt idx="257">
                  <c:v>39962</c:v>
                </c:pt>
                <c:pt idx="258">
                  <c:v>39994</c:v>
                </c:pt>
                <c:pt idx="259">
                  <c:v>40025</c:v>
                </c:pt>
                <c:pt idx="260">
                  <c:v>40056</c:v>
                </c:pt>
                <c:pt idx="261">
                  <c:v>40086</c:v>
                </c:pt>
                <c:pt idx="262">
                  <c:v>40116</c:v>
                </c:pt>
                <c:pt idx="263">
                  <c:v>40147</c:v>
                </c:pt>
                <c:pt idx="264">
                  <c:v>40178</c:v>
                </c:pt>
                <c:pt idx="265">
                  <c:v>40207</c:v>
                </c:pt>
                <c:pt idx="266">
                  <c:v>40235</c:v>
                </c:pt>
                <c:pt idx="267">
                  <c:v>40268</c:v>
                </c:pt>
                <c:pt idx="268">
                  <c:v>40298</c:v>
                </c:pt>
                <c:pt idx="269">
                  <c:v>40329</c:v>
                </c:pt>
                <c:pt idx="270">
                  <c:v>40359</c:v>
                </c:pt>
                <c:pt idx="271">
                  <c:v>40389</c:v>
                </c:pt>
                <c:pt idx="272">
                  <c:v>40421</c:v>
                </c:pt>
                <c:pt idx="273">
                  <c:v>40451</c:v>
                </c:pt>
                <c:pt idx="274">
                  <c:v>40480</c:v>
                </c:pt>
                <c:pt idx="275">
                  <c:v>40512</c:v>
                </c:pt>
                <c:pt idx="276">
                  <c:v>40543</c:v>
                </c:pt>
                <c:pt idx="277">
                  <c:v>40574</c:v>
                </c:pt>
                <c:pt idx="278">
                  <c:v>40602</c:v>
                </c:pt>
                <c:pt idx="279">
                  <c:v>40633</c:v>
                </c:pt>
                <c:pt idx="280">
                  <c:v>40662</c:v>
                </c:pt>
                <c:pt idx="281">
                  <c:v>40694</c:v>
                </c:pt>
                <c:pt idx="282">
                  <c:v>40724</c:v>
                </c:pt>
                <c:pt idx="283">
                  <c:v>40753</c:v>
                </c:pt>
                <c:pt idx="284">
                  <c:v>40786</c:v>
                </c:pt>
                <c:pt idx="285">
                  <c:v>40816</c:v>
                </c:pt>
                <c:pt idx="286">
                  <c:v>40847</c:v>
                </c:pt>
                <c:pt idx="287">
                  <c:v>40877</c:v>
                </c:pt>
                <c:pt idx="288">
                  <c:v>40907</c:v>
                </c:pt>
                <c:pt idx="289">
                  <c:v>40939</c:v>
                </c:pt>
                <c:pt idx="290">
                  <c:v>40968</c:v>
                </c:pt>
                <c:pt idx="291">
                  <c:v>40998</c:v>
                </c:pt>
                <c:pt idx="292">
                  <c:v>41029</c:v>
                </c:pt>
                <c:pt idx="293">
                  <c:v>41060</c:v>
                </c:pt>
                <c:pt idx="294">
                  <c:v>41089</c:v>
                </c:pt>
                <c:pt idx="295">
                  <c:v>41121</c:v>
                </c:pt>
                <c:pt idx="296">
                  <c:v>41152</c:v>
                </c:pt>
                <c:pt idx="297">
                  <c:v>41180</c:v>
                </c:pt>
                <c:pt idx="298">
                  <c:v>41213</c:v>
                </c:pt>
                <c:pt idx="299">
                  <c:v>41243</c:v>
                </c:pt>
                <c:pt idx="300">
                  <c:v>41274</c:v>
                </c:pt>
                <c:pt idx="301">
                  <c:v>41305</c:v>
                </c:pt>
                <c:pt idx="302">
                  <c:v>41333</c:v>
                </c:pt>
                <c:pt idx="303">
                  <c:v>41362</c:v>
                </c:pt>
                <c:pt idx="304">
                  <c:v>41394</c:v>
                </c:pt>
                <c:pt idx="305">
                  <c:v>41425</c:v>
                </c:pt>
                <c:pt idx="306">
                  <c:v>41453</c:v>
                </c:pt>
                <c:pt idx="307">
                  <c:v>41486</c:v>
                </c:pt>
                <c:pt idx="308">
                  <c:v>41516</c:v>
                </c:pt>
                <c:pt idx="309">
                  <c:v>41547</c:v>
                </c:pt>
                <c:pt idx="310">
                  <c:v>41578</c:v>
                </c:pt>
                <c:pt idx="311">
                  <c:v>41607</c:v>
                </c:pt>
                <c:pt idx="312">
                  <c:v>41639</c:v>
                </c:pt>
                <c:pt idx="313">
                  <c:v>41670</c:v>
                </c:pt>
                <c:pt idx="314">
                  <c:v>41698</c:v>
                </c:pt>
                <c:pt idx="315">
                  <c:v>41729</c:v>
                </c:pt>
                <c:pt idx="316">
                  <c:v>41759</c:v>
                </c:pt>
                <c:pt idx="317">
                  <c:v>41789</c:v>
                </c:pt>
                <c:pt idx="318">
                  <c:v>41820</c:v>
                </c:pt>
                <c:pt idx="319">
                  <c:v>41851</c:v>
                </c:pt>
                <c:pt idx="320">
                  <c:v>41880</c:v>
                </c:pt>
                <c:pt idx="321">
                  <c:v>41912</c:v>
                </c:pt>
                <c:pt idx="322">
                  <c:v>41943</c:v>
                </c:pt>
                <c:pt idx="323">
                  <c:v>41971</c:v>
                </c:pt>
                <c:pt idx="324">
                  <c:v>42004</c:v>
                </c:pt>
                <c:pt idx="325">
                  <c:v>42034</c:v>
                </c:pt>
                <c:pt idx="326">
                  <c:v>42062</c:v>
                </c:pt>
                <c:pt idx="327">
                  <c:v>42094</c:v>
                </c:pt>
                <c:pt idx="328">
                  <c:v>42124</c:v>
                </c:pt>
                <c:pt idx="329">
                  <c:v>42153</c:v>
                </c:pt>
                <c:pt idx="330">
                  <c:v>42185</c:v>
                </c:pt>
                <c:pt idx="331">
                  <c:v>42216</c:v>
                </c:pt>
                <c:pt idx="332">
                  <c:v>42247</c:v>
                </c:pt>
                <c:pt idx="333">
                  <c:v>42277</c:v>
                </c:pt>
                <c:pt idx="334">
                  <c:v>42307</c:v>
                </c:pt>
                <c:pt idx="335">
                  <c:v>42338</c:v>
                </c:pt>
                <c:pt idx="336">
                  <c:v>42369</c:v>
                </c:pt>
                <c:pt idx="337">
                  <c:v>42398</c:v>
                </c:pt>
                <c:pt idx="338">
                  <c:v>42429</c:v>
                </c:pt>
                <c:pt idx="339">
                  <c:v>42460</c:v>
                </c:pt>
                <c:pt idx="340">
                  <c:v>42489</c:v>
                </c:pt>
                <c:pt idx="341">
                  <c:v>42521</c:v>
                </c:pt>
                <c:pt idx="342">
                  <c:v>42551</c:v>
                </c:pt>
                <c:pt idx="343">
                  <c:v>42580</c:v>
                </c:pt>
                <c:pt idx="344">
                  <c:v>42613</c:v>
                </c:pt>
                <c:pt idx="345">
                  <c:v>42643</c:v>
                </c:pt>
                <c:pt idx="346">
                  <c:v>42674</c:v>
                </c:pt>
                <c:pt idx="347">
                  <c:v>42704</c:v>
                </c:pt>
                <c:pt idx="348">
                  <c:v>42734</c:v>
                </c:pt>
                <c:pt idx="349">
                  <c:v>42766</c:v>
                </c:pt>
                <c:pt idx="350">
                  <c:v>42794</c:v>
                </c:pt>
                <c:pt idx="351">
                  <c:v>42825</c:v>
                </c:pt>
                <c:pt idx="352">
                  <c:v>42853</c:v>
                </c:pt>
                <c:pt idx="353">
                  <c:v>42886</c:v>
                </c:pt>
                <c:pt idx="354">
                  <c:v>42916</c:v>
                </c:pt>
                <c:pt idx="355">
                  <c:v>42947</c:v>
                </c:pt>
                <c:pt idx="356">
                  <c:v>42978</c:v>
                </c:pt>
                <c:pt idx="357">
                  <c:v>43007</c:v>
                </c:pt>
                <c:pt idx="358">
                  <c:v>43039</c:v>
                </c:pt>
                <c:pt idx="359">
                  <c:v>43069</c:v>
                </c:pt>
                <c:pt idx="360">
                  <c:v>43098</c:v>
                </c:pt>
                <c:pt idx="361">
                  <c:v>43131</c:v>
                </c:pt>
                <c:pt idx="362">
                  <c:v>43159</c:v>
                </c:pt>
                <c:pt idx="363">
                  <c:v>43189</c:v>
                </c:pt>
                <c:pt idx="364">
                  <c:v>43220</c:v>
                </c:pt>
                <c:pt idx="365">
                  <c:v>43251</c:v>
                </c:pt>
                <c:pt idx="366">
                  <c:v>43280</c:v>
                </c:pt>
                <c:pt idx="367">
                  <c:v>43312</c:v>
                </c:pt>
                <c:pt idx="368">
                  <c:v>43343</c:v>
                </c:pt>
                <c:pt idx="369">
                  <c:v>43371</c:v>
                </c:pt>
                <c:pt idx="370">
                  <c:v>43404</c:v>
                </c:pt>
                <c:pt idx="371">
                  <c:v>43434</c:v>
                </c:pt>
                <c:pt idx="372">
                  <c:v>43465</c:v>
                </c:pt>
                <c:pt idx="373">
                  <c:v>43496</c:v>
                </c:pt>
                <c:pt idx="374">
                  <c:v>43524</c:v>
                </c:pt>
                <c:pt idx="375">
                  <c:v>43553</c:v>
                </c:pt>
                <c:pt idx="376">
                  <c:v>43585</c:v>
                </c:pt>
                <c:pt idx="377">
                  <c:v>43616</c:v>
                </c:pt>
                <c:pt idx="378">
                  <c:v>43644</c:v>
                </c:pt>
                <c:pt idx="379">
                  <c:v>43677</c:v>
                </c:pt>
                <c:pt idx="380">
                  <c:v>43707</c:v>
                </c:pt>
                <c:pt idx="381">
                  <c:v>43738</c:v>
                </c:pt>
                <c:pt idx="382">
                  <c:v>43769</c:v>
                </c:pt>
                <c:pt idx="383">
                  <c:v>43798</c:v>
                </c:pt>
                <c:pt idx="384">
                  <c:v>43830</c:v>
                </c:pt>
                <c:pt idx="385">
                  <c:v>43861</c:v>
                </c:pt>
                <c:pt idx="386">
                  <c:v>43889</c:v>
                </c:pt>
                <c:pt idx="387">
                  <c:v>43921</c:v>
                </c:pt>
                <c:pt idx="388">
                  <c:v>43951</c:v>
                </c:pt>
              </c:numCache>
            </c:numRef>
          </c:cat>
          <c:val>
            <c:numRef>
              <c:f>'MSCI ACWI_1987'!$H$2:$H$390</c:f>
              <c:numCache>
                <c:formatCode>#,##0.00</c:formatCode>
                <c:ptCount val="389"/>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1.6299999999993986E-2</c:v>
                </c:pt>
                <c:pt idx="86">
                  <c:v>0.24969999999999004</c:v>
                </c:pt>
                <c:pt idx="87">
                  <c:v>0.72559999999999292</c:v>
                </c:pt>
                <c:pt idx="88">
                  <c:v>0.96160000000000423</c:v>
                </c:pt>
                <c:pt idx="89">
                  <c:v>1.6911999999999949</c:v>
                </c:pt>
                <c:pt idx="90">
                  <c:v>2.0610999999999962</c:v>
                </c:pt>
                <c:pt idx="91">
                  <c:v>2.3563999999999936</c:v>
                </c:pt>
                <c:pt idx="92">
                  <c:v>2.5927999999999827</c:v>
                </c:pt>
                <c:pt idx="93">
                  <c:v>3.056200000000004</c:v>
                </c:pt>
                <c:pt idx="94">
                  <c:v>3.1525000000000034</c:v>
                </c:pt>
                <c:pt idx="95">
                  <c:v>3.545100000000005</c:v>
                </c:pt>
                <c:pt idx="96">
                  <c:v>3.8874999999999886</c:v>
                </c:pt>
                <c:pt idx="97">
                  <c:v>4.1083000000000141</c:v>
                </c:pt>
                <c:pt idx="98">
                  <c:v>4.3808999999999969</c:v>
                </c:pt>
                <c:pt idx="99">
                  <c:v>4.9096000000000117</c:v>
                </c:pt>
                <c:pt idx="100">
                  <c:v>5.3399999999999892</c:v>
                </c:pt>
                <c:pt idx="101">
                  <c:v>5.9085000000000036</c:v>
                </c:pt>
                <c:pt idx="102">
                  <c:v>6.3397000000000077</c:v>
                </c:pt>
                <c:pt idx="103">
                  <c:v>6.3452999999999946</c:v>
                </c:pt>
                <c:pt idx="104">
                  <c:v>6.7523000000000195</c:v>
                </c:pt>
                <c:pt idx="105">
                  <c:v>7.3885000000000076</c:v>
                </c:pt>
                <c:pt idx="106">
                  <c:v>7.5792000000000144</c:v>
                </c:pt>
                <c:pt idx="107">
                  <c:v>8.2564999999999884</c:v>
                </c:pt>
                <c:pt idx="108">
                  <c:v>8.3927000000000049</c:v>
                </c:pt>
                <c:pt idx="109">
                  <c:v>8.6995999999999896</c:v>
                </c:pt>
                <c:pt idx="110">
                  <c:v>9.0641999999999996</c:v>
                </c:pt>
                <c:pt idx="111">
                  <c:v>9.3419999999999987</c:v>
                </c:pt>
                <c:pt idx="112">
                  <c:v>10.020899999999997</c:v>
                </c:pt>
                <c:pt idx="113">
                  <c:v>11.1875</c:v>
                </c:pt>
                <c:pt idx="114">
                  <c:v>12.19319999999999</c:v>
                </c:pt>
                <c:pt idx="115">
                  <c:v>13.061700000000002</c:v>
                </c:pt>
                <c:pt idx="116">
                  <c:v>12.431000000000012</c:v>
                </c:pt>
                <c:pt idx="117">
                  <c:v>13.470999999999975</c:v>
                </c:pt>
                <c:pt idx="118">
                  <c:v>12.870600000000024</c:v>
                </c:pt>
                <c:pt idx="119">
                  <c:v>13.335499999999996</c:v>
                </c:pt>
                <c:pt idx="120">
                  <c:v>13.773600000000016</c:v>
                </c:pt>
                <c:pt idx="121">
                  <c:v>14.249299999999977</c:v>
                </c:pt>
                <c:pt idx="122">
                  <c:v>15.5017</c:v>
                </c:pt>
                <c:pt idx="123">
                  <c:v>16.712800000000016</c:v>
                </c:pt>
                <c:pt idx="124">
                  <c:v>17.294900000000013</c:v>
                </c:pt>
                <c:pt idx="125">
                  <c:v>17.511000000000024</c:v>
                </c:pt>
                <c:pt idx="126">
                  <c:v>18.338400000000036</c:v>
                </c:pt>
                <c:pt idx="127">
                  <c:v>18.640999999999991</c:v>
                </c:pt>
                <c:pt idx="128">
                  <c:v>16.365499999999997</c:v>
                </c:pt>
                <c:pt idx="129">
                  <c:v>17.059699999999992</c:v>
                </c:pt>
                <c:pt idx="130">
                  <c:v>18.89070000000001</c:v>
                </c:pt>
                <c:pt idx="131">
                  <c:v>20.343000000000018</c:v>
                </c:pt>
                <c:pt idx="132">
                  <c:v>21.54219999999998</c:v>
                </c:pt>
                <c:pt idx="133">
                  <c:v>22.129899999999992</c:v>
                </c:pt>
                <c:pt idx="134">
                  <c:v>21.84620000000001</c:v>
                </c:pt>
                <c:pt idx="135">
                  <c:v>23.49169999999998</c:v>
                </c:pt>
                <c:pt idx="136">
                  <c:v>24.857299999999981</c:v>
                </c:pt>
                <c:pt idx="137">
                  <c:v>24.867399999999975</c:v>
                </c:pt>
                <c:pt idx="138">
                  <c:v>26.637400000000014</c:v>
                </c:pt>
                <c:pt idx="139">
                  <c:v>26.756499999999988</c:v>
                </c:pt>
                <c:pt idx="140">
                  <c:v>27.168099999999981</c:v>
                </c:pt>
                <c:pt idx="141">
                  <c:v>27.274399999999986</c:v>
                </c:pt>
                <c:pt idx="142">
                  <c:v>28.836700000000008</c:v>
                </c:pt>
                <c:pt idx="143">
                  <c:v>30.034999999999997</c:v>
                </c:pt>
                <c:pt idx="144">
                  <c:v>32.804900000000032</c:v>
                </c:pt>
                <c:pt idx="145">
                  <c:v>31.188000000000017</c:v>
                </c:pt>
                <c:pt idx="146">
                  <c:v>31.603100000000012</c:v>
                </c:pt>
                <c:pt idx="147">
                  <c:v>34.272299999999973</c:v>
                </c:pt>
                <c:pt idx="148">
                  <c:v>33.170500000000004</c:v>
                </c:pt>
                <c:pt idx="149">
                  <c:v>33.002500000000026</c:v>
                </c:pt>
                <c:pt idx="150">
                  <c:v>34.543800000000033</c:v>
                </c:pt>
                <c:pt idx="151">
                  <c:v>33.775999999999982</c:v>
                </c:pt>
                <c:pt idx="152">
                  <c:v>35.298699999999997</c:v>
                </c:pt>
                <c:pt idx="153">
                  <c:v>33.684300000000007</c:v>
                </c:pt>
                <c:pt idx="154">
                  <c:v>33.193700000000035</c:v>
                </c:pt>
                <c:pt idx="155">
                  <c:v>31.430199999999985</c:v>
                </c:pt>
                <c:pt idx="156">
                  <c:v>32.178399999999982</c:v>
                </c:pt>
                <c:pt idx="157">
                  <c:v>33.212600000000009</c:v>
                </c:pt>
                <c:pt idx="158">
                  <c:v>30.762599999999964</c:v>
                </c:pt>
                <c:pt idx="159">
                  <c:v>29.254899999999992</c:v>
                </c:pt>
                <c:pt idx="160">
                  <c:v>31.859600000000029</c:v>
                </c:pt>
                <c:pt idx="161">
                  <c:v>32.230999999999995</c:v>
                </c:pt>
                <c:pt idx="162">
                  <c:v>31.647400000000033</c:v>
                </c:pt>
                <c:pt idx="163">
                  <c:v>31.3767</c:v>
                </c:pt>
                <c:pt idx="164">
                  <c:v>30.388499999999993</c:v>
                </c:pt>
                <c:pt idx="165">
                  <c:v>27.896899999999988</c:v>
                </c:pt>
                <c:pt idx="166">
                  <c:v>28.666200000000003</c:v>
                </c:pt>
                <c:pt idx="167">
                  <c:v>30.742199999999997</c:v>
                </c:pt>
                <c:pt idx="168">
                  <c:v>31.273899999999998</c:v>
                </c:pt>
                <c:pt idx="169">
                  <c:v>30.601900000000001</c:v>
                </c:pt>
                <c:pt idx="170">
                  <c:v>30.704599999999999</c:v>
                </c:pt>
                <c:pt idx="171">
                  <c:v>32.557000000000016</c:v>
                </c:pt>
                <c:pt idx="172">
                  <c:v>31.919000000000011</c:v>
                </c:pt>
                <c:pt idx="173">
                  <c:v>32.583600000000018</c:v>
                </c:pt>
                <c:pt idx="174">
                  <c:v>30.967600000000004</c:v>
                </c:pt>
                <c:pt idx="175">
                  <c:v>28.579700000000003</c:v>
                </c:pt>
                <c:pt idx="176">
                  <c:v>29.066699999999997</c:v>
                </c:pt>
                <c:pt idx="177">
                  <c:v>26.181600000000003</c:v>
                </c:pt>
                <c:pt idx="178">
                  <c:v>28.325199999999995</c:v>
                </c:pt>
                <c:pt idx="179">
                  <c:v>30.166699999999992</c:v>
                </c:pt>
                <c:pt idx="180">
                  <c:v>29.02409999999999</c:v>
                </c:pt>
                <c:pt idx="181">
                  <c:v>28.362399999999994</c:v>
                </c:pt>
                <c:pt idx="182">
                  <c:v>28.222700000000003</c:v>
                </c:pt>
                <c:pt idx="183">
                  <c:v>28.635000000000005</c:v>
                </c:pt>
                <c:pt idx="184">
                  <c:v>31.724699999999999</c:v>
                </c:pt>
                <c:pt idx="185">
                  <c:v>34.163399999999996</c:v>
                </c:pt>
                <c:pt idx="186">
                  <c:v>35.240600000000001</c:v>
                </c:pt>
                <c:pt idx="187">
                  <c:v>36.304100000000005</c:v>
                </c:pt>
                <c:pt idx="188">
                  <c:v>37.613799999999998</c:v>
                </c:pt>
                <c:pt idx="189">
                  <c:v>38.211099999999988</c:v>
                </c:pt>
                <c:pt idx="190">
                  <c:v>40.791399999999982</c:v>
                </c:pt>
                <c:pt idx="191">
                  <c:v>41.77170000000001</c:v>
                </c:pt>
                <c:pt idx="192">
                  <c:v>44.770700000000005</c:v>
                </c:pt>
                <c:pt idx="193">
                  <c:v>45.741399999999999</c:v>
                </c:pt>
                <c:pt idx="194">
                  <c:v>46.962299999999999</c:v>
                </c:pt>
                <c:pt idx="195">
                  <c:v>47.406399999999991</c:v>
                </c:pt>
                <c:pt idx="196">
                  <c:v>46.899900000000002</c:v>
                </c:pt>
                <c:pt idx="197">
                  <c:v>48.04310000000001</c:v>
                </c:pt>
                <c:pt idx="198">
                  <c:v>49.510800000000017</c:v>
                </c:pt>
                <c:pt idx="199">
                  <c:v>48.217700000000008</c:v>
                </c:pt>
                <c:pt idx="200">
                  <c:v>49.08420000000001</c:v>
                </c:pt>
                <c:pt idx="201">
                  <c:v>50.539799999999985</c:v>
                </c:pt>
                <c:pt idx="202">
                  <c:v>52.027600000000007</c:v>
                </c:pt>
                <c:pt idx="203">
                  <c:v>55.38979999999998</c:v>
                </c:pt>
                <c:pt idx="204">
                  <c:v>57.957300000000032</c:v>
                </c:pt>
                <c:pt idx="205">
                  <c:v>56.952100000000002</c:v>
                </c:pt>
                <c:pt idx="206">
                  <c:v>59.492499999999978</c:v>
                </c:pt>
                <c:pt idx="207">
                  <c:v>58.98520000000002</c:v>
                </c:pt>
                <c:pt idx="208">
                  <c:v>58.525700000000001</c:v>
                </c:pt>
                <c:pt idx="209">
                  <c:v>60.577300000000008</c:v>
                </c:pt>
                <c:pt idx="210">
                  <c:v>61.794299999999993</c:v>
                </c:pt>
                <c:pt idx="211">
                  <c:v>64.405200000000008</c:v>
                </c:pt>
                <c:pt idx="212">
                  <c:v>65.63190000000003</c:v>
                </c:pt>
                <c:pt idx="213">
                  <c:v>68.094799999999964</c:v>
                </c:pt>
                <c:pt idx="214">
                  <c:v>66.506599999999992</c:v>
                </c:pt>
                <c:pt idx="215">
                  <c:v>69.654600000000016</c:v>
                </c:pt>
                <c:pt idx="216">
                  <c:v>71.762699999999995</c:v>
                </c:pt>
                <c:pt idx="217">
                  <c:v>75.535399999999981</c:v>
                </c:pt>
                <c:pt idx="218">
                  <c:v>75.997099999999989</c:v>
                </c:pt>
                <c:pt idx="219">
                  <c:v>78.563400000000001</c:v>
                </c:pt>
                <c:pt idx="220">
                  <c:v>81.937000000000012</c:v>
                </c:pt>
                <c:pt idx="221">
                  <c:v>80.072000000000003</c:v>
                </c:pt>
                <c:pt idx="222">
                  <c:v>80.692399999999964</c:v>
                </c:pt>
                <c:pt idx="223">
                  <c:v>81.600899999999967</c:v>
                </c:pt>
                <c:pt idx="224">
                  <c:v>84.61930000000001</c:v>
                </c:pt>
                <c:pt idx="225">
                  <c:v>86.169700000000034</c:v>
                </c:pt>
                <c:pt idx="226">
                  <c:v>89.699200000000019</c:v>
                </c:pt>
                <c:pt idx="227">
                  <c:v>93.04989999999998</c:v>
                </c:pt>
                <c:pt idx="228">
                  <c:v>95.631400000000042</c:v>
                </c:pt>
                <c:pt idx="229">
                  <c:v>96.86790000000002</c:v>
                </c:pt>
                <c:pt idx="230">
                  <c:v>96.991300000000024</c:v>
                </c:pt>
                <c:pt idx="231">
                  <c:v>100.00650000000002</c:v>
                </c:pt>
                <c:pt idx="232">
                  <c:v>105.44630000000001</c:v>
                </c:pt>
                <c:pt idx="233">
                  <c:v>110.29270000000002</c:v>
                </c:pt>
                <c:pt idx="234">
                  <c:v>110.69849999999997</c:v>
                </c:pt>
                <c:pt idx="235">
                  <c:v>109.4239</c:v>
                </c:pt>
                <c:pt idx="236">
                  <c:v>110.08850000000001</c:v>
                </c:pt>
                <c:pt idx="237">
                  <c:v>116.75409999999999</c:v>
                </c:pt>
                <c:pt idx="238">
                  <c:v>121.7688</c:v>
                </c:pt>
                <c:pt idx="239">
                  <c:v>117.51549999999997</c:v>
                </c:pt>
                <c:pt idx="240">
                  <c:v>116.81659999999999</c:v>
                </c:pt>
                <c:pt idx="241">
                  <c:v>107.59300000000002</c:v>
                </c:pt>
                <c:pt idx="242">
                  <c:v>108.62949999999995</c:v>
                </c:pt>
                <c:pt idx="243">
                  <c:v>108.2602</c:v>
                </c:pt>
                <c:pt idx="244">
                  <c:v>115.60239999999999</c:v>
                </c:pt>
                <c:pt idx="245">
                  <c:v>119.50029999999998</c:v>
                </c:pt>
                <c:pt idx="246">
                  <c:v>110.37260000000003</c:v>
                </c:pt>
                <c:pt idx="247">
                  <c:v>108.05430000000001</c:v>
                </c:pt>
                <c:pt idx="248">
                  <c:v>106.59960000000001</c:v>
                </c:pt>
                <c:pt idx="249">
                  <c:v>94.067799999999977</c:v>
                </c:pt>
                <c:pt idx="250">
                  <c:v>75.780299999999983</c:v>
                </c:pt>
                <c:pt idx="251">
                  <c:v>71.54079999999999</c:v>
                </c:pt>
                <c:pt idx="252">
                  <c:v>74.662099999999981</c:v>
                </c:pt>
                <c:pt idx="253">
                  <c:v>68.537099999999981</c:v>
                </c:pt>
                <c:pt idx="254">
                  <c:v>62.4649</c:v>
                </c:pt>
                <c:pt idx="255">
                  <c:v>68.321200000000005</c:v>
                </c:pt>
                <c:pt idx="256">
                  <c:v>77.260799999999989</c:v>
                </c:pt>
                <c:pt idx="257">
                  <c:v>86.274100000000004</c:v>
                </c:pt>
                <c:pt idx="258">
                  <c:v>86.335000000000008</c:v>
                </c:pt>
                <c:pt idx="259">
                  <c:v>94.342399999999998</c:v>
                </c:pt>
                <c:pt idx="260">
                  <c:v>98.419999999999959</c:v>
                </c:pt>
                <c:pt idx="261">
                  <c:v>103.53149999999999</c:v>
                </c:pt>
                <c:pt idx="262">
                  <c:v>102.20910000000003</c:v>
                </c:pt>
                <c:pt idx="263">
                  <c:v>107.11509999999998</c:v>
                </c:pt>
                <c:pt idx="264">
                  <c:v>109.83769999999998</c:v>
                </c:pt>
                <c:pt idx="265">
                  <c:v>105.3032</c:v>
                </c:pt>
                <c:pt idx="266">
                  <c:v>107.24329999999998</c:v>
                </c:pt>
                <c:pt idx="267">
                  <c:v>115.0634</c:v>
                </c:pt>
                <c:pt idx="268">
                  <c:v>116.012</c:v>
                </c:pt>
                <c:pt idx="269">
                  <c:v>106.37049999999999</c:v>
                </c:pt>
                <c:pt idx="270">
                  <c:v>103.66890000000001</c:v>
                </c:pt>
                <c:pt idx="271">
                  <c:v>112.5181</c:v>
                </c:pt>
                <c:pt idx="272">
                  <c:v>109.28469999999999</c:v>
                </c:pt>
                <c:pt idx="273">
                  <c:v>120.4769</c:v>
                </c:pt>
                <c:pt idx="274">
                  <c:v>125.2149</c:v>
                </c:pt>
                <c:pt idx="275">
                  <c:v>123.12510000000003</c:v>
                </c:pt>
                <c:pt idx="276">
                  <c:v>132.68080000000003</c:v>
                </c:pt>
                <c:pt idx="277">
                  <c:v>135.05720000000002</c:v>
                </c:pt>
                <c:pt idx="278">
                  <c:v>139.66899999999998</c:v>
                </c:pt>
                <c:pt idx="279">
                  <c:v>140.57420000000002</c:v>
                </c:pt>
                <c:pt idx="280">
                  <c:v>147.28060000000005</c:v>
                </c:pt>
                <c:pt idx="281">
                  <c:v>145.79640000000001</c:v>
                </c:pt>
                <c:pt idx="282">
                  <c:v>144.29640000000001</c:v>
                </c:pt>
                <c:pt idx="283">
                  <c:v>142.44640000000004</c:v>
                </c:pt>
                <c:pt idx="284">
                  <c:v>132.96120000000002</c:v>
                </c:pt>
                <c:pt idx="285">
                  <c:v>121.23950000000002</c:v>
                </c:pt>
                <c:pt idx="286">
                  <c:v>134.57959999999997</c:v>
                </c:pt>
                <c:pt idx="287">
                  <c:v>131.43700000000001</c:v>
                </c:pt>
                <c:pt idx="288">
                  <c:v>131.72730000000001</c:v>
                </c:pt>
                <c:pt idx="289">
                  <c:v>139.72450000000003</c:v>
                </c:pt>
                <c:pt idx="290">
                  <c:v>147.59999999999997</c:v>
                </c:pt>
                <c:pt idx="291">
                  <c:v>149.65549999999996</c:v>
                </c:pt>
                <c:pt idx="292">
                  <c:v>148.9128</c:v>
                </c:pt>
                <c:pt idx="293">
                  <c:v>137.13839999999999</c:v>
                </c:pt>
                <c:pt idx="294">
                  <c:v>144.7045</c:v>
                </c:pt>
                <c:pt idx="295">
                  <c:v>147.17740000000003</c:v>
                </c:pt>
                <c:pt idx="296">
                  <c:v>151.3546</c:v>
                </c:pt>
                <c:pt idx="297">
                  <c:v>157.01249999999999</c:v>
                </c:pt>
                <c:pt idx="298">
                  <c:v>156.37940000000003</c:v>
                </c:pt>
                <c:pt idx="299">
                  <c:v>159.23770000000002</c:v>
                </c:pt>
                <c:pt idx="300">
                  <c:v>163.58519999999999</c:v>
                </c:pt>
                <c:pt idx="301">
                  <c:v>171.50799999999998</c:v>
                </c:pt>
                <c:pt idx="302">
                  <c:v>172.29599999999999</c:v>
                </c:pt>
                <c:pt idx="303">
                  <c:v>176.5881</c:v>
                </c:pt>
                <c:pt idx="304">
                  <c:v>182.71899999999999</c:v>
                </c:pt>
                <c:pt idx="305">
                  <c:v>183.81979999999999</c:v>
                </c:pt>
                <c:pt idx="306">
                  <c:v>179.3064</c:v>
                </c:pt>
                <c:pt idx="307">
                  <c:v>188.4606</c:v>
                </c:pt>
                <c:pt idx="308">
                  <c:v>185.5093</c:v>
                </c:pt>
                <c:pt idx="309">
                  <c:v>196.03989999999999</c:v>
                </c:pt>
                <c:pt idx="310">
                  <c:v>204.3843</c:v>
                </c:pt>
                <c:pt idx="311">
                  <c:v>208.17590000000001</c:v>
                </c:pt>
                <c:pt idx="312">
                  <c:v>212.51899999999995</c:v>
                </c:pt>
                <c:pt idx="313">
                  <c:v>204.4282</c:v>
                </c:pt>
                <c:pt idx="314">
                  <c:v>215.27290000000005</c:v>
                </c:pt>
                <c:pt idx="315">
                  <c:v>217.54690000000005</c:v>
                </c:pt>
                <c:pt idx="316">
                  <c:v>220.68829999999997</c:v>
                </c:pt>
                <c:pt idx="317">
                  <c:v>227.16020000000003</c:v>
                </c:pt>
                <c:pt idx="318">
                  <c:v>232.39970000000005</c:v>
                </c:pt>
                <c:pt idx="319">
                  <c:v>230.29609999999997</c:v>
                </c:pt>
                <c:pt idx="320">
                  <c:v>236.48809999999997</c:v>
                </c:pt>
                <c:pt idx="321">
                  <c:v>229.79239999999993</c:v>
                </c:pt>
                <c:pt idx="322">
                  <c:v>231.91460000000001</c:v>
                </c:pt>
                <c:pt idx="323">
                  <c:v>236.72520000000003</c:v>
                </c:pt>
                <c:pt idx="324">
                  <c:v>232.97900000000004</c:v>
                </c:pt>
                <c:pt idx="325">
                  <c:v>229.76900000000006</c:v>
                </c:pt>
                <c:pt idx="326">
                  <c:v>243.51819999999998</c:v>
                </c:pt>
                <c:pt idx="327">
                  <c:v>241.20900000000006</c:v>
                </c:pt>
                <c:pt idx="328">
                  <c:v>249.19940000000003</c:v>
                </c:pt>
                <c:pt idx="329">
                  <c:v>250.48749999999995</c:v>
                </c:pt>
                <c:pt idx="330">
                  <c:v>245.66550000000007</c:v>
                </c:pt>
                <c:pt idx="331">
                  <c:v>248.42939999999999</c:v>
                </c:pt>
                <c:pt idx="332">
                  <c:v>232.4588</c:v>
                </c:pt>
                <c:pt idx="333">
                  <c:v>225.05610000000001</c:v>
                </c:pt>
                <c:pt idx="334">
                  <c:v>243.24369999999999</c:v>
                </c:pt>
                <c:pt idx="335">
                  <c:v>242.18239999999997</c:v>
                </c:pt>
                <c:pt idx="336">
                  <c:v>238.61410000000001</c:v>
                </c:pt>
                <c:pt idx="337">
                  <c:v>224.63760000000002</c:v>
                </c:pt>
                <c:pt idx="338">
                  <c:v>224.17509999999999</c:v>
                </c:pt>
                <c:pt idx="339">
                  <c:v>242.12729999999999</c:v>
                </c:pt>
                <c:pt idx="340">
                  <c:v>246.79230000000001</c:v>
                </c:pt>
                <c:pt idx="341">
                  <c:v>248.83560000000006</c:v>
                </c:pt>
                <c:pt idx="342">
                  <c:v>248.49459999999993</c:v>
                </c:pt>
                <c:pt idx="343">
                  <c:v>259.91030000000006</c:v>
                </c:pt>
                <c:pt idx="344">
                  <c:v>261.97739999999999</c:v>
                </c:pt>
                <c:pt idx="345">
                  <c:v>264.59809999999999</c:v>
                </c:pt>
                <c:pt idx="346">
                  <c:v>260.60410000000002</c:v>
                </c:pt>
                <c:pt idx="347">
                  <c:v>263.65140000000002</c:v>
                </c:pt>
                <c:pt idx="348">
                  <c:v>270.14979999999997</c:v>
                </c:pt>
                <c:pt idx="349">
                  <c:v>277.93110000000001</c:v>
                </c:pt>
                <c:pt idx="350">
                  <c:v>286.79830000000004</c:v>
                </c:pt>
                <c:pt idx="351">
                  <c:v>291.89620000000002</c:v>
                </c:pt>
                <c:pt idx="352">
                  <c:v>297.44519999999994</c:v>
                </c:pt>
                <c:pt idx="353">
                  <c:v>305.92689999999999</c:v>
                </c:pt>
                <c:pt idx="354">
                  <c:v>308.45290000000006</c:v>
                </c:pt>
                <c:pt idx="355">
                  <c:v>317.85510000000005</c:v>
                </c:pt>
                <c:pt idx="356">
                  <c:v>320.4649</c:v>
                </c:pt>
                <c:pt idx="357">
                  <c:v>327.72270000000003</c:v>
                </c:pt>
                <c:pt idx="358">
                  <c:v>335.06970000000001</c:v>
                </c:pt>
                <c:pt idx="359">
                  <c:v>342.71689999999995</c:v>
                </c:pt>
                <c:pt idx="360">
                  <c:v>349.14970000000005</c:v>
                </c:pt>
                <c:pt idx="361">
                  <c:v>369.30910000000006</c:v>
                </c:pt>
                <c:pt idx="362">
                  <c:v>354.95269999999994</c:v>
                </c:pt>
                <c:pt idx="363">
                  <c:v>349.10560000000004</c:v>
                </c:pt>
                <c:pt idx="364">
                  <c:v>353.78850000000006</c:v>
                </c:pt>
                <c:pt idx="365">
                  <c:v>356.31550000000004</c:v>
                </c:pt>
                <c:pt idx="366">
                  <c:v>355.55</c:v>
                </c:pt>
                <c:pt idx="367">
                  <c:v>367.16859999999997</c:v>
                </c:pt>
                <c:pt idx="368">
                  <c:v>371.45259999999996</c:v>
                </c:pt>
                <c:pt idx="369">
                  <c:v>374.31129999999996</c:v>
                </c:pt>
                <c:pt idx="370">
                  <c:v>346.84189999999995</c:v>
                </c:pt>
                <c:pt idx="371">
                  <c:v>353.09219999999993</c:v>
                </c:pt>
                <c:pt idx="372">
                  <c:v>329.21059999999994</c:v>
                </c:pt>
                <c:pt idx="373">
                  <c:v>355.8974</c:v>
                </c:pt>
                <c:pt idx="374">
                  <c:v>366.63329999999996</c:v>
                </c:pt>
                <c:pt idx="375">
                  <c:v>373.084</c:v>
                </c:pt>
                <c:pt idx="376">
                  <c:v>386.95249999999999</c:v>
                </c:pt>
                <c:pt idx="377">
                  <c:v>366.23530000000005</c:v>
                </c:pt>
                <c:pt idx="378">
                  <c:v>391.51969999999994</c:v>
                </c:pt>
                <c:pt idx="379">
                  <c:v>393.60469999999998</c:v>
                </c:pt>
                <c:pt idx="380">
                  <c:v>385.71519999999998</c:v>
                </c:pt>
                <c:pt idx="381">
                  <c:v>395.19830000000002</c:v>
                </c:pt>
                <c:pt idx="382">
                  <c:v>406.71860000000004</c:v>
                </c:pt>
                <c:pt idx="383">
                  <c:v>417.8116</c:v>
                </c:pt>
                <c:pt idx="384">
                  <c:v>433.6105</c:v>
                </c:pt>
                <c:pt idx="385">
                  <c:v>429.46510000000001</c:v>
                </c:pt>
                <c:pt idx="386">
                  <c:v>395.80119999999999</c:v>
                </c:pt>
                <c:pt idx="387">
                  <c:v>344.05700000000002</c:v>
                </c:pt>
                <c:pt idx="388">
                  <c:v>382.0188</c:v>
                </c:pt>
              </c:numCache>
            </c:numRef>
          </c:val>
          <c:extLst>
            <c:ext xmlns:c16="http://schemas.microsoft.com/office/drawing/2014/chart" uri="{C3380CC4-5D6E-409C-BE32-E72D297353CC}">
              <c16:uniqueId val="{00000001-708E-44C4-9500-1EC0073F602B}"/>
            </c:ext>
          </c:extLst>
        </c:ser>
        <c:dLbls>
          <c:showLegendKey val="0"/>
          <c:showVal val="0"/>
          <c:showCatName val="0"/>
          <c:showSerName val="0"/>
          <c:showPercent val="0"/>
          <c:showBubbleSize val="0"/>
        </c:dLbls>
        <c:axId val="1841773080"/>
        <c:axId val="1841769144"/>
      </c:areaChart>
      <c:lineChart>
        <c:grouping val="standard"/>
        <c:varyColors val="0"/>
        <c:ser>
          <c:idx val="2"/>
          <c:order val="2"/>
          <c:tx>
            <c:v>Total Return</c:v>
          </c:tx>
          <c:spPr>
            <a:ln w="28575" cap="rnd">
              <a:solidFill>
                <a:srgbClr val="134848"/>
              </a:solidFill>
              <a:round/>
            </a:ln>
            <a:effectLst/>
          </c:spPr>
          <c:marker>
            <c:symbol val="none"/>
          </c:marker>
          <c:cat>
            <c:numRef>
              <c:f>'MSCI ACWI_1987'!$F$2:$F$390</c:f>
              <c:numCache>
                <c:formatCode>m/d/yyyy</c:formatCode>
                <c:ptCount val="389"/>
                <c:pt idx="0">
                  <c:v>32142</c:v>
                </c:pt>
                <c:pt idx="1">
                  <c:v>32171</c:v>
                </c:pt>
                <c:pt idx="2">
                  <c:v>32202</c:v>
                </c:pt>
                <c:pt idx="3">
                  <c:v>32233</c:v>
                </c:pt>
                <c:pt idx="4">
                  <c:v>32262</c:v>
                </c:pt>
                <c:pt idx="5">
                  <c:v>32294</c:v>
                </c:pt>
                <c:pt idx="6">
                  <c:v>32324</c:v>
                </c:pt>
                <c:pt idx="7">
                  <c:v>32353</c:v>
                </c:pt>
                <c:pt idx="8">
                  <c:v>32386</c:v>
                </c:pt>
                <c:pt idx="9">
                  <c:v>32416</c:v>
                </c:pt>
                <c:pt idx="10">
                  <c:v>32447</c:v>
                </c:pt>
                <c:pt idx="11">
                  <c:v>32477</c:v>
                </c:pt>
                <c:pt idx="12">
                  <c:v>32507</c:v>
                </c:pt>
                <c:pt idx="13">
                  <c:v>32539</c:v>
                </c:pt>
                <c:pt idx="14">
                  <c:v>32567</c:v>
                </c:pt>
                <c:pt idx="15">
                  <c:v>32598</c:v>
                </c:pt>
                <c:pt idx="16">
                  <c:v>32626</c:v>
                </c:pt>
                <c:pt idx="17">
                  <c:v>32659</c:v>
                </c:pt>
                <c:pt idx="18">
                  <c:v>32689</c:v>
                </c:pt>
                <c:pt idx="19">
                  <c:v>32720</c:v>
                </c:pt>
                <c:pt idx="20">
                  <c:v>32751</c:v>
                </c:pt>
                <c:pt idx="21">
                  <c:v>32780</c:v>
                </c:pt>
                <c:pt idx="22">
                  <c:v>32812</c:v>
                </c:pt>
                <c:pt idx="23">
                  <c:v>32842</c:v>
                </c:pt>
                <c:pt idx="24">
                  <c:v>32871</c:v>
                </c:pt>
                <c:pt idx="25">
                  <c:v>32904</c:v>
                </c:pt>
                <c:pt idx="26">
                  <c:v>32932</c:v>
                </c:pt>
                <c:pt idx="27">
                  <c:v>32962</c:v>
                </c:pt>
                <c:pt idx="28">
                  <c:v>32993</c:v>
                </c:pt>
                <c:pt idx="29">
                  <c:v>33024</c:v>
                </c:pt>
                <c:pt idx="30">
                  <c:v>33053</c:v>
                </c:pt>
                <c:pt idx="31">
                  <c:v>33085</c:v>
                </c:pt>
                <c:pt idx="32">
                  <c:v>33116</c:v>
                </c:pt>
                <c:pt idx="33">
                  <c:v>33144</c:v>
                </c:pt>
                <c:pt idx="34">
                  <c:v>33177</c:v>
                </c:pt>
                <c:pt idx="35">
                  <c:v>33207</c:v>
                </c:pt>
                <c:pt idx="36">
                  <c:v>33238</c:v>
                </c:pt>
                <c:pt idx="37">
                  <c:v>33269</c:v>
                </c:pt>
                <c:pt idx="38">
                  <c:v>33297</c:v>
                </c:pt>
                <c:pt idx="39">
                  <c:v>33326</c:v>
                </c:pt>
                <c:pt idx="40">
                  <c:v>33358</c:v>
                </c:pt>
                <c:pt idx="41">
                  <c:v>33389</c:v>
                </c:pt>
                <c:pt idx="42">
                  <c:v>33417</c:v>
                </c:pt>
                <c:pt idx="43">
                  <c:v>33450</c:v>
                </c:pt>
                <c:pt idx="44">
                  <c:v>33480</c:v>
                </c:pt>
                <c:pt idx="45">
                  <c:v>33511</c:v>
                </c:pt>
                <c:pt idx="46">
                  <c:v>33542</c:v>
                </c:pt>
                <c:pt idx="47">
                  <c:v>33571</c:v>
                </c:pt>
                <c:pt idx="48">
                  <c:v>33603</c:v>
                </c:pt>
                <c:pt idx="49">
                  <c:v>33634</c:v>
                </c:pt>
                <c:pt idx="50">
                  <c:v>33662</c:v>
                </c:pt>
                <c:pt idx="51">
                  <c:v>33694</c:v>
                </c:pt>
                <c:pt idx="52">
                  <c:v>33724</c:v>
                </c:pt>
                <c:pt idx="53">
                  <c:v>33753</c:v>
                </c:pt>
                <c:pt idx="54">
                  <c:v>33785</c:v>
                </c:pt>
                <c:pt idx="55">
                  <c:v>33816</c:v>
                </c:pt>
                <c:pt idx="56">
                  <c:v>33847</c:v>
                </c:pt>
                <c:pt idx="57">
                  <c:v>33877</c:v>
                </c:pt>
                <c:pt idx="58">
                  <c:v>33907</c:v>
                </c:pt>
                <c:pt idx="59">
                  <c:v>33938</c:v>
                </c:pt>
                <c:pt idx="60">
                  <c:v>33969</c:v>
                </c:pt>
                <c:pt idx="61">
                  <c:v>33998</c:v>
                </c:pt>
                <c:pt idx="62">
                  <c:v>34026</c:v>
                </c:pt>
                <c:pt idx="63">
                  <c:v>34059</c:v>
                </c:pt>
                <c:pt idx="64">
                  <c:v>34089</c:v>
                </c:pt>
                <c:pt idx="65">
                  <c:v>34120</c:v>
                </c:pt>
                <c:pt idx="66">
                  <c:v>34150</c:v>
                </c:pt>
                <c:pt idx="67">
                  <c:v>34180</c:v>
                </c:pt>
                <c:pt idx="68">
                  <c:v>34212</c:v>
                </c:pt>
                <c:pt idx="69">
                  <c:v>34242</c:v>
                </c:pt>
                <c:pt idx="70">
                  <c:v>34271</c:v>
                </c:pt>
                <c:pt idx="71">
                  <c:v>34303</c:v>
                </c:pt>
                <c:pt idx="72">
                  <c:v>34334</c:v>
                </c:pt>
                <c:pt idx="73">
                  <c:v>34365</c:v>
                </c:pt>
                <c:pt idx="74">
                  <c:v>34393</c:v>
                </c:pt>
                <c:pt idx="75">
                  <c:v>34424</c:v>
                </c:pt>
                <c:pt idx="76">
                  <c:v>34453</c:v>
                </c:pt>
                <c:pt idx="77">
                  <c:v>34485</c:v>
                </c:pt>
                <c:pt idx="78">
                  <c:v>34515</c:v>
                </c:pt>
                <c:pt idx="79">
                  <c:v>34544</c:v>
                </c:pt>
                <c:pt idx="80">
                  <c:v>34577</c:v>
                </c:pt>
                <c:pt idx="81">
                  <c:v>34607</c:v>
                </c:pt>
                <c:pt idx="82">
                  <c:v>34638</c:v>
                </c:pt>
                <c:pt idx="83">
                  <c:v>34668</c:v>
                </c:pt>
                <c:pt idx="84">
                  <c:v>34698</c:v>
                </c:pt>
                <c:pt idx="85">
                  <c:v>34730</c:v>
                </c:pt>
                <c:pt idx="86">
                  <c:v>34758</c:v>
                </c:pt>
                <c:pt idx="87">
                  <c:v>34789</c:v>
                </c:pt>
                <c:pt idx="88">
                  <c:v>34817</c:v>
                </c:pt>
                <c:pt idx="89">
                  <c:v>34850</c:v>
                </c:pt>
                <c:pt idx="90">
                  <c:v>34880</c:v>
                </c:pt>
                <c:pt idx="91">
                  <c:v>34911</c:v>
                </c:pt>
                <c:pt idx="92">
                  <c:v>34942</c:v>
                </c:pt>
                <c:pt idx="93">
                  <c:v>34971</c:v>
                </c:pt>
                <c:pt idx="94">
                  <c:v>35003</c:v>
                </c:pt>
                <c:pt idx="95">
                  <c:v>35033</c:v>
                </c:pt>
                <c:pt idx="96">
                  <c:v>35062</c:v>
                </c:pt>
                <c:pt idx="97">
                  <c:v>35095</c:v>
                </c:pt>
                <c:pt idx="98">
                  <c:v>35124</c:v>
                </c:pt>
                <c:pt idx="99">
                  <c:v>35153</c:v>
                </c:pt>
                <c:pt idx="100">
                  <c:v>35185</c:v>
                </c:pt>
                <c:pt idx="101">
                  <c:v>35216</c:v>
                </c:pt>
                <c:pt idx="102">
                  <c:v>35244</c:v>
                </c:pt>
                <c:pt idx="103">
                  <c:v>35277</c:v>
                </c:pt>
                <c:pt idx="104">
                  <c:v>35307</c:v>
                </c:pt>
                <c:pt idx="105">
                  <c:v>35338</c:v>
                </c:pt>
                <c:pt idx="106">
                  <c:v>35369</c:v>
                </c:pt>
                <c:pt idx="107">
                  <c:v>35398</c:v>
                </c:pt>
                <c:pt idx="108">
                  <c:v>35430</c:v>
                </c:pt>
                <c:pt idx="109">
                  <c:v>35461</c:v>
                </c:pt>
                <c:pt idx="110">
                  <c:v>35489</c:v>
                </c:pt>
                <c:pt idx="111">
                  <c:v>35520</c:v>
                </c:pt>
                <c:pt idx="112">
                  <c:v>35550</c:v>
                </c:pt>
                <c:pt idx="113">
                  <c:v>35580</c:v>
                </c:pt>
                <c:pt idx="114">
                  <c:v>35611</c:v>
                </c:pt>
                <c:pt idx="115">
                  <c:v>35642</c:v>
                </c:pt>
                <c:pt idx="116">
                  <c:v>35671</c:v>
                </c:pt>
                <c:pt idx="117">
                  <c:v>35703</c:v>
                </c:pt>
                <c:pt idx="118">
                  <c:v>35734</c:v>
                </c:pt>
                <c:pt idx="119">
                  <c:v>35762</c:v>
                </c:pt>
                <c:pt idx="120">
                  <c:v>35795</c:v>
                </c:pt>
                <c:pt idx="121">
                  <c:v>35825</c:v>
                </c:pt>
                <c:pt idx="122">
                  <c:v>35853</c:v>
                </c:pt>
                <c:pt idx="123">
                  <c:v>35885</c:v>
                </c:pt>
                <c:pt idx="124">
                  <c:v>35915</c:v>
                </c:pt>
                <c:pt idx="125">
                  <c:v>35944</c:v>
                </c:pt>
                <c:pt idx="126">
                  <c:v>35976</c:v>
                </c:pt>
                <c:pt idx="127">
                  <c:v>36007</c:v>
                </c:pt>
                <c:pt idx="128">
                  <c:v>36038</c:v>
                </c:pt>
                <c:pt idx="129">
                  <c:v>36068</c:v>
                </c:pt>
                <c:pt idx="130">
                  <c:v>36098</c:v>
                </c:pt>
                <c:pt idx="131">
                  <c:v>36129</c:v>
                </c:pt>
                <c:pt idx="132">
                  <c:v>36160</c:v>
                </c:pt>
                <c:pt idx="133">
                  <c:v>36189</c:v>
                </c:pt>
                <c:pt idx="134">
                  <c:v>36217</c:v>
                </c:pt>
                <c:pt idx="135">
                  <c:v>36250</c:v>
                </c:pt>
                <c:pt idx="136">
                  <c:v>36280</c:v>
                </c:pt>
                <c:pt idx="137">
                  <c:v>36311</c:v>
                </c:pt>
                <c:pt idx="138">
                  <c:v>36341</c:v>
                </c:pt>
                <c:pt idx="139">
                  <c:v>36371</c:v>
                </c:pt>
                <c:pt idx="140">
                  <c:v>36403</c:v>
                </c:pt>
                <c:pt idx="141">
                  <c:v>36433</c:v>
                </c:pt>
                <c:pt idx="142">
                  <c:v>36462</c:v>
                </c:pt>
                <c:pt idx="143">
                  <c:v>36494</c:v>
                </c:pt>
                <c:pt idx="144">
                  <c:v>36525</c:v>
                </c:pt>
                <c:pt idx="145">
                  <c:v>36556</c:v>
                </c:pt>
                <c:pt idx="146">
                  <c:v>36585</c:v>
                </c:pt>
                <c:pt idx="147">
                  <c:v>36616</c:v>
                </c:pt>
                <c:pt idx="148">
                  <c:v>36644</c:v>
                </c:pt>
                <c:pt idx="149">
                  <c:v>36677</c:v>
                </c:pt>
                <c:pt idx="150">
                  <c:v>36707</c:v>
                </c:pt>
                <c:pt idx="151">
                  <c:v>36738</c:v>
                </c:pt>
                <c:pt idx="152">
                  <c:v>36769</c:v>
                </c:pt>
                <c:pt idx="153">
                  <c:v>36798</c:v>
                </c:pt>
                <c:pt idx="154">
                  <c:v>36830</c:v>
                </c:pt>
                <c:pt idx="155">
                  <c:v>36860</c:v>
                </c:pt>
                <c:pt idx="156">
                  <c:v>36889</c:v>
                </c:pt>
                <c:pt idx="157">
                  <c:v>36922</c:v>
                </c:pt>
                <c:pt idx="158">
                  <c:v>36950</c:v>
                </c:pt>
                <c:pt idx="159">
                  <c:v>36980</c:v>
                </c:pt>
                <c:pt idx="160">
                  <c:v>37011</c:v>
                </c:pt>
                <c:pt idx="161">
                  <c:v>37042</c:v>
                </c:pt>
                <c:pt idx="162">
                  <c:v>37071</c:v>
                </c:pt>
                <c:pt idx="163">
                  <c:v>37103</c:v>
                </c:pt>
                <c:pt idx="164">
                  <c:v>37134</c:v>
                </c:pt>
                <c:pt idx="165">
                  <c:v>37162</c:v>
                </c:pt>
                <c:pt idx="166">
                  <c:v>37195</c:v>
                </c:pt>
                <c:pt idx="167">
                  <c:v>37225</c:v>
                </c:pt>
                <c:pt idx="168">
                  <c:v>37256</c:v>
                </c:pt>
                <c:pt idx="169">
                  <c:v>37287</c:v>
                </c:pt>
                <c:pt idx="170">
                  <c:v>37315</c:v>
                </c:pt>
                <c:pt idx="171">
                  <c:v>37344</c:v>
                </c:pt>
                <c:pt idx="172">
                  <c:v>37376</c:v>
                </c:pt>
                <c:pt idx="173">
                  <c:v>37407</c:v>
                </c:pt>
                <c:pt idx="174">
                  <c:v>37435</c:v>
                </c:pt>
                <c:pt idx="175">
                  <c:v>37468</c:v>
                </c:pt>
                <c:pt idx="176">
                  <c:v>37498</c:v>
                </c:pt>
                <c:pt idx="177">
                  <c:v>37529</c:v>
                </c:pt>
                <c:pt idx="178">
                  <c:v>37560</c:v>
                </c:pt>
                <c:pt idx="179">
                  <c:v>37589</c:v>
                </c:pt>
                <c:pt idx="180">
                  <c:v>37621</c:v>
                </c:pt>
                <c:pt idx="181">
                  <c:v>37652</c:v>
                </c:pt>
                <c:pt idx="182">
                  <c:v>37680</c:v>
                </c:pt>
                <c:pt idx="183">
                  <c:v>37711</c:v>
                </c:pt>
                <c:pt idx="184">
                  <c:v>37741</c:v>
                </c:pt>
                <c:pt idx="185">
                  <c:v>37771</c:v>
                </c:pt>
                <c:pt idx="186">
                  <c:v>37802</c:v>
                </c:pt>
                <c:pt idx="187">
                  <c:v>37833</c:v>
                </c:pt>
                <c:pt idx="188">
                  <c:v>37862</c:v>
                </c:pt>
                <c:pt idx="189">
                  <c:v>37894</c:v>
                </c:pt>
                <c:pt idx="190">
                  <c:v>37925</c:v>
                </c:pt>
                <c:pt idx="191">
                  <c:v>37953</c:v>
                </c:pt>
                <c:pt idx="192">
                  <c:v>37986</c:v>
                </c:pt>
                <c:pt idx="193">
                  <c:v>38016</c:v>
                </c:pt>
                <c:pt idx="194">
                  <c:v>38044</c:v>
                </c:pt>
                <c:pt idx="195">
                  <c:v>38077</c:v>
                </c:pt>
                <c:pt idx="196">
                  <c:v>38107</c:v>
                </c:pt>
                <c:pt idx="197">
                  <c:v>38138</c:v>
                </c:pt>
                <c:pt idx="198">
                  <c:v>38168</c:v>
                </c:pt>
                <c:pt idx="199">
                  <c:v>38198</c:v>
                </c:pt>
                <c:pt idx="200">
                  <c:v>38230</c:v>
                </c:pt>
                <c:pt idx="201">
                  <c:v>38260</c:v>
                </c:pt>
                <c:pt idx="202">
                  <c:v>38289</c:v>
                </c:pt>
                <c:pt idx="203">
                  <c:v>38321</c:v>
                </c:pt>
                <c:pt idx="204">
                  <c:v>38352</c:v>
                </c:pt>
                <c:pt idx="205">
                  <c:v>38383</c:v>
                </c:pt>
                <c:pt idx="206">
                  <c:v>38411</c:v>
                </c:pt>
                <c:pt idx="207">
                  <c:v>38442</c:v>
                </c:pt>
                <c:pt idx="208">
                  <c:v>38471</c:v>
                </c:pt>
                <c:pt idx="209">
                  <c:v>38503</c:v>
                </c:pt>
                <c:pt idx="210">
                  <c:v>38533</c:v>
                </c:pt>
                <c:pt idx="211">
                  <c:v>38562</c:v>
                </c:pt>
                <c:pt idx="212">
                  <c:v>38595</c:v>
                </c:pt>
                <c:pt idx="213">
                  <c:v>38625</c:v>
                </c:pt>
                <c:pt idx="214">
                  <c:v>38656</c:v>
                </c:pt>
                <c:pt idx="215">
                  <c:v>38686</c:v>
                </c:pt>
                <c:pt idx="216">
                  <c:v>38716</c:v>
                </c:pt>
                <c:pt idx="217">
                  <c:v>38748</c:v>
                </c:pt>
                <c:pt idx="218">
                  <c:v>38776</c:v>
                </c:pt>
                <c:pt idx="219">
                  <c:v>38807</c:v>
                </c:pt>
                <c:pt idx="220">
                  <c:v>38835</c:v>
                </c:pt>
                <c:pt idx="221">
                  <c:v>38868</c:v>
                </c:pt>
                <c:pt idx="222">
                  <c:v>38898</c:v>
                </c:pt>
                <c:pt idx="223">
                  <c:v>38929</c:v>
                </c:pt>
                <c:pt idx="224">
                  <c:v>38960</c:v>
                </c:pt>
                <c:pt idx="225">
                  <c:v>38989</c:v>
                </c:pt>
                <c:pt idx="226">
                  <c:v>39021</c:v>
                </c:pt>
                <c:pt idx="227">
                  <c:v>39051</c:v>
                </c:pt>
                <c:pt idx="228">
                  <c:v>39080</c:v>
                </c:pt>
                <c:pt idx="229">
                  <c:v>39113</c:v>
                </c:pt>
                <c:pt idx="230">
                  <c:v>39141</c:v>
                </c:pt>
                <c:pt idx="231">
                  <c:v>39171</c:v>
                </c:pt>
                <c:pt idx="232">
                  <c:v>39202</c:v>
                </c:pt>
                <c:pt idx="233">
                  <c:v>39233</c:v>
                </c:pt>
                <c:pt idx="234">
                  <c:v>39262</c:v>
                </c:pt>
                <c:pt idx="235">
                  <c:v>39294</c:v>
                </c:pt>
                <c:pt idx="236">
                  <c:v>39325</c:v>
                </c:pt>
                <c:pt idx="237">
                  <c:v>39353</c:v>
                </c:pt>
                <c:pt idx="238">
                  <c:v>39386</c:v>
                </c:pt>
                <c:pt idx="239">
                  <c:v>39416</c:v>
                </c:pt>
                <c:pt idx="240">
                  <c:v>39447</c:v>
                </c:pt>
                <c:pt idx="241">
                  <c:v>39478</c:v>
                </c:pt>
                <c:pt idx="242">
                  <c:v>39507</c:v>
                </c:pt>
                <c:pt idx="243">
                  <c:v>39538</c:v>
                </c:pt>
                <c:pt idx="244">
                  <c:v>39568</c:v>
                </c:pt>
                <c:pt idx="245">
                  <c:v>39598</c:v>
                </c:pt>
                <c:pt idx="246">
                  <c:v>39629</c:v>
                </c:pt>
                <c:pt idx="247">
                  <c:v>39660</c:v>
                </c:pt>
                <c:pt idx="248">
                  <c:v>39689</c:v>
                </c:pt>
                <c:pt idx="249">
                  <c:v>39721</c:v>
                </c:pt>
                <c:pt idx="250">
                  <c:v>39752</c:v>
                </c:pt>
                <c:pt idx="251">
                  <c:v>39780</c:v>
                </c:pt>
                <c:pt idx="252">
                  <c:v>39813</c:v>
                </c:pt>
                <c:pt idx="253">
                  <c:v>39843</c:v>
                </c:pt>
                <c:pt idx="254">
                  <c:v>39871</c:v>
                </c:pt>
                <c:pt idx="255">
                  <c:v>39903</c:v>
                </c:pt>
                <c:pt idx="256">
                  <c:v>39933</c:v>
                </c:pt>
                <c:pt idx="257">
                  <c:v>39962</c:v>
                </c:pt>
                <c:pt idx="258">
                  <c:v>39994</c:v>
                </c:pt>
                <c:pt idx="259">
                  <c:v>40025</c:v>
                </c:pt>
                <c:pt idx="260">
                  <c:v>40056</c:v>
                </c:pt>
                <c:pt idx="261">
                  <c:v>40086</c:v>
                </c:pt>
                <c:pt idx="262">
                  <c:v>40116</c:v>
                </c:pt>
                <c:pt idx="263">
                  <c:v>40147</c:v>
                </c:pt>
                <c:pt idx="264">
                  <c:v>40178</c:v>
                </c:pt>
                <c:pt idx="265">
                  <c:v>40207</c:v>
                </c:pt>
                <c:pt idx="266">
                  <c:v>40235</c:v>
                </c:pt>
                <c:pt idx="267">
                  <c:v>40268</c:v>
                </c:pt>
                <c:pt idx="268">
                  <c:v>40298</c:v>
                </c:pt>
                <c:pt idx="269">
                  <c:v>40329</c:v>
                </c:pt>
                <c:pt idx="270">
                  <c:v>40359</c:v>
                </c:pt>
                <c:pt idx="271">
                  <c:v>40389</c:v>
                </c:pt>
                <c:pt idx="272">
                  <c:v>40421</c:v>
                </c:pt>
                <c:pt idx="273">
                  <c:v>40451</c:v>
                </c:pt>
                <c:pt idx="274">
                  <c:v>40480</c:v>
                </c:pt>
                <c:pt idx="275">
                  <c:v>40512</c:v>
                </c:pt>
                <c:pt idx="276">
                  <c:v>40543</c:v>
                </c:pt>
                <c:pt idx="277">
                  <c:v>40574</c:v>
                </c:pt>
                <c:pt idx="278">
                  <c:v>40602</c:v>
                </c:pt>
                <c:pt idx="279">
                  <c:v>40633</c:v>
                </c:pt>
                <c:pt idx="280">
                  <c:v>40662</c:v>
                </c:pt>
                <c:pt idx="281">
                  <c:v>40694</c:v>
                </c:pt>
                <c:pt idx="282">
                  <c:v>40724</c:v>
                </c:pt>
                <c:pt idx="283">
                  <c:v>40753</c:v>
                </c:pt>
                <c:pt idx="284">
                  <c:v>40786</c:v>
                </c:pt>
                <c:pt idx="285">
                  <c:v>40816</c:v>
                </c:pt>
                <c:pt idx="286">
                  <c:v>40847</c:v>
                </c:pt>
                <c:pt idx="287">
                  <c:v>40877</c:v>
                </c:pt>
                <c:pt idx="288">
                  <c:v>40907</c:v>
                </c:pt>
                <c:pt idx="289">
                  <c:v>40939</c:v>
                </c:pt>
                <c:pt idx="290">
                  <c:v>40968</c:v>
                </c:pt>
                <c:pt idx="291">
                  <c:v>40998</c:v>
                </c:pt>
                <c:pt idx="292">
                  <c:v>41029</c:v>
                </c:pt>
                <c:pt idx="293">
                  <c:v>41060</c:v>
                </c:pt>
                <c:pt idx="294">
                  <c:v>41089</c:v>
                </c:pt>
                <c:pt idx="295">
                  <c:v>41121</c:v>
                </c:pt>
                <c:pt idx="296">
                  <c:v>41152</c:v>
                </c:pt>
                <c:pt idx="297">
                  <c:v>41180</c:v>
                </c:pt>
                <c:pt idx="298">
                  <c:v>41213</c:v>
                </c:pt>
                <c:pt idx="299">
                  <c:v>41243</c:v>
                </c:pt>
                <c:pt idx="300">
                  <c:v>41274</c:v>
                </c:pt>
                <c:pt idx="301">
                  <c:v>41305</c:v>
                </c:pt>
                <c:pt idx="302">
                  <c:v>41333</c:v>
                </c:pt>
                <c:pt idx="303">
                  <c:v>41362</c:v>
                </c:pt>
                <c:pt idx="304">
                  <c:v>41394</c:v>
                </c:pt>
                <c:pt idx="305">
                  <c:v>41425</c:v>
                </c:pt>
                <c:pt idx="306">
                  <c:v>41453</c:v>
                </c:pt>
                <c:pt idx="307">
                  <c:v>41486</c:v>
                </c:pt>
                <c:pt idx="308">
                  <c:v>41516</c:v>
                </c:pt>
                <c:pt idx="309">
                  <c:v>41547</c:v>
                </c:pt>
                <c:pt idx="310">
                  <c:v>41578</c:v>
                </c:pt>
                <c:pt idx="311">
                  <c:v>41607</c:v>
                </c:pt>
                <c:pt idx="312">
                  <c:v>41639</c:v>
                </c:pt>
                <c:pt idx="313">
                  <c:v>41670</c:v>
                </c:pt>
                <c:pt idx="314">
                  <c:v>41698</c:v>
                </c:pt>
                <c:pt idx="315">
                  <c:v>41729</c:v>
                </c:pt>
                <c:pt idx="316">
                  <c:v>41759</c:v>
                </c:pt>
                <c:pt idx="317">
                  <c:v>41789</c:v>
                </c:pt>
                <c:pt idx="318">
                  <c:v>41820</c:v>
                </c:pt>
                <c:pt idx="319">
                  <c:v>41851</c:v>
                </c:pt>
                <c:pt idx="320">
                  <c:v>41880</c:v>
                </c:pt>
                <c:pt idx="321">
                  <c:v>41912</c:v>
                </c:pt>
                <c:pt idx="322">
                  <c:v>41943</c:v>
                </c:pt>
                <c:pt idx="323">
                  <c:v>41971</c:v>
                </c:pt>
                <c:pt idx="324">
                  <c:v>42004</c:v>
                </c:pt>
                <c:pt idx="325">
                  <c:v>42034</c:v>
                </c:pt>
                <c:pt idx="326">
                  <c:v>42062</c:v>
                </c:pt>
                <c:pt idx="327">
                  <c:v>42094</c:v>
                </c:pt>
                <c:pt idx="328">
                  <c:v>42124</c:v>
                </c:pt>
                <c:pt idx="329">
                  <c:v>42153</c:v>
                </c:pt>
                <c:pt idx="330">
                  <c:v>42185</c:v>
                </c:pt>
                <c:pt idx="331">
                  <c:v>42216</c:v>
                </c:pt>
                <c:pt idx="332">
                  <c:v>42247</c:v>
                </c:pt>
                <c:pt idx="333">
                  <c:v>42277</c:v>
                </c:pt>
                <c:pt idx="334">
                  <c:v>42307</c:v>
                </c:pt>
                <c:pt idx="335">
                  <c:v>42338</c:v>
                </c:pt>
                <c:pt idx="336">
                  <c:v>42369</c:v>
                </c:pt>
                <c:pt idx="337">
                  <c:v>42398</c:v>
                </c:pt>
                <c:pt idx="338">
                  <c:v>42429</c:v>
                </c:pt>
                <c:pt idx="339">
                  <c:v>42460</c:v>
                </c:pt>
                <c:pt idx="340">
                  <c:v>42489</c:v>
                </c:pt>
                <c:pt idx="341">
                  <c:v>42521</c:v>
                </c:pt>
                <c:pt idx="342">
                  <c:v>42551</c:v>
                </c:pt>
                <c:pt idx="343">
                  <c:v>42580</c:v>
                </c:pt>
                <c:pt idx="344">
                  <c:v>42613</c:v>
                </c:pt>
                <c:pt idx="345">
                  <c:v>42643</c:v>
                </c:pt>
                <c:pt idx="346">
                  <c:v>42674</c:v>
                </c:pt>
                <c:pt idx="347">
                  <c:v>42704</c:v>
                </c:pt>
                <c:pt idx="348">
                  <c:v>42734</c:v>
                </c:pt>
                <c:pt idx="349">
                  <c:v>42766</c:v>
                </c:pt>
                <c:pt idx="350">
                  <c:v>42794</c:v>
                </c:pt>
                <c:pt idx="351">
                  <c:v>42825</c:v>
                </c:pt>
                <c:pt idx="352">
                  <c:v>42853</c:v>
                </c:pt>
                <c:pt idx="353">
                  <c:v>42886</c:v>
                </c:pt>
                <c:pt idx="354">
                  <c:v>42916</c:v>
                </c:pt>
                <c:pt idx="355">
                  <c:v>42947</c:v>
                </c:pt>
                <c:pt idx="356">
                  <c:v>42978</c:v>
                </c:pt>
                <c:pt idx="357">
                  <c:v>43007</c:v>
                </c:pt>
                <c:pt idx="358">
                  <c:v>43039</c:v>
                </c:pt>
                <c:pt idx="359">
                  <c:v>43069</c:v>
                </c:pt>
                <c:pt idx="360">
                  <c:v>43098</c:v>
                </c:pt>
                <c:pt idx="361">
                  <c:v>43131</c:v>
                </c:pt>
                <c:pt idx="362">
                  <c:v>43159</c:v>
                </c:pt>
                <c:pt idx="363">
                  <c:v>43189</c:v>
                </c:pt>
                <c:pt idx="364">
                  <c:v>43220</c:v>
                </c:pt>
                <c:pt idx="365">
                  <c:v>43251</c:v>
                </c:pt>
                <c:pt idx="366">
                  <c:v>43280</c:v>
                </c:pt>
                <c:pt idx="367">
                  <c:v>43312</c:v>
                </c:pt>
                <c:pt idx="368">
                  <c:v>43343</c:v>
                </c:pt>
                <c:pt idx="369">
                  <c:v>43371</c:v>
                </c:pt>
                <c:pt idx="370">
                  <c:v>43404</c:v>
                </c:pt>
                <c:pt idx="371">
                  <c:v>43434</c:v>
                </c:pt>
                <c:pt idx="372">
                  <c:v>43465</c:v>
                </c:pt>
                <c:pt idx="373">
                  <c:v>43496</c:v>
                </c:pt>
                <c:pt idx="374">
                  <c:v>43524</c:v>
                </c:pt>
                <c:pt idx="375">
                  <c:v>43553</c:v>
                </c:pt>
                <c:pt idx="376">
                  <c:v>43585</c:v>
                </c:pt>
                <c:pt idx="377">
                  <c:v>43616</c:v>
                </c:pt>
                <c:pt idx="378">
                  <c:v>43644</c:v>
                </c:pt>
                <c:pt idx="379">
                  <c:v>43677</c:v>
                </c:pt>
                <c:pt idx="380">
                  <c:v>43707</c:v>
                </c:pt>
                <c:pt idx="381">
                  <c:v>43738</c:v>
                </c:pt>
                <c:pt idx="382">
                  <c:v>43769</c:v>
                </c:pt>
                <c:pt idx="383">
                  <c:v>43798</c:v>
                </c:pt>
                <c:pt idx="384">
                  <c:v>43830</c:v>
                </c:pt>
                <c:pt idx="385">
                  <c:v>43861</c:v>
                </c:pt>
                <c:pt idx="386">
                  <c:v>43889</c:v>
                </c:pt>
                <c:pt idx="387">
                  <c:v>43921</c:v>
                </c:pt>
                <c:pt idx="388">
                  <c:v>43951</c:v>
                </c:pt>
              </c:numCache>
            </c:numRef>
          </c:cat>
          <c:val>
            <c:numRef>
              <c:f>'MSCI ACWI_1987'!$I$2:$I$390</c:f>
              <c:numCache>
                <c:formatCode>General</c:formatCode>
                <c:ptCount val="389"/>
                <c:pt idx="0">
                  <c:v>0</c:v>
                </c:pt>
                <c:pt idx="1">
                  <c:v>2.33</c:v>
                </c:pt>
                <c:pt idx="2">
                  <c:v>8.07</c:v>
                </c:pt>
                <c:pt idx="3">
                  <c:v>11.22</c:v>
                </c:pt>
                <c:pt idx="4">
                  <c:v>12.45</c:v>
                </c:pt>
                <c:pt idx="5">
                  <c:v>10.039999999999999</c:v>
                </c:pt>
                <c:pt idx="6">
                  <c:v>9.75</c:v>
                </c:pt>
                <c:pt idx="7">
                  <c:v>11.59</c:v>
                </c:pt>
                <c:pt idx="8">
                  <c:v>5.28</c:v>
                </c:pt>
                <c:pt idx="9">
                  <c:v>9.6199999999999992</c:v>
                </c:pt>
                <c:pt idx="10">
                  <c:v>16.600000000000001</c:v>
                </c:pt>
                <c:pt idx="11">
                  <c:v>20.309999999999999</c:v>
                </c:pt>
                <c:pt idx="12">
                  <c:v>21.2</c:v>
                </c:pt>
                <c:pt idx="13">
                  <c:v>25.37</c:v>
                </c:pt>
                <c:pt idx="14">
                  <c:v>24.41</c:v>
                </c:pt>
                <c:pt idx="15">
                  <c:v>23.5</c:v>
                </c:pt>
                <c:pt idx="16">
                  <c:v>26.37</c:v>
                </c:pt>
                <c:pt idx="17">
                  <c:v>23.16</c:v>
                </c:pt>
                <c:pt idx="18">
                  <c:v>21.23</c:v>
                </c:pt>
                <c:pt idx="19">
                  <c:v>34.69</c:v>
                </c:pt>
                <c:pt idx="20">
                  <c:v>31.3</c:v>
                </c:pt>
                <c:pt idx="21">
                  <c:v>35.04</c:v>
                </c:pt>
                <c:pt idx="22">
                  <c:v>30.46</c:v>
                </c:pt>
                <c:pt idx="23">
                  <c:v>35.36</c:v>
                </c:pt>
                <c:pt idx="24">
                  <c:v>39.57</c:v>
                </c:pt>
                <c:pt idx="25">
                  <c:v>32.909999999999997</c:v>
                </c:pt>
                <c:pt idx="26">
                  <c:v>27.09</c:v>
                </c:pt>
                <c:pt idx="27">
                  <c:v>19</c:v>
                </c:pt>
                <c:pt idx="28">
                  <c:v>17.239999999999998</c:v>
                </c:pt>
                <c:pt idx="29">
                  <c:v>29.24</c:v>
                </c:pt>
                <c:pt idx="30">
                  <c:v>28.12</c:v>
                </c:pt>
                <c:pt idx="31">
                  <c:v>29.16</c:v>
                </c:pt>
                <c:pt idx="32">
                  <c:v>16.75</c:v>
                </c:pt>
                <c:pt idx="33">
                  <c:v>4.28</c:v>
                </c:pt>
                <c:pt idx="34">
                  <c:v>13.62</c:v>
                </c:pt>
                <c:pt idx="35">
                  <c:v>11.44</c:v>
                </c:pt>
                <c:pt idx="36">
                  <c:v>13.56</c:v>
                </c:pt>
                <c:pt idx="37">
                  <c:v>17.5</c:v>
                </c:pt>
                <c:pt idx="38">
                  <c:v>28.28</c:v>
                </c:pt>
                <c:pt idx="39">
                  <c:v>24.44</c:v>
                </c:pt>
                <c:pt idx="40">
                  <c:v>25.21</c:v>
                </c:pt>
                <c:pt idx="41">
                  <c:v>27.94</c:v>
                </c:pt>
                <c:pt idx="42">
                  <c:v>19.88</c:v>
                </c:pt>
                <c:pt idx="43">
                  <c:v>25.34</c:v>
                </c:pt>
                <c:pt idx="44">
                  <c:v>24.82</c:v>
                </c:pt>
                <c:pt idx="45">
                  <c:v>27.74</c:v>
                </c:pt>
                <c:pt idx="46">
                  <c:v>29.7</c:v>
                </c:pt>
                <c:pt idx="47">
                  <c:v>23.85</c:v>
                </c:pt>
                <c:pt idx="48">
                  <c:v>32.78</c:v>
                </c:pt>
                <c:pt idx="49">
                  <c:v>30.53</c:v>
                </c:pt>
                <c:pt idx="50">
                  <c:v>28.29</c:v>
                </c:pt>
                <c:pt idx="51">
                  <c:v>22.31</c:v>
                </c:pt>
                <c:pt idx="52">
                  <c:v>23.67</c:v>
                </c:pt>
                <c:pt idx="53">
                  <c:v>28.13</c:v>
                </c:pt>
                <c:pt idx="54">
                  <c:v>23.28</c:v>
                </c:pt>
                <c:pt idx="55">
                  <c:v>23.39</c:v>
                </c:pt>
                <c:pt idx="56">
                  <c:v>25.87</c:v>
                </c:pt>
                <c:pt idx="57">
                  <c:v>24.53</c:v>
                </c:pt>
                <c:pt idx="58">
                  <c:v>21.22</c:v>
                </c:pt>
                <c:pt idx="59">
                  <c:v>22.98</c:v>
                </c:pt>
                <c:pt idx="60">
                  <c:v>23.88</c:v>
                </c:pt>
                <c:pt idx="61">
                  <c:v>24.07</c:v>
                </c:pt>
                <c:pt idx="62">
                  <c:v>26.73</c:v>
                </c:pt>
                <c:pt idx="63">
                  <c:v>33.75</c:v>
                </c:pt>
                <c:pt idx="64">
                  <c:v>39.54</c:v>
                </c:pt>
                <c:pt idx="65">
                  <c:v>42.54</c:v>
                </c:pt>
                <c:pt idx="66">
                  <c:v>41.35</c:v>
                </c:pt>
                <c:pt idx="67">
                  <c:v>44.01</c:v>
                </c:pt>
                <c:pt idx="68">
                  <c:v>50.58</c:v>
                </c:pt>
                <c:pt idx="69">
                  <c:v>47.8</c:v>
                </c:pt>
                <c:pt idx="70">
                  <c:v>51.92</c:v>
                </c:pt>
                <c:pt idx="71">
                  <c:v>43.76</c:v>
                </c:pt>
                <c:pt idx="72">
                  <c:v>51.28</c:v>
                </c:pt>
                <c:pt idx="73">
                  <c:v>61.05</c:v>
                </c:pt>
                <c:pt idx="74">
                  <c:v>58.47</c:v>
                </c:pt>
                <c:pt idx="75">
                  <c:v>51.07</c:v>
                </c:pt>
                <c:pt idx="76">
                  <c:v>54.9</c:v>
                </c:pt>
                <c:pt idx="77">
                  <c:v>55.54</c:v>
                </c:pt>
                <c:pt idx="78">
                  <c:v>54.5</c:v>
                </c:pt>
                <c:pt idx="79">
                  <c:v>57.66</c:v>
                </c:pt>
                <c:pt idx="80">
                  <c:v>63</c:v>
                </c:pt>
                <c:pt idx="81">
                  <c:v>58.89</c:v>
                </c:pt>
                <c:pt idx="82">
                  <c:v>62.68</c:v>
                </c:pt>
                <c:pt idx="83">
                  <c:v>55.33</c:v>
                </c:pt>
                <c:pt idx="84">
                  <c:v>55.6</c:v>
                </c:pt>
                <c:pt idx="85">
                  <c:v>52.1663</c:v>
                </c:pt>
                <c:pt idx="86">
                  <c:v>53.739699999999999</c:v>
                </c:pt>
                <c:pt idx="87">
                  <c:v>60.935600000000001</c:v>
                </c:pt>
                <c:pt idx="88">
                  <c:v>66.691599999999994</c:v>
                </c:pt>
                <c:pt idx="89">
                  <c:v>68.931200000000004</c:v>
                </c:pt>
                <c:pt idx="90">
                  <c:v>69.031099999999995</c:v>
                </c:pt>
                <c:pt idx="91">
                  <c:v>77.096400000000003</c:v>
                </c:pt>
                <c:pt idx="92">
                  <c:v>73.202799999999996</c:v>
                </c:pt>
                <c:pt idx="93">
                  <c:v>78.056200000000004</c:v>
                </c:pt>
                <c:pt idx="94">
                  <c:v>74.932500000000005</c:v>
                </c:pt>
                <c:pt idx="95">
                  <c:v>80.4251</c:v>
                </c:pt>
                <c:pt idx="96">
                  <c:v>85.787499999999994</c:v>
                </c:pt>
                <c:pt idx="97">
                  <c:v>89.7483</c:v>
                </c:pt>
                <c:pt idx="98">
                  <c:v>90.4709</c:v>
                </c:pt>
                <c:pt idx="99">
                  <c:v>93.549599999999998</c:v>
                </c:pt>
                <c:pt idx="100">
                  <c:v>98.24</c:v>
                </c:pt>
                <c:pt idx="101">
                  <c:v>98.668499999999995</c:v>
                </c:pt>
                <c:pt idx="102">
                  <c:v>99.819699999999997</c:v>
                </c:pt>
                <c:pt idx="103">
                  <c:v>92.275300000000001</c:v>
                </c:pt>
                <c:pt idx="104">
                  <c:v>94.642300000000006</c:v>
                </c:pt>
                <c:pt idx="105">
                  <c:v>101.8985</c:v>
                </c:pt>
                <c:pt idx="106">
                  <c:v>102.5592</c:v>
                </c:pt>
                <c:pt idx="107">
                  <c:v>113.3365</c:v>
                </c:pt>
                <c:pt idx="108">
                  <c:v>110.17270000000001</c:v>
                </c:pt>
                <c:pt idx="109">
                  <c:v>113.5596</c:v>
                </c:pt>
                <c:pt idx="110">
                  <c:v>116.4042</c:v>
                </c:pt>
                <c:pt idx="111">
                  <c:v>112.182</c:v>
                </c:pt>
                <c:pt idx="112">
                  <c:v>119.01090000000001</c:v>
                </c:pt>
                <c:pt idx="113">
                  <c:v>132.29750000000001</c:v>
                </c:pt>
                <c:pt idx="114">
                  <c:v>144.2732</c:v>
                </c:pt>
                <c:pt idx="115">
                  <c:v>155.30170000000001</c:v>
                </c:pt>
                <c:pt idx="116">
                  <c:v>137.351</c:v>
                </c:pt>
                <c:pt idx="117">
                  <c:v>150.05099999999999</c:v>
                </c:pt>
                <c:pt idx="118">
                  <c:v>135.04060000000001</c:v>
                </c:pt>
                <c:pt idx="119">
                  <c:v>138.59549999999999</c:v>
                </c:pt>
                <c:pt idx="120">
                  <c:v>141.65360000000001</c:v>
                </c:pt>
                <c:pt idx="121">
                  <c:v>146.82929999999999</c:v>
                </c:pt>
                <c:pt idx="122">
                  <c:v>163.6617</c:v>
                </c:pt>
                <c:pt idx="123">
                  <c:v>175.1028</c:v>
                </c:pt>
                <c:pt idx="124">
                  <c:v>177.75489999999999</c:v>
                </c:pt>
                <c:pt idx="125">
                  <c:v>172.65100000000001</c:v>
                </c:pt>
                <c:pt idx="126">
                  <c:v>177.73840000000001</c:v>
                </c:pt>
                <c:pt idx="127">
                  <c:v>177.761</c:v>
                </c:pt>
                <c:pt idx="128">
                  <c:v>138.81549999999999</c:v>
                </c:pt>
                <c:pt idx="129">
                  <c:v>143.58969999999999</c:v>
                </c:pt>
                <c:pt idx="130">
                  <c:v>165.76070000000001</c:v>
                </c:pt>
                <c:pt idx="131">
                  <c:v>181.87299999999999</c:v>
                </c:pt>
                <c:pt idx="132">
                  <c:v>194.84219999999999</c:v>
                </c:pt>
                <c:pt idx="133">
                  <c:v>200.6799</c:v>
                </c:pt>
                <c:pt idx="134">
                  <c:v>193.05619999999999</c:v>
                </c:pt>
                <c:pt idx="135">
                  <c:v>206.5317</c:v>
                </c:pt>
                <c:pt idx="136">
                  <c:v>219.7773</c:v>
                </c:pt>
                <c:pt idx="137">
                  <c:v>208.97739999999999</c:v>
                </c:pt>
                <c:pt idx="138">
                  <c:v>224.5274</c:v>
                </c:pt>
                <c:pt idx="139">
                  <c:v>223.06649999999999</c:v>
                </c:pt>
                <c:pt idx="140">
                  <c:v>222.7681</c:v>
                </c:pt>
                <c:pt idx="141">
                  <c:v>219.33439999999999</c:v>
                </c:pt>
                <c:pt idx="142">
                  <c:v>235.33670000000001</c:v>
                </c:pt>
                <c:pt idx="143">
                  <c:v>245.715</c:v>
                </c:pt>
                <c:pt idx="144">
                  <c:v>274.43490000000003</c:v>
                </c:pt>
                <c:pt idx="145">
                  <c:v>254.018</c:v>
                </c:pt>
                <c:pt idx="146">
                  <c:v>255.19309999999999</c:v>
                </c:pt>
                <c:pt idx="147">
                  <c:v>278.77229999999997</c:v>
                </c:pt>
                <c:pt idx="148">
                  <c:v>261.85050000000001</c:v>
                </c:pt>
                <c:pt idx="149">
                  <c:v>252.7825</c:v>
                </c:pt>
                <c:pt idx="150">
                  <c:v>264.75380000000001</c:v>
                </c:pt>
                <c:pt idx="151">
                  <c:v>253.93600000000001</c:v>
                </c:pt>
                <c:pt idx="152">
                  <c:v>265.05869999999999</c:v>
                </c:pt>
                <c:pt idx="153">
                  <c:v>244.99430000000001</c:v>
                </c:pt>
                <c:pt idx="154">
                  <c:v>238.09370000000001</c:v>
                </c:pt>
                <c:pt idx="155">
                  <c:v>217.11019999999999</c:v>
                </c:pt>
                <c:pt idx="156">
                  <c:v>222.2884</c:v>
                </c:pt>
                <c:pt idx="157">
                  <c:v>230.48259999999999</c:v>
                </c:pt>
                <c:pt idx="158">
                  <c:v>202.73259999999999</c:v>
                </c:pt>
                <c:pt idx="159">
                  <c:v>182.3749</c:v>
                </c:pt>
                <c:pt idx="160">
                  <c:v>202.9496</c:v>
                </c:pt>
                <c:pt idx="161">
                  <c:v>199.601</c:v>
                </c:pt>
                <c:pt idx="162">
                  <c:v>190.48740000000001</c:v>
                </c:pt>
                <c:pt idx="163">
                  <c:v>185.91669999999999</c:v>
                </c:pt>
                <c:pt idx="164">
                  <c:v>172.79849999999999</c:v>
                </c:pt>
                <c:pt idx="165">
                  <c:v>147.8569</c:v>
                </c:pt>
                <c:pt idx="166">
                  <c:v>153.14619999999999</c:v>
                </c:pt>
                <c:pt idx="167">
                  <c:v>168.7422</c:v>
                </c:pt>
                <c:pt idx="168">
                  <c:v>171.3039</c:v>
                </c:pt>
                <c:pt idx="169">
                  <c:v>163.86189999999999</c:v>
                </c:pt>
                <c:pt idx="170">
                  <c:v>161.91460000000001</c:v>
                </c:pt>
                <c:pt idx="171">
                  <c:v>173.727</c:v>
                </c:pt>
                <c:pt idx="172">
                  <c:v>165.04900000000001</c:v>
                </c:pt>
                <c:pt idx="173">
                  <c:v>165.40360000000001</c:v>
                </c:pt>
                <c:pt idx="174">
                  <c:v>149.2176</c:v>
                </c:pt>
                <c:pt idx="175">
                  <c:v>128.30969999999999</c:v>
                </c:pt>
                <c:pt idx="176">
                  <c:v>128.91669999999999</c:v>
                </c:pt>
                <c:pt idx="177">
                  <c:v>103.8116</c:v>
                </c:pt>
                <c:pt idx="178">
                  <c:v>118.8152</c:v>
                </c:pt>
                <c:pt idx="179">
                  <c:v>130.76669999999999</c:v>
                </c:pt>
                <c:pt idx="180">
                  <c:v>119.8241</c:v>
                </c:pt>
                <c:pt idx="181">
                  <c:v>113.39239999999999</c:v>
                </c:pt>
                <c:pt idx="182">
                  <c:v>109.73269999999999</c:v>
                </c:pt>
                <c:pt idx="183">
                  <c:v>108.83499999999999</c:v>
                </c:pt>
                <c:pt idx="184">
                  <c:v>127.4747</c:v>
                </c:pt>
                <c:pt idx="185">
                  <c:v>140.70339999999999</c:v>
                </c:pt>
                <c:pt idx="186">
                  <c:v>145.32060000000001</c:v>
                </c:pt>
                <c:pt idx="187">
                  <c:v>150.76410000000001</c:v>
                </c:pt>
                <c:pt idx="188">
                  <c:v>156.71379999999999</c:v>
                </c:pt>
                <c:pt idx="189">
                  <c:v>158.36109999999999</c:v>
                </c:pt>
                <c:pt idx="190">
                  <c:v>174.03139999999999</c:v>
                </c:pt>
                <c:pt idx="191">
                  <c:v>178.1917</c:v>
                </c:pt>
                <c:pt idx="192">
                  <c:v>195.9007</c:v>
                </c:pt>
                <c:pt idx="193">
                  <c:v>200.94139999999999</c:v>
                </c:pt>
                <c:pt idx="194">
                  <c:v>206.47229999999999</c:v>
                </c:pt>
                <c:pt idx="195">
                  <c:v>204.8364</c:v>
                </c:pt>
                <c:pt idx="196">
                  <c:v>197.82990000000001</c:v>
                </c:pt>
                <c:pt idx="197">
                  <c:v>200.32310000000001</c:v>
                </c:pt>
                <c:pt idx="198">
                  <c:v>206.4008</c:v>
                </c:pt>
                <c:pt idx="199">
                  <c:v>196.6677</c:v>
                </c:pt>
                <c:pt idx="200">
                  <c:v>198.5942</c:v>
                </c:pt>
                <c:pt idx="201">
                  <c:v>204.90979999999999</c:v>
                </c:pt>
                <c:pt idx="202">
                  <c:v>212.4076</c:v>
                </c:pt>
                <c:pt idx="203">
                  <c:v>229.5598</c:v>
                </c:pt>
                <c:pt idx="204">
                  <c:v>242.47730000000001</c:v>
                </c:pt>
                <c:pt idx="205">
                  <c:v>235.25210000000001</c:v>
                </c:pt>
                <c:pt idx="206">
                  <c:v>246.98249999999999</c:v>
                </c:pt>
                <c:pt idx="207">
                  <c:v>239.49520000000001</c:v>
                </c:pt>
                <c:pt idx="208">
                  <c:v>232.22569999999999</c:v>
                </c:pt>
                <c:pt idx="209">
                  <c:v>238.6473</c:v>
                </c:pt>
                <c:pt idx="210">
                  <c:v>242.23429999999999</c:v>
                </c:pt>
                <c:pt idx="211">
                  <c:v>254.9752</c:v>
                </c:pt>
                <c:pt idx="212">
                  <c:v>257.83190000000002</c:v>
                </c:pt>
                <c:pt idx="213">
                  <c:v>268.69479999999999</c:v>
                </c:pt>
                <c:pt idx="214">
                  <c:v>258.82659999999998</c:v>
                </c:pt>
                <c:pt idx="215">
                  <c:v>272.08460000000002</c:v>
                </c:pt>
                <c:pt idx="216">
                  <c:v>281.39269999999999</c:v>
                </c:pt>
                <c:pt idx="217">
                  <c:v>300.19540000000001</c:v>
                </c:pt>
                <c:pt idx="218">
                  <c:v>299.7371</c:v>
                </c:pt>
                <c:pt idx="219">
                  <c:v>308.35340000000002</c:v>
                </c:pt>
                <c:pt idx="220">
                  <c:v>322.12700000000001</c:v>
                </c:pt>
                <c:pt idx="221">
                  <c:v>305.81200000000001</c:v>
                </c:pt>
                <c:pt idx="222">
                  <c:v>305.80239999999998</c:v>
                </c:pt>
                <c:pt idx="223">
                  <c:v>308.64089999999999</c:v>
                </c:pt>
                <c:pt idx="224">
                  <c:v>319.42930000000001</c:v>
                </c:pt>
                <c:pt idx="225">
                  <c:v>324.44970000000001</c:v>
                </c:pt>
                <c:pt idx="226">
                  <c:v>340.44920000000002</c:v>
                </c:pt>
                <c:pt idx="227">
                  <c:v>353.0899</c:v>
                </c:pt>
                <c:pt idx="228">
                  <c:v>363.41140000000001</c:v>
                </c:pt>
                <c:pt idx="229">
                  <c:v>368.06790000000001</c:v>
                </c:pt>
                <c:pt idx="230">
                  <c:v>365.7713</c:v>
                </c:pt>
                <c:pt idx="231">
                  <c:v>375.30650000000003</c:v>
                </c:pt>
                <c:pt idx="232">
                  <c:v>396.58629999999999</c:v>
                </c:pt>
                <c:pt idx="233">
                  <c:v>411.81270000000001</c:v>
                </c:pt>
                <c:pt idx="234">
                  <c:v>410.48849999999999</c:v>
                </c:pt>
                <c:pt idx="235">
                  <c:v>402.76389999999998</c:v>
                </c:pt>
                <c:pt idx="236">
                  <c:v>401.57850000000002</c:v>
                </c:pt>
                <c:pt idx="237">
                  <c:v>428.67410000000001</c:v>
                </c:pt>
                <c:pt idx="238">
                  <c:v>449.39879999999999</c:v>
                </c:pt>
                <c:pt idx="239">
                  <c:v>425.6155</c:v>
                </c:pt>
                <c:pt idx="240">
                  <c:v>420.06659999999999</c:v>
                </c:pt>
                <c:pt idx="241">
                  <c:v>377.52300000000002</c:v>
                </c:pt>
                <c:pt idx="242">
                  <c:v>379.03949999999998</c:v>
                </c:pt>
                <c:pt idx="243">
                  <c:v>372.25020000000001</c:v>
                </c:pt>
                <c:pt idx="244">
                  <c:v>398.9024</c:v>
                </c:pt>
                <c:pt idx="245">
                  <c:v>407.25029999999998</c:v>
                </c:pt>
                <c:pt idx="246">
                  <c:v>365.77260000000001</c:v>
                </c:pt>
                <c:pt idx="247">
                  <c:v>353.80430000000001</c:v>
                </c:pt>
                <c:pt idx="248">
                  <c:v>344.20960000000002</c:v>
                </c:pt>
                <c:pt idx="249">
                  <c:v>288.8578</c:v>
                </c:pt>
                <c:pt idx="250">
                  <c:v>211.8903</c:v>
                </c:pt>
                <c:pt idx="251">
                  <c:v>191.5908</c:v>
                </c:pt>
                <c:pt idx="252">
                  <c:v>202.34209999999999</c:v>
                </c:pt>
                <c:pt idx="253">
                  <c:v>176.55709999999999</c:v>
                </c:pt>
                <c:pt idx="254">
                  <c:v>149.63489999999999</c:v>
                </c:pt>
                <c:pt idx="255">
                  <c:v>170.3612</c:v>
                </c:pt>
                <c:pt idx="256">
                  <c:v>202.5008</c:v>
                </c:pt>
                <c:pt idx="257">
                  <c:v>232.9641</c:v>
                </c:pt>
                <c:pt idx="258">
                  <c:v>231.23500000000001</c:v>
                </c:pt>
                <c:pt idx="259">
                  <c:v>260.48239999999998</c:v>
                </c:pt>
                <c:pt idx="260">
                  <c:v>273.52</c:v>
                </c:pt>
                <c:pt idx="261">
                  <c:v>290.76150000000001</c:v>
                </c:pt>
                <c:pt idx="262">
                  <c:v>284.79910000000001</c:v>
                </c:pt>
                <c:pt idx="263">
                  <c:v>300.7851</c:v>
                </c:pt>
                <c:pt idx="264">
                  <c:v>309.27769999999998</c:v>
                </c:pt>
                <c:pt idx="265">
                  <c:v>291.63319999999999</c:v>
                </c:pt>
                <c:pt idx="266">
                  <c:v>296.74329999999998</c:v>
                </c:pt>
                <c:pt idx="267">
                  <c:v>322.46339999999998</c:v>
                </c:pt>
                <c:pt idx="268">
                  <c:v>323.36200000000002</c:v>
                </c:pt>
                <c:pt idx="269">
                  <c:v>283.54050000000001</c:v>
                </c:pt>
                <c:pt idx="270">
                  <c:v>271.91890000000001</c:v>
                </c:pt>
                <c:pt idx="271">
                  <c:v>302.2681</c:v>
                </c:pt>
                <c:pt idx="272">
                  <c:v>288.34469999999999</c:v>
                </c:pt>
                <c:pt idx="273">
                  <c:v>325.63690000000003</c:v>
                </c:pt>
                <c:pt idx="274">
                  <c:v>341.16489999999999</c:v>
                </c:pt>
                <c:pt idx="275">
                  <c:v>331.50510000000003</c:v>
                </c:pt>
                <c:pt idx="276">
                  <c:v>363.32080000000002</c:v>
                </c:pt>
                <c:pt idx="277">
                  <c:v>370.63720000000001</c:v>
                </c:pt>
                <c:pt idx="278">
                  <c:v>384.48899999999998</c:v>
                </c:pt>
                <c:pt idx="279">
                  <c:v>384.21420000000001</c:v>
                </c:pt>
                <c:pt idx="280">
                  <c:v>404.18060000000003</c:v>
                </c:pt>
                <c:pt idx="281">
                  <c:v>393.69639999999998</c:v>
                </c:pt>
                <c:pt idx="282">
                  <c:v>386.1164</c:v>
                </c:pt>
                <c:pt idx="283">
                  <c:v>378.34640000000002</c:v>
                </c:pt>
                <c:pt idx="284">
                  <c:v>343.58120000000002</c:v>
                </c:pt>
                <c:pt idx="285">
                  <c:v>301.87950000000001</c:v>
                </c:pt>
                <c:pt idx="286">
                  <c:v>344.9896</c:v>
                </c:pt>
                <c:pt idx="287">
                  <c:v>331.887</c:v>
                </c:pt>
                <c:pt idx="288">
                  <c:v>331.2373</c:v>
                </c:pt>
                <c:pt idx="289">
                  <c:v>356.37450000000001</c:v>
                </c:pt>
                <c:pt idx="290">
                  <c:v>379.53</c:v>
                </c:pt>
                <c:pt idx="291">
                  <c:v>382.95549999999997</c:v>
                </c:pt>
                <c:pt idx="292">
                  <c:v>377.58280000000002</c:v>
                </c:pt>
                <c:pt idx="293">
                  <c:v>335.11840000000001</c:v>
                </c:pt>
                <c:pt idx="294">
                  <c:v>356.81450000000001</c:v>
                </c:pt>
                <c:pt idx="295">
                  <c:v>363.19740000000002</c:v>
                </c:pt>
                <c:pt idx="296">
                  <c:v>373.49459999999999</c:v>
                </c:pt>
                <c:pt idx="297">
                  <c:v>388.59249999999997</c:v>
                </c:pt>
                <c:pt idx="298">
                  <c:v>385.44940000000003</c:v>
                </c:pt>
                <c:pt idx="299">
                  <c:v>391.8777</c:v>
                </c:pt>
                <c:pt idx="300">
                  <c:v>403.33519999999999</c:v>
                </c:pt>
                <c:pt idx="301">
                  <c:v>426.608</c:v>
                </c:pt>
                <c:pt idx="302">
                  <c:v>426.726</c:v>
                </c:pt>
                <c:pt idx="303">
                  <c:v>436.6481</c:v>
                </c:pt>
                <c:pt idx="304">
                  <c:v>452.13900000000001</c:v>
                </c:pt>
                <c:pt idx="305">
                  <c:v>451.00979999999998</c:v>
                </c:pt>
                <c:pt idx="306">
                  <c:v>435.1164</c:v>
                </c:pt>
                <c:pt idx="307">
                  <c:v>460.95060000000001</c:v>
                </c:pt>
                <c:pt idx="308">
                  <c:v>449.48930000000001</c:v>
                </c:pt>
                <c:pt idx="309">
                  <c:v>478.10989999999998</c:v>
                </c:pt>
                <c:pt idx="310">
                  <c:v>501.49430000000001</c:v>
                </c:pt>
                <c:pt idx="311">
                  <c:v>510.22590000000002</c:v>
                </c:pt>
                <c:pt idx="312">
                  <c:v>521.06899999999996</c:v>
                </c:pt>
                <c:pt idx="313">
                  <c:v>496.34820000000002</c:v>
                </c:pt>
                <c:pt idx="314">
                  <c:v>525.40290000000005</c:v>
                </c:pt>
                <c:pt idx="315">
                  <c:v>528.56690000000003</c:v>
                </c:pt>
                <c:pt idx="316">
                  <c:v>534.77829999999994</c:v>
                </c:pt>
                <c:pt idx="317">
                  <c:v>548.6902</c:v>
                </c:pt>
                <c:pt idx="318">
                  <c:v>561.14970000000005</c:v>
                </c:pt>
                <c:pt idx="319">
                  <c:v>553.33609999999999</c:v>
                </c:pt>
                <c:pt idx="320">
                  <c:v>568.03809999999999</c:v>
                </c:pt>
                <c:pt idx="321">
                  <c:v>546.64239999999995</c:v>
                </c:pt>
                <c:pt idx="322">
                  <c:v>551.3646</c:v>
                </c:pt>
                <c:pt idx="323">
                  <c:v>562.54520000000002</c:v>
                </c:pt>
                <c:pt idx="324">
                  <c:v>550.09900000000005</c:v>
                </c:pt>
                <c:pt idx="325">
                  <c:v>540.09900000000005</c:v>
                </c:pt>
                <c:pt idx="326">
                  <c:v>575.98820000000001</c:v>
                </c:pt>
                <c:pt idx="327">
                  <c:v>565.96900000000005</c:v>
                </c:pt>
                <c:pt idx="328">
                  <c:v>585.49940000000004</c:v>
                </c:pt>
                <c:pt idx="329">
                  <c:v>584.99749999999995</c:v>
                </c:pt>
                <c:pt idx="330">
                  <c:v>569.17550000000006</c:v>
                </c:pt>
                <c:pt idx="331">
                  <c:v>575.20939999999996</c:v>
                </c:pt>
                <c:pt idx="332">
                  <c:v>529.18880000000001</c:v>
                </c:pt>
                <c:pt idx="333">
                  <c:v>506.70609999999999</c:v>
                </c:pt>
                <c:pt idx="334">
                  <c:v>554.49369999999999</c:v>
                </c:pt>
                <c:pt idx="335">
                  <c:v>549.38239999999996</c:v>
                </c:pt>
                <c:pt idx="336">
                  <c:v>537.97410000000002</c:v>
                </c:pt>
                <c:pt idx="337">
                  <c:v>499.6576</c:v>
                </c:pt>
                <c:pt idx="338">
                  <c:v>495.83510000000001</c:v>
                </c:pt>
                <c:pt idx="339">
                  <c:v>540.38729999999998</c:v>
                </c:pt>
                <c:pt idx="340">
                  <c:v>550.13229999999999</c:v>
                </c:pt>
                <c:pt idx="341">
                  <c:v>551.40560000000005</c:v>
                </c:pt>
                <c:pt idx="342">
                  <c:v>547.78459999999995</c:v>
                </c:pt>
                <c:pt idx="343">
                  <c:v>576.00030000000004</c:v>
                </c:pt>
                <c:pt idx="344">
                  <c:v>578.5874</c:v>
                </c:pt>
                <c:pt idx="345">
                  <c:v>583.02809999999999</c:v>
                </c:pt>
                <c:pt idx="346">
                  <c:v>571.61410000000001</c:v>
                </c:pt>
                <c:pt idx="347">
                  <c:v>577.08140000000003</c:v>
                </c:pt>
                <c:pt idx="348">
                  <c:v>591.98979999999995</c:v>
                </c:pt>
                <c:pt idx="349">
                  <c:v>611.06110000000001</c:v>
                </c:pt>
                <c:pt idx="350">
                  <c:v>631.29830000000004</c:v>
                </c:pt>
                <c:pt idx="351">
                  <c:v>640.76620000000003</c:v>
                </c:pt>
                <c:pt idx="352">
                  <c:v>652.61519999999996</c:v>
                </c:pt>
                <c:pt idx="353">
                  <c:v>669.71690000000001</c:v>
                </c:pt>
                <c:pt idx="354">
                  <c:v>673.54290000000003</c:v>
                </c:pt>
                <c:pt idx="355">
                  <c:v>695.43510000000003</c:v>
                </c:pt>
                <c:pt idx="356">
                  <c:v>698.87490000000003</c:v>
                </c:pt>
                <c:pt idx="357">
                  <c:v>714.60270000000003</c:v>
                </c:pt>
                <c:pt idx="358">
                  <c:v>731.68970000000002</c:v>
                </c:pt>
                <c:pt idx="359">
                  <c:v>748.15689999999995</c:v>
                </c:pt>
                <c:pt idx="360">
                  <c:v>762.17970000000003</c:v>
                </c:pt>
                <c:pt idx="361">
                  <c:v>810.97910000000002</c:v>
                </c:pt>
                <c:pt idx="362">
                  <c:v>773.03269999999998</c:v>
                </c:pt>
                <c:pt idx="363">
                  <c:v>754.91560000000004</c:v>
                </c:pt>
                <c:pt idx="364">
                  <c:v>763.47850000000005</c:v>
                </c:pt>
                <c:pt idx="365">
                  <c:v>765.08550000000002</c:v>
                </c:pt>
                <c:pt idx="366">
                  <c:v>760.75</c:v>
                </c:pt>
                <c:pt idx="367">
                  <c:v>786.98860000000002</c:v>
                </c:pt>
                <c:pt idx="368">
                  <c:v>794.33259999999996</c:v>
                </c:pt>
                <c:pt idx="369">
                  <c:v>798.56129999999996</c:v>
                </c:pt>
                <c:pt idx="370">
                  <c:v>731.41189999999995</c:v>
                </c:pt>
                <c:pt idx="371">
                  <c:v>743.95219999999995</c:v>
                </c:pt>
                <c:pt idx="372">
                  <c:v>684.87059999999997</c:v>
                </c:pt>
                <c:pt idx="373">
                  <c:v>747.0874</c:v>
                </c:pt>
                <c:pt idx="374">
                  <c:v>770.11329999999998</c:v>
                </c:pt>
                <c:pt idx="375">
                  <c:v>781.63400000000001</c:v>
                </c:pt>
                <c:pt idx="376">
                  <c:v>811.79250000000002</c:v>
                </c:pt>
                <c:pt idx="377">
                  <c:v>758.35530000000006</c:v>
                </c:pt>
                <c:pt idx="378">
                  <c:v>814.9597</c:v>
                </c:pt>
                <c:pt idx="379">
                  <c:v>817.9547</c:v>
                </c:pt>
                <c:pt idx="380">
                  <c:v>796.59519999999998</c:v>
                </c:pt>
                <c:pt idx="381">
                  <c:v>815.84829999999999</c:v>
                </c:pt>
                <c:pt idx="382">
                  <c:v>841.12860000000001</c:v>
                </c:pt>
                <c:pt idx="383">
                  <c:v>864.51160000000004</c:v>
                </c:pt>
                <c:pt idx="384">
                  <c:v>898.85050000000001</c:v>
                </c:pt>
                <c:pt idx="385">
                  <c:v>888.08510000000001</c:v>
                </c:pt>
                <c:pt idx="386">
                  <c:v>808.56119999999999</c:v>
                </c:pt>
                <c:pt idx="387">
                  <c:v>686.40700000000004</c:v>
                </c:pt>
                <c:pt idx="388">
                  <c:v>771.18880000000001</c:v>
                </c:pt>
              </c:numCache>
            </c:numRef>
          </c:val>
          <c:smooth val="0"/>
          <c:extLst>
            <c:ext xmlns:c16="http://schemas.microsoft.com/office/drawing/2014/chart" uri="{C3380CC4-5D6E-409C-BE32-E72D297353CC}">
              <c16:uniqueId val="{00000002-708E-44C4-9500-1EC0073F602B}"/>
            </c:ext>
          </c:extLst>
        </c:ser>
        <c:dLbls>
          <c:showLegendKey val="0"/>
          <c:showVal val="0"/>
          <c:showCatName val="0"/>
          <c:showSerName val="0"/>
          <c:showPercent val="0"/>
          <c:showBubbleSize val="0"/>
        </c:dLbls>
        <c:marker val="1"/>
        <c:smooth val="0"/>
        <c:axId val="1841773080"/>
        <c:axId val="1841769144"/>
      </c:lineChart>
      <c:dateAx>
        <c:axId val="1841773080"/>
        <c:scaling>
          <c:orientation val="minMax"/>
        </c:scaling>
        <c:delete val="0"/>
        <c:axPos val="b"/>
        <c:numFmt formatCode="yyyy" sourceLinked="0"/>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1769144"/>
        <c:crosses val="autoZero"/>
        <c:auto val="1"/>
        <c:lblOffset val="100"/>
        <c:baseTimeUnit val="months"/>
        <c:majorUnit val="48"/>
        <c:majorTimeUnit val="months"/>
      </c:dateAx>
      <c:valAx>
        <c:axId val="1841769144"/>
        <c:scaling>
          <c:orientation val="minMax"/>
        </c:scaling>
        <c:delete val="0"/>
        <c:axPos val="l"/>
        <c:majorGridlines>
          <c:spPr>
            <a:ln w="9525" cap="flat" cmpd="sng" algn="ctr">
              <a:noFill/>
              <a:round/>
            </a:ln>
            <a:effectLst/>
          </c:spPr>
        </c:majorGridlines>
        <c:numFmt formatCode="0&quot;%&quot;"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41773080"/>
        <c:crosses val="autoZero"/>
        <c:crossBetween val="between"/>
      </c:valAx>
      <c:spPr>
        <a:noFill/>
        <a:ln>
          <a:noFill/>
        </a:ln>
        <a:effectLst/>
      </c:spPr>
    </c:plotArea>
    <c:legend>
      <c:legendPos val="b"/>
      <c:layout>
        <c:manualLayout>
          <c:xMode val="edge"/>
          <c:yMode val="edge"/>
          <c:x val="0.1168512226879361"/>
          <c:y val="3.3041821645059942E-2"/>
          <c:w val="0.49728146834633552"/>
          <c:h val="0.10329536884396878"/>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720648926439823E-2"/>
          <c:y val="4.9952479851507782E-2"/>
          <c:w val="0.90749142652169246"/>
          <c:h val="0.78144175240486735"/>
        </c:manualLayout>
      </c:layout>
      <c:lineChart>
        <c:grouping val="standard"/>
        <c:varyColors val="0"/>
        <c:ser>
          <c:idx val="0"/>
          <c:order val="0"/>
          <c:tx>
            <c:strRef>
              <c:f>'Dividend growth'!$E$5</c:f>
              <c:strCache>
                <c:ptCount val="1"/>
                <c:pt idx="0">
                  <c:v> JNJ </c:v>
                </c:pt>
              </c:strCache>
            </c:strRef>
          </c:tx>
          <c:spPr>
            <a:ln w="19050" cap="rnd">
              <a:solidFill>
                <a:schemeClr val="accent1"/>
              </a:solidFill>
              <a:round/>
            </a:ln>
            <a:effectLst/>
          </c:spPr>
          <c:marker>
            <c:symbol val="diamond"/>
            <c:size val="7"/>
            <c:spPr>
              <a:solidFill>
                <a:schemeClr val="accent1"/>
              </a:solidFill>
              <a:ln w="6350">
                <a:solidFill>
                  <a:schemeClr val="accent1"/>
                </a:solidFill>
              </a:ln>
              <a:effectLst/>
            </c:spPr>
          </c:marker>
          <c:cat>
            <c:numRef>
              <c:f>'Dividend growth'!$A$46:$A$81</c:f>
              <c:numCache>
                <c:formatCode>m/d/yyyy</c:formatCode>
                <c:ptCount val="36"/>
                <c:pt idx="0">
                  <c:v>31047</c:v>
                </c:pt>
                <c:pt idx="1">
                  <c:v>31412</c:v>
                </c:pt>
                <c:pt idx="2">
                  <c:v>31777</c:v>
                </c:pt>
                <c:pt idx="3">
                  <c:v>32142</c:v>
                </c:pt>
                <c:pt idx="4">
                  <c:v>32508</c:v>
                </c:pt>
                <c:pt idx="5">
                  <c:v>32873</c:v>
                </c:pt>
                <c:pt idx="6">
                  <c:v>33238</c:v>
                </c:pt>
                <c:pt idx="7">
                  <c:v>33603</c:v>
                </c:pt>
                <c:pt idx="8">
                  <c:v>33969</c:v>
                </c:pt>
                <c:pt idx="9">
                  <c:v>34334</c:v>
                </c:pt>
                <c:pt idx="10">
                  <c:v>34699</c:v>
                </c:pt>
                <c:pt idx="11">
                  <c:v>35064</c:v>
                </c:pt>
                <c:pt idx="12">
                  <c:v>35430</c:v>
                </c:pt>
                <c:pt idx="13">
                  <c:v>35795</c:v>
                </c:pt>
                <c:pt idx="14">
                  <c:v>36160</c:v>
                </c:pt>
                <c:pt idx="15">
                  <c:v>36525</c:v>
                </c:pt>
                <c:pt idx="16">
                  <c:v>36891</c:v>
                </c:pt>
                <c:pt idx="17">
                  <c:v>37256</c:v>
                </c:pt>
                <c:pt idx="18">
                  <c:v>37621</c:v>
                </c:pt>
                <c:pt idx="19">
                  <c:v>37986</c:v>
                </c:pt>
                <c:pt idx="20">
                  <c:v>38352</c:v>
                </c:pt>
                <c:pt idx="21">
                  <c:v>38717</c:v>
                </c:pt>
                <c:pt idx="22">
                  <c:v>39082</c:v>
                </c:pt>
                <c:pt idx="23">
                  <c:v>39447</c:v>
                </c:pt>
                <c:pt idx="24">
                  <c:v>39813</c:v>
                </c:pt>
                <c:pt idx="25">
                  <c:v>40178</c:v>
                </c:pt>
                <c:pt idx="26">
                  <c:v>40543</c:v>
                </c:pt>
                <c:pt idx="27">
                  <c:v>40908</c:v>
                </c:pt>
                <c:pt idx="28">
                  <c:v>41274</c:v>
                </c:pt>
                <c:pt idx="29">
                  <c:v>41639</c:v>
                </c:pt>
                <c:pt idx="30">
                  <c:v>42004</c:v>
                </c:pt>
                <c:pt idx="31">
                  <c:v>42369</c:v>
                </c:pt>
                <c:pt idx="32">
                  <c:v>42735</c:v>
                </c:pt>
                <c:pt idx="33">
                  <c:v>43100</c:v>
                </c:pt>
                <c:pt idx="34">
                  <c:v>43465</c:v>
                </c:pt>
                <c:pt idx="35">
                  <c:v>43830</c:v>
                </c:pt>
              </c:numCache>
            </c:numRef>
          </c:cat>
          <c:val>
            <c:numRef>
              <c:f>'Dividend growth'!$E$46:$E$81</c:f>
              <c:numCache>
                <c:formatCode>0.0</c:formatCode>
                <c:ptCount val="36"/>
                <c:pt idx="0" formatCode="General">
                  <c:v>3.3</c:v>
                </c:pt>
                <c:pt idx="1">
                  <c:v>3.579661016949153</c:v>
                </c:pt>
                <c:pt idx="2">
                  <c:v>3.8593220338983052</c:v>
                </c:pt>
                <c:pt idx="3">
                  <c:v>4.5027661016949159</c:v>
                </c:pt>
                <c:pt idx="4">
                  <c:v>5.3694915254237303</c:v>
                </c:pt>
                <c:pt idx="5">
                  <c:v>6.2644067796610194</c:v>
                </c:pt>
                <c:pt idx="6">
                  <c:v>7.3271186440677996</c:v>
                </c:pt>
                <c:pt idx="7">
                  <c:v>8.6135593220339022</c:v>
                </c:pt>
                <c:pt idx="8">
                  <c:v>9.9559322033898354</c:v>
                </c:pt>
                <c:pt idx="9">
                  <c:v>11.298305084745769</c:v>
                </c:pt>
                <c:pt idx="10">
                  <c:v>12.6406779661017</c:v>
                </c:pt>
                <c:pt idx="11">
                  <c:v>14.318644067796619</c:v>
                </c:pt>
                <c:pt idx="12">
                  <c:v>16.444067796610177</c:v>
                </c:pt>
                <c:pt idx="13">
                  <c:v>19.016949152542381</c:v>
                </c:pt>
                <c:pt idx="14">
                  <c:v>21.701694915254247</c:v>
                </c:pt>
                <c:pt idx="15">
                  <c:v>24.386440677966114</c:v>
                </c:pt>
                <c:pt idx="16">
                  <c:v>27.742372881355944</c:v>
                </c:pt>
                <c:pt idx="17">
                  <c:v>31.322033898305097</c:v>
                </c:pt>
                <c:pt idx="18">
                  <c:v>35.572881355932218</c:v>
                </c:pt>
                <c:pt idx="19">
                  <c:v>41.389830508474589</c:v>
                </c:pt>
                <c:pt idx="20">
                  <c:v>48.996610169491539</c:v>
                </c:pt>
                <c:pt idx="21">
                  <c:v>57.050847457627135</c:v>
                </c:pt>
                <c:pt idx="22">
                  <c:v>65.105084745762738</c:v>
                </c:pt>
                <c:pt idx="23">
                  <c:v>72.488135593220377</c:v>
                </c:pt>
                <c:pt idx="24">
                  <c:v>80.31864406779664</c:v>
                </c:pt>
                <c:pt idx="25">
                  <c:v>86.359322033898337</c:v>
                </c:pt>
                <c:pt idx="26">
                  <c:v>94.413559322033933</c:v>
                </c:pt>
                <c:pt idx="27">
                  <c:v>100.67796610169496</c:v>
                </c:pt>
                <c:pt idx="28">
                  <c:v>107.38983050847463</c:v>
                </c:pt>
                <c:pt idx="29">
                  <c:v>115.89152542372887</c:v>
                </c:pt>
                <c:pt idx="30">
                  <c:v>123.49830508474581</c:v>
                </c:pt>
                <c:pt idx="31">
                  <c:v>132.00000000000006</c:v>
                </c:pt>
                <c:pt idx="32">
                  <c:v>140.94915254237293</c:v>
                </c:pt>
                <c:pt idx="33">
                  <c:v>148.55593220338989</c:v>
                </c:pt>
                <c:pt idx="34">
                  <c:v>158.40000000000003</c:v>
                </c:pt>
                <c:pt idx="35">
                  <c:v>167.79661016949154</c:v>
                </c:pt>
              </c:numCache>
            </c:numRef>
          </c:val>
          <c:smooth val="0"/>
          <c:extLst>
            <c:ext xmlns:c16="http://schemas.microsoft.com/office/drawing/2014/chart" uri="{C3380CC4-5D6E-409C-BE32-E72D297353CC}">
              <c16:uniqueId val="{00000001-B67C-44F9-9ACD-6C7335685AFE}"/>
            </c:ext>
          </c:extLst>
        </c:ser>
        <c:ser>
          <c:idx val="1"/>
          <c:order val="1"/>
          <c:tx>
            <c:strRef>
              <c:f>'Dividend growth'!$F$5</c:f>
              <c:strCache>
                <c:ptCount val="1"/>
                <c:pt idx="0">
                  <c:v>AEP</c:v>
                </c:pt>
              </c:strCache>
            </c:strRef>
          </c:tx>
          <c:spPr>
            <a:ln w="19050" cap="rnd">
              <a:solidFill>
                <a:schemeClr val="accent5"/>
              </a:solidFill>
              <a:round/>
            </a:ln>
            <a:effectLst/>
          </c:spPr>
          <c:marker>
            <c:symbol val="diamond"/>
            <c:size val="7"/>
            <c:spPr>
              <a:solidFill>
                <a:schemeClr val="accent5"/>
              </a:solidFill>
              <a:ln w="9525">
                <a:solidFill>
                  <a:schemeClr val="accent5"/>
                </a:solidFill>
              </a:ln>
              <a:effectLst/>
            </c:spPr>
          </c:marker>
          <c:cat>
            <c:numRef>
              <c:f>'Dividend growth'!$A$46:$A$81</c:f>
              <c:numCache>
                <c:formatCode>m/d/yyyy</c:formatCode>
                <c:ptCount val="36"/>
                <c:pt idx="0">
                  <c:v>31047</c:v>
                </c:pt>
                <c:pt idx="1">
                  <c:v>31412</c:v>
                </c:pt>
                <c:pt idx="2">
                  <c:v>31777</c:v>
                </c:pt>
                <c:pt idx="3">
                  <c:v>32142</c:v>
                </c:pt>
                <c:pt idx="4">
                  <c:v>32508</c:v>
                </c:pt>
                <c:pt idx="5">
                  <c:v>32873</c:v>
                </c:pt>
                <c:pt idx="6">
                  <c:v>33238</c:v>
                </c:pt>
                <c:pt idx="7">
                  <c:v>33603</c:v>
                </c:pt>
                <c:pt idx="8">
                  <c:v>33969</c:v>
                </c:pt>
                <c:pt idx="9">
                  <c:v>34334</c:v>
                </c:pt>
                <c:pt idx="10">
                  <c:v>34699</c:v>
                </c:pt>
                <c:pt idx="11">
                  <c:v>35064</c:v>
                </c:pt>
                <c:pt idx="12">
                  <c:v>35430</c:v>
                </c:pt>
                <c:pt idx="13">
                  <c:v>35795</c:v>
                </c:pt>
                <c:pt idx="14">
                  <c:v>36160</c:v>
                </c:pt>
                <c:pt idx="15">
                  <c:v>36525</c:v>
                </c:pt>
                <c:pt idx="16">
                  <c:v>36891</c:v>
                </c:pt>
                <c:pt idx="17">
                  <c:v>37256</c:v>
                </c:pt>
                <c:pt idx="18">
                  <c:v>37621</c:v>
                </c:pt>
                <c:pt idx="19">
                  <c:v>37986</c:v>
                </c:pt>
                <c:pt idx="20">
                  <c:v>38352</c:v>
                </c:pt>
                <c:pt idx="21">
                  <c:v>38717</c:v>
                </c:pt>
                <c:pt idx="22">
                  <c:v>39082</c:v>
                </c:pt>
                <c:pt idx="23">
                  <c:v>39447</c:v>
                </c:pt>
                <c:pt idx="24">
                  <c:v>39813</c:v>
                </c:pt>
                <c:pt idx="25">
                  <c:v>40178</c:v>
                </c:pt>
                <c:pt idx="26">
                  <c:v>40543</c:v>
                </c:pt>
                <c:pt idx="27">
                  <c:v>40908</c:v>
                </c:pt>
                <c:pt idx="28">
                  <c:v>41274</c:v>
                </c:pt>
                <c:pt idx="29">
                  <c:v>41639</c:v>
                </c:pt>
                <c:pt idx="30">
                  <c:v>42004</c:v>
                </c:pt>
                <c:pt idx="31">
                  <c:v>42369</c:v>
                </c:pt>
                <c:pt idx="32">
                  <c:v>42735</c:v>
                </c:pt>
                <c:pt idx="33">
                  <c:v>43100</c:v>
                </c:pt>
                <c:pt idx="34">
                  <c:v>43465</c:v>
                </c:pt>
                <c:pt idx="35">
                  <c:v>43830</c:v>
                </c:pt>
              </c:numCache>
            </c:numRef>
          </c:cat>
          <c:val>
            <c:numRef>
              <c:f>'Dividend growth'!$F$46:$F$81</c:f>
              <c:numCache>
                <c:formatCode>0.0</c:formatCode>
                <c:ptCount val="36"/>
                <c:pt idx="0" formatCode="General">
                  <c:v>11.6</c:v>
                </c:pt>
                <c:pt idx="1">
                  <c:v>11.203418803418803</c:v>
                </c:pt>
                <c:pt idx="2">
                  <c:v>11.203418803418803</c:v>
                </c:pt>
                <c:pt idx="3">
                  <c:v>11.6</c:v>
                </c:pt>
                <c:pt idx="4">
                  <c:v>11.6</c:v>
                </c:pt>
                <c:pt idx="5">
                  <c:v>11.699145299145298</c:v>
                </c:pt>
                <c:pt idx="6">
                  <c:v>11.897435897435896</c:v>
                </c:pt>
                <c:pt idx="7">
                  <c:v>11.897435897435896</c:v>
                </c:pt>
                <c:pt idx="8">
                  <c:v>11.897435897435896</c:v>
                </c:pt>
                <c:pt idx="9">
                  <c:v>11.897435897435896</c:v>
                </c:pt>
                <c:pt idx="10">
                  <c:v>11.897435897435896</c:v>
                </c:pt>
                <c:pt idx="11">
                  <c:v>11.897435897435896</c:v>
                </c:pt>
                <c:pt idx="12">
                  <c:v>11.897435897435896</c:v>
                </c:pt>
                <c:pt idx="13">
                  <c:v>11.897435897435896</c:v>
                </c:pt>
                <c:pt idx="14">
                  <c:v>11.897435897435896</c:v>
                </c:pt>
                <c:pt idx="15">
                  <c:v>11.897435897435896</c:v>
                </c:pt>
                <c:pt idx="16">
                  <c:v>11.897435897435896</c:v>
                </c:pt>
                <c:pt idx="17">
                  <c:v>11.897435897435896</c:v>
                </c:pt>
                <c:pt idx="18">
                  <c:v>11.897435897435896</c:v>
                </c:pt>
                <c:pt idx="19">
                  <c:v>8.1794871794871788</c:v>
                </c:pt>
                <c:pt idx="20">
                  <c:v>6.9401709401709395</c:v>
                </c:pt>
                <c:pt idx="21">
                  <c:v>7.0393162393162383</c:v>
                </c:pt>
                <c:pt idx="22">
                  <c:v>7.4358974358974352</c:v>
                </c:pt>
                <c:pt idx="23">
                  <c:v>7.8324786324786322</c:v>
                </c:pt>
                <c:pt idx="24">
                  <c:v>8.1299145299145277</c:v>
                </c:pt>
                <c:pt idx="25">
                  <c:v>8.1299145299145277</c:v>
                </c:pt>
                <c:pt idx="26">
                  <c:v>8.4769230769230752</c:v>
                </c:pt>
                <c:pt idx="27">
                  <c:v>9.1709401709401703</c:v>
                </c:pt>
                <c:pt idx="28">
                  <c:v>9.3196581196581167</c:v>
                </c:pt>
                <c:pt idx="29">
                  <c:v>9.6666666666666643</c:v>
                </c:pt>
                <c:pt idx="30">
                  <c:v>10.063247863247861</c:v>
                </c:pt>
                <c:pt idx="31">
                  <c:v>10.658119658119656</c:v>
                </c:pt>
                <c:pt idx="32">
                  <c:v>11.25299145299145</c:v>
                </c:pt>
                <c:pt idx="33">
                  <c:v>11.996581196581193</c:v>
                </c:pt>
                <c:pt idx="34">
                  <c:v>12.789743589743587</c:v>
                </c:pt>
                <c:pt idx="35">
                  <c:v>13.582905982905979</c:v>
                </c:pt>
              </c:numCache>
            </c:numRef>
          </c:val>
          <c:smooth val="0"/>
          <c:extLst>
            <c:ext xmlns:c16="http://schemas.microsoft.com/office/drawing/2014/chart" uri="{C3380CC4-5D6E-409C-BE32-E72D297353CC}">
              <c16:uniqueId val="{00000003-B67C-44F9-9ACD-6C7335685AFE}"/>
            </c:ext>
          </c:extLst>
        </c:ser>
        <c:ser>
          <c:idx val="2"/>
          <c:order val="2"/>
          <c:tx>
            <c:strRef>
              <c:f>'Dividend growth'!$G$5</c:f>
              <c:strCache>
                <c:ptCount val="1"/>
                <c:pt idx="0">
                  <c:v> AAL (USD) </c:v>
                </c:pt>
              </c:strCache>
            </c:strRef>
          </c:tx>
          <c:spPr>
            <a:ln w="19050" cap="rnd">
              <a:solidFill>
                <a:schemeClr val="accent3"/>
              </a:solidFill>
              <a:round/>
            </a:ln>
            <a:effectLst/>
          </c:spPr>
          <c:marker>
            <c:symbol val="diamond"/>
            <c:size val="7"/>
            <c:spPr>
              <a:solidFill>
                <a:schemeClr val="accent3"/>
              </a:solidFill>
              <a:ln w="6350">
                <a:solidFill>
                  <a:schemeClr val="accent3"/>
                </a:solidFill>
              </a:ln>
              <a:effectLst/>
            </c:spPr>
          </c:marker>
          <c:cat>
            <c:numRef>
              <c:f>'Dividend growth'!$A$46:$A$81</c:f>
              <c:numCache>
                <c:formatCode>m/d/yyyy</c:formatCode>
                <c:ptCount val="36"/>
                <c:pt idx="0">
                  <c:v>31047</c:v>
                </c:pt>
                <c:pt idx="1">
                  <c:v>31412</c:v>
                </c:pt>
                <c:pt idx="2">
                  <c:v>31777</c:v>
                </c:pt>
                <c:pt idx="3">
                  <c:v>32142</c:v>
                </c:pt>
                <c:pt idx="4">
                  <c:v>32508</c:v>
                </c:pt>
                <c:pt idx="5">
                  <c:v>32873</c:v>
                </c:pt>
                <c:pt idx="6">
                  <c:v>33238</c:v>
                </c:pt>
                <c:pt idx="7">
                  <c:v>33603</c:v>
                </c:pt>
                <c:pt idx="8">
                  <c:v>33969</c:v>
                </c:pt>
                <c:pt idx="9">
                  <c:v>34334</c:v>
                </c:pt>
                <c:pt idx="10">
                  <c:v>34699</c:v>
                </c:pt>
                <c:pt idx="11">
                  <c:v>35064</c:v>
                </c:pt>
                <c:pt idx="12">
                  <c:v>35430</c:v>
                </c:pt>
                <c:pt idx="13">
                  <c:v>35795</c:v>
                </c:pt>
                <c:pt idx="14">
                  <c:v>36160</c:v>
                </c:pt>
                <c:pt idx="15">
                  <c:v>36525</c:v>
                </c:pt>
                <c:pt idx="16">
                  <c:v>36891</c:v>
                </c:pt>
                <c:pt idx="17">
                  <c:v>37256</c:v>
                </c:pt>
                <c:pt idx="18">
                  <c:v>37621</c:v>
                </c:pt>
                <c:pt idx="19">
                  <c:v>37986</c:v>
                </c:pt>
                <c:pt idx="20">
                  <c:v>38352</c:v>
                </c:pt>
                <c:pt idx="21">
                  <c:v>38717</c:v>
                </c:pt>
                <c:pt idx="22">
                  <c:v>39082</c:v>
                </c:pt>
                <c:pt idx="23">
                  <c:v>39447</c:v>
                </c:pt>
                <c:pt idx="24">
                  <c:v>39813</c:v>
                </c:pt>
                <c:pt idx="25">
                  <c:v>40178</c:v>
                </c:pt>
                <c:pt idx="26">
                  <c:v>40543</c:v>
                </c:pt>
                <c:pt idx="27">
                  <c:v>40908</c:v>
                </c:pt>
                <c:pt idx="28">
                  <c:v>41274</c:v>
                </c:pt>
                <c:pt idx="29">
                  <c:v>41639</c:v>
                </c:pt>
                <c:pt idx="30">
                  <c:v>42004</c:v>
                </c:pt>
                <c:pt idx="31">
                  <c:v>42369</c:v>
                </c:pt>
                <c:pt idx="32">
                  <c:v>42735</c:v>
                </c:pt>
                <c:pt idx="33">
                  <c:v>43100</c:v>
                </c:pt>
                <c:pt idx="34">
                  <c:v>43465</c:v>
                </c:pt>
                <c:pt idx="35">
                  <c:v>43830</c:v>
                </c:pt>
              </c:numCache>
            </c:numRef>
          </c:cat>
          <c:val>
            <c:numRef>
              <c:f>'Dividend growth'!$G$46:$G$81</c:f>
              <c:numCache>
                <c:formatCode>0.0</c:formatCode>
                <c:ptCount val="36"/>
                <c:pt idx="0" formatCode="General">
                  <c:v>8.6</c:v>
                </c:pt>
                <c:pt idx="1">
                  <c:v>6.632088963628787</c:v>
                </c:pt>
                <c:pt idx="2">
                  <c:v>6.5631328974109735</c:v>
                </c:pt>
                <c:pt idx="3">
                  <c:v>8.3283781662424445</c:v>
                </c:pt>
                <c:pt idx="4">
                  <c:v>9.1429982643376757</c:v>
                </c:pt>
                <c:pt idx="5">
                  <c:v>9.371251182840922</c:v>
                </c:pt>
                <c:pt idx="6">
                  <c:v>10.113408840247729</c:v>
                </c:pt>
                <c:pt idx="7">
                  <c:v>10.352201455092823</c:v>
                </c:pt>
                <c:pt idx="8">
                  <c:v>10.088520139251829</c:v>
                </c:pt>
                <c:pt idx="9">
                  <c:v>9.7294686258596368</c:v>
                </c:pt>
                <c:pt idx="10">
                  <c:v>9.7403335325315563</c:v>
                </c:pt>
                <c:pt idx="11">
                  <c:v>10.595245604242251</c:v>
                </c:pt>
                <c:pt idx="12">
                  <c:v>12.789173299258463</c:v>
                </c:pt>
                <c:pt idx="13">
                  <c:v>12.866105195617818</c:v>
                </c:pt>
                <c:pt idx="14">
                  <c:v>10.940640977294091</c:v>
                </c:pt>
                <c:pt idx="15">
                  <c:v>12.379162499999996</c:v>
                </c:pt>
                <c:pt idx="16">
                  <c:v>15.680272499999996</c:v>
                </c:pt>
                <c:pt idx="17">
                  <c:v>16.175438999999997</c:v>
                </c:pt>
                <c:pt idx="18">
                  <c:v>16.835660999999995</c:v>
                </c:pt>
                <c:pt idx="19">
                  <c:v>17.825993999999994</c:v>
                </c:pt>
                <c:pt idx="20">
                  <c:v>23.107769999999991</c:v>
                </c:pt>
                <c:pt idx="21">
                  <c:v>40.603652999999987</c:v>
                </c:pt>
                <c:pt idx="22">
                  <c:v>57.769424999999984</c:v>
                </c:pt>
                <c:pt idx="23">
                  <c:v>40.933763999999989</c:v>
                </c:pt>
                <c:pt idx="24">
                  <c:v>14.524883999999997</c:v>
                </c:pt>
                <c:pt idx="25">
                  <c:v>19.59</c:v>
                </c:pt>
                <c:pt idx="26">
                  <c:v>19.59</c:v>
                </c:pt>
                <c:pt idx="27">
                  <c:v>22.302461538461539</c:v>
                </c:pt>
                <c:pt idx="28">
                  <c:v>25.617692307692309</c:v>
                </c:pt>
                <c:pt idx="29">
                  <c:v>25.617692307692305</c:v>
                </c:pt>
                <c:pt idx="30">
                  <c:v>25.617692307692305</c:v>
                </c:pt>
                <c:pt idx="31">
                  <c:v>9.6443076923076916</c:v>
                </c:pt>
                <c:pt idx="32">
                  <c:v>0</c:v>
                </c:pt>
                <c:pt idx="33">
                  <c:v>33.671321999999996</c:v>
                </c:pt>
                <c:pt idx="34">
                  <c:v>34.001432999999999</c:v>
                </c:pt>
                <c:pt idx="35">
                  <c:v>37.302542999999993</c:v>
                </c:pt>
              </c:numCache>
            </c:numRef>
          </c:val>
          <c:smooth val="0"/>
          <c:extLst>
            <c:ext xmlns:c16="http://schemas.microsoft.com/office/drawing/2014/chart" uri="{C3380CC4-5D6E-409C-BE32-E72D297353CC}">
              <c16:uniqueId val="{00000005-B67C-44F9-9ACD-6C7335685AFE}"/>
            </c:ext>
          </c:extLst>
        </c:ser>
        <c:dLbls>
          <c:showLegendKey val="0"/>
          <c:showVal val="0"/>
          <c:showCatName val="0"/>
          <c:showSerName val="0"/>
          <c:showPercent val="0"/>
          <c:showBubbleSize val="0"/>
        </c:dLbls>
        <c:marker val="1"/>
        <c:smooth val="0"/>
        <c:axId val="2031367328"/>
        <c:axId val="2031367720"/>
      </c:lineChart>
      <c:dateAx>
        <c:axId val="2031367328"/>
        <c:scaling>
          <c:orientation val="minMax"/>
        </c:scaling>
        <c:delete val="0"/>
        <c:axPos val="b"/>
        <c:numFmt formatCode="yyyy" sourceLinked="0"/>
        <c:majorTickMark val="none"/>
        <c:minorTickMark val="none"/>
        <c:tickLblPos val="low"/>
        <c:spPr>
          <a:noFill/>
          <a:ln w="3175" cap="flat" cmpd="sng" algn="ctr">
            <a:noFill/>
            <a:prstDash val="solid"/>
            <a:round/>
            <a:headEnd type="none" w="med" len="med"/>
            <a:tailEnd type="none" w="med" len="med"/>
          </a:ln>
          <a:effectLst/>
        </c:spPr>
        <c:txPr>
          <a:bodyPr rot="-5400000" spcFirstLastPara="1" vertOverflow="ellipsis" wrap="square" anchor="ctr" anchorCtr="1"/>
          <a:lstStyle/>
          <a:p>
            <a:pPr>
              <a:defRPr sz="1000" b="0" i="0" u="none" strike="noStrike" kern="1200" cap="none" baseline="0">
                <a:solidFill>
                  <a:schemeClr val="tx1"/>
                </a:solidFill>
                <a:latin typeface="+mn-lt"/>
                <a:ea typeface="+mn-ea"/>
                <a:cs typeface="Arial" panose="020B0604020202020204" pitchFamily="34" charset="0"/>
              </a:defRPr>
            </a:pPr>
            <a:endParaRPr lang="en-US"/>
          </a:p>
        </c:txPr>
        <c:crossAx val="2031367720"/>
        <c:crosses val="autoZero"/>
        <c:auto val="1"/>
        <c:lblOffset val="100"/>
        <c:baseTimeUnit val="years"/>
        <c:majorUnit val="2"/>
        <c:majorTimeUnit val="years"/>
      </c:dateAx>
      <c:valAx>
        <c:axId val="2031367720"/>
        <c:scaling>
          <c:orientation val="minMax"/>
        </c:scaling>
        <c:delete val="1"/>
        <c:axPos val="l"/>
        <c:numFmt formatCode="General" sourceLinked="1"/>
        <c:majorTickMark val="out"/>
        <c:minorTickMark val="none"/>
        <c:tickLblPos val="nextTo"/>
        <c:crossAx val="2031367328"/>
        <c:crosses val="autoZero"/>
        <c:crossBetween val="between"/>
      </c:valAx>
      <c:spPr>
        <a:noFill/>
        <a:ln w="25400">
          <a:noFill/>
        </a:ln>
        <a:effectLst/>
      </c:spPr>
    </c:plotArea>
    <c:plotVisOnly val="1"/>
    <c:dispBlanksAs val="gap"/>
    <c:showDLblsOverMax val="0"/>
  </c:chart>
  <c:spPr>
    <a:noFill/>
    <a:ln w="25400" cap="flat" cmpd="sng" algn="ctr">
      <a:noFill/>
      <a:round/>
    </a:ln>
    <a:effectLst/>
    <a:extLst>
      <a:ext uri="{909E8E84-426E-40DD-AFC4-6F175D3DCCD1}">
        <a14:hiddenFill xmlns:a14="http://schemas.microsoft.com/office/drawing/2010/main">
          <a:solidFill>
            <a:srgbClr val="FFFFFF"/>
          </a:solidFill>
        </a14:hiddenFill>
      </a:ext>
    </a:extLst>
  </c:spPr>
  <c:txPr>
    <a:bodyPr/>
    <a:lstStyle/>
    <a:p>
      <a:pPr>
        <a:defRPr sz="1000" b="0" i="0" u="none" strike="noStrike" cap="none" baseline="0">
          <a:solidFill>
            <a:schemeClr val="tx1"/>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0191845440647497E-2"/>
          <c:y val="5.0925925925925923E-2"/>
          <c:w val="0.87955835653620507"/>
          <c:h val="0.85737763606053374"/>
        </c:manualLayout>
      </c:layout>
      <c:lineChart>
        <c:grouping val="standard"/>
        <c:varyColors val="0"/>
        <c:ser>
          <c:idx val="0"/>
          <c:order val="0"/>
          <c:tx>
            <c:strRef>
              <c:f>Sheet3!$F$30</c:f>
              <c:strCache>
                <c:ptCount val="1"/>
                <c:pt idx="0">
                  <c:v>S&amp;P 500 Dividend Aristocrats Index</c:v>
                </c:pt>
              </c:strCache>
            </c:strRef>
          </c:tx>
          <c:spPr>
            <a:ln w="28575" cap="rnd">
              <a:solidFill>
                <a:srgbClr val="134848"/>
              </a:solidFill>
              <a:round/>
            </a:ln>
            <a:effectLst/>
          </c:spPr>
          <c:marker>
            <c:symbol val="none"/>
          </c:marker>
          <c:cat>
            <c:numRef>
              <c:f>Sheet3!$A$31:$A$395</c:f>
              <c:numCache>
                <c:formatCode>m/d/yyyy</c:formatCode>
                <c:ptCount val="365"/>
                <c:pt idx="0">
                  <c:v>32871</c:v>
                </c:pt>
                <c:pt idx="1">
                  <c:v>32904</c:v>
                </c:pt>
                <c:pt idx="2">
                  <c:v>32932</c:v>
                </c:pt>
                <c:pt idx="3">
                  <c:v>32962</c:v>
                </c:pt>
                <c:pt idx="4">
                  <c:v>32993</c:v>
                </c:pt>
                <c:pt idx="5">
                  <c:v>33024</c:v>
                </c:pt>
                <c:pt idx="6">
                  <c:v>33053</c:v>
                </c:pt>
                <c:pt idx="7">
                  <c:v>33085</c:v>
                </c:pt>
                <c:pt idx="8">
                  <c:v>33116</c:v>
                </c:pt>
                <c:pt idx="9">
                  <c:v>33144</c:v>
                </c:pt>
                <c:pt idx="10">
                  <c:v>33177</c:v>
                </c:pt>
                <c:pt idx="11">
                  <c:v>33207</c:v>
                </c:pt>
                <c:pt idx="12">
                  <c:v>33238</c:v>
                </c:pt>
                <c:pt idx="13">
                  <c:v>33269</c:v>
                </c:pt>
                <c:pt idx="14">
                  <c:v>33297</c:v>
                </c:pt>
                <c:pt idx="15">
                  <c:v>33326</c:v>
                </c:pt>
                <c:pt idx="16">
                  <c:v>33358</c:v>
                </c:pt>
                <c:pt idx="17">
                  <c:v>33389</c:v>
                </c:pt>
                <c:pt idx="18">
                  <c:v>33417</c:v>
                </c:pt>
                <c:pt idx="19">
                  <c:v>33450</c:v>
                </c:pt>
                <c:pt idx="20">
                  <c:v>33480</c:v>
                </c:pt>
                <c:pt idx="21">
                  <c:v>33511</c:v>
                </c:pt>
                <c:pt idx="22">
                  <c:v>33542</c:v>
                </c:pt>
                <c:pt idx="23">
                  <c:v>33571</c:v>
                </c:pt>
                <c:pt idx="24">
                  <c:v>33603</c:v>
                </c:pt>
                <c:pt idx="25">
                  <c:v>33634</c:v>
                </c:pt>
                <c:pt idx="26">
                  <c:v>33662</c:v>
                </c:pt>
                <c:pt idx="27">
                  <c:v>33694</c:v>
                </c:pt>
                <c:pt idx="28">
                  <c:v>33724</c:v>
                </c:pt>
                <c:pt idx="29">
                  <c:v>33753</c:v>
                </c:pt>
                <c:pt idx="30">
                  <c:v>33785</c:v>
                </c:pt>
                <c:pt idx="31">
                  <c:v>33816</c:v>
                </c:pt>
                <c:pt idx="32">
                  <c:v>33847</c:v>
                </c:pt>
                <c:pt idx="33">
                  <c:v>33877</c:v>
                </c:pt>
                <c:pt idx="34">
                  <c:v>33907</c:v>
                </c:pt>
                <c:pt idx="35">
                  <c:v>33938</c:v>
                </c:pt>
                <c:pt idx="36">
                  <c:v>33969</c:v>
                </c:pt>
                <c:pt idx="37">
                  <c:v>33998</c:v>
                </c:pt>
                <c:pt idx="38">
                  <c:v>34026</c:v>
                </c:pt>
                <c:pt idx="39">
                  <c:v>34059</c:v>
                </c:pt>
                <c:pt idx="40">
                  <c:v>34089</c:v>
                </c:pt>
                <c:pt idx="41">
                  <c:v>34120</c:v>
                </c:pt>
                <c:pt idx="42">
                  <c:v>34150</c:v>
                </c:pt>
                <c:pt idx="43">
                  <c:v>34180</c:v>
                </c:pt>
                <c:pt idx="44">
                  <c:v>34212</c:v>
                </c:pt>
                <c:pt idx="45">
                  <c:v>34242</c:v>
                </c:pt>
                <c:pt idx="46">
                  <c:v>34271</c:v>
                </c:pt>
                <c:pt idx="47">
                  <c:v>34303</c:v>
                </c:pt>
                <c:pt idx="48">
                  <c:v>34334</c:v>
                </c:pt>
                <c:pt idx="49">
                  <c:v>34365</c:v>
                </c:pt>
                <c:pt idx="50">
                  <c:v>34393</c:v>
                </c:pt>
                <c:pt idx="51">
                  <c:v>34424</c:v>
                </c:pt>
                <c:pt idx="52">
                  <c:v>34453</c:v>
                </c:pt>
                <c:pt idx="53">
                  <c:v>34485</c:v>
                </c:pt>
                <c:pt idx="54">
                  <c:v>34515</c:v>
                </c:pt>
                <c:pt idx="55">
                  <c:v>34544</c:v>
                </c:pt>
                <c:pt idx="56">
                  <c:v>34577</c:v>
                </c:pt>
                <c:pt idx="57">
                  <c:v>34607</c:v>
                </c:pt>
                <c:pt idx="58">
                  <c:v>34638</c:v>
                </c:pt>
                <c:pt idx="59">
                  <c:v>34668</c:v>
                </c:pt>
                <c:pt idx="60">
                  <c:v>34698</c:v>
                </c:pt>
                <c:pt idx="61">
                  <c:v>34730</c:v>
                </c:pt>
                <c:pt idx="62">
                  <c:v>34758</c:v>
                </c:pt>
                <c:pt idx="63">
                  <c:v>34789</c:v>
                </c:pt>
                <c:pt idx="64">
                  <c:v>34817</c:v>
                </c:pt>
                <c:pt idx="65">
                  <c:v>34850</c:v>
                </c:pt>
                <c:pt idx="66">
                  <c:v>34880</c:v>
                </c:pt>
                <c:pt idx="67">
                  <c:v>34911</c:v>
                </c:pt>
                <c:pt idx="68">
                  <c:v>34942</c:v>
                </c:pt>
                <c:pt idx="69">
                  <c:v>34971</c:v>
                </c:pt>
                <c:pt idx="70">
                  <c:v>35003</c:v>
                </c:pt>
                <c:pt idx="71">
                  <c:v>35033</c:v>
                </c:pt>
                <c:pt idx="72">
                  <c:v>35062</c:v>
                </c:pt>
                <c:pt idx="73">
                  <c:v>35095</c:v>
                </c:pt>
                <c:pt idx="74">
                  <c:v>35124</c:v>
                </c:pt>
                <c:pt idx="75">
                  <c:v>35153</c:v>
                </c:pt>
                <c:pt idx="76">
                  <c:v>35185</c:v>
                </c:pt>
                <c:pt idx="77">
                  <c:v>35216</c:v>
                </c:pt>
                <c:pt idx="78">
                  <c:v>35244</c:v>
                </c:pt>
                <c:pt idx="79">
                  <c:v>35277</c:v>
                </c:pt>
                <c:pt idx="80">
                  <c:v>35307</c:v>
                </c:pt>
                <c:pt idx="81">
                  <c:v>35338</c:v>
                </c:pt>
                <c:pt idx="82">
                  <c:v>35369</c:v>
                </c:pt>
                <c:pt idx="83">
                  <c:v>35398</c:v>
                </c:pt>
                <c:pt idx="84">
                  <c:v>35430</c:v>
                </c:pt>
                <c:pt idx="85">
                  <c:v>35461</c:v>
                </c:pt>
                <c:pt idx="86">
                  <c:v>35489</c:v>
                </c:pt>
                <c:pt idx="87">
                  <c:v>35520</c:v>
                </c:pt>
                <c:pt idx="88">
                  <c:v>35550</c:v>
                </c:pt>
                <c:pt idx="89">
                  <c:v>35580</c:v>
                </c:pt>
                <c:pt idx="90">
                  <c:v>35611</c:v>
                </c:pt>
                <c:pt idx="91">
                  <c:v>35642</c:v>
                </c:pt>
                <c:pt idx="92">
                  <c:v>35671</c:v>
                </c:pt>
                <c:pt idx="93">
                  <c:v>35703</c:v>
                </c:pt>
                <c:pt idx="94">
                  <c:v>35734</c:v>
                </c:pt>
                <c:pt idx="95">
                  <c:v>35762</c:v>
                </c:pt>
                <c:pt idx="96">
                  <c:v>35795</c:v>
                </c:pt>
                <c:pt idx="97">
                  <c:v>35825</c:v>
                </c:pt>
                <c:pt idx="98">
                  <c:v>35853</c:v>
                </c:pt>
                <c:pt idx="99">
                  <c:v>35885</c:v>
                </c:pt>
                <c:pt idx="100">
                  <c:v>35915</c:v>
                </c:pt>
                <c:pt idx="101">
                  <c:v>35944</c:v>
                </c:pt>
                <c:pt idx="102">
                  <c:v>35976</c:v>
                </c:pt>
                <c:pt idx="103">
                  <c:v>36007</c:v>
                </c:pt>
                <c:pt idx="104">
                  <c:v>36038</c:v>
                </c:pt>
                <c:pt idx="105">
                  <c:v>36068</c:v>
                </c:pt>
                <c:pt idx="106">
                  <c:v>36098</c:v>
                </c:pt>
                <c:pt idx="107">
                  <c:v>36129</c:v>
                </c:pt>
                <c:pt idx="108">
                  <c:v>36160</c:v>
                </c:pt>
                <c:pt idx="109">
                  <c:v>36189</c:v>
                </c:pt>
                <c:pt idx="110">
                  <c:v>36217</c:v>
                </c:pt>
                <c:pt idx="111">
                  <c:v>36250</c:v>
                </c:pt>
                <c:pt idx="112">
                  <c:v>36280</c:v>
                </c:pt>
                <c:pt idx="113">
                  <c:v>36311</c:v>
                </c:pt>
                <c:pt idx="114">
                  <c:v>36341</c:v>
                </c:pt>
                <c:pt idx="115">
                  <c:v>36371</c:v>
                </c:pt>
                <c:pt idx="116">
                  <c:v>36403</c:v>
                </c:pt>
                <c:pt idx="117">
                  <c:v>36433</c:v>
                </c:pt>
                <c:pt idx="118">
                  <c:v>36462</c:v>
                </c:pt>
                <c:pt idx="119">
                  <c:v>36494</c:v>
                </c:pt>
                <c:pt idx="120">
                  <c:v>36525</c:v>
                </c:pt>
                <c:pt idx="121">
                  <c:v>36556</c:v>
                </c:pt>
                <c:pt idx="122">
                  <c:v>36585</c:v>
                </c:pt>
                <c:pt idx="123">
                  <c:v>36616</c:v>
                </c:pt>
                <c:pt idx="124">
                  <c:v>36644</c:v>
                </c:pt>
                <c:pt idx="125">
                  <c:v>36677</c:v>
                </c:pt>
                <c:pt idx="126">
                  <c:v>36707</c:v>
                </c:pt>
                <c:pt idx="127">
                  <c:v>36738</c:v>
                </c:pt>
                <c:pt idx="128">
                  <c:v>36769</c:v>
                </c:pt>
                <c:pt idx="129">
                  <c:v>36798</c:v>
                </c:pt>
                <c:pt idx="130">
                  <c:v>36830</c:v>
                </c:pt>
                <c:pt idx="131">
                  <c:v>36860</c:v>
                </c:pt>
                <c:pt idx="132">
                  <c:v>36889</c:v>
                </c:pt>
                <c:pt idx="133">
                  <c:v>36922</c:v>
                </c:pt>
                <c:pt idx="134">
                  <c:v>36950</c:v>
                </c:pt>
                <c:pt idx="135">
                  <c:v>36980</c:v>
                </c:pt>
                <c:pt idx="136">
                  <c:v>37011</c:v>
                </c:pt>
                <c:pt idx="137">
                  <c:v>37042</c:v>
                </c:pt>
                <c:pt idx="138">
                  <c:v>37071</c:v>
                </c:pt>
                <c:pt idx="139">
                  <c:v>37103</c:v>
                </c:pt>
                <c:pt idx="140">
                  <c:v>37134</c:v>
                </c:pt>
                <c:pt idx="141">
                  <c:v>37162</c:v>
                </c:pt>
                <c:pt idx="142">
                  <c:v>37195</c:v>
                </c:pt>
                <c:pt idx="143">
                  <c:v>37225</c:v>
                </c:pt>
                <c:pt idx="144">
                  <c:v>37256</c:v>
                </c:pt>
                <c:pt idx="145">
                  <c:v>37287</c:v>
                </c:pt>
                <c:pt idx="146">
                  <c:v>37315</c:v>
                </c:pt>
                <c:pt idx="147">
                  <c:v>37344</c:v>
                </c:pt>
                <c:pt idx="148">
                  <c:v>37376</c:v>
                </c:pt>
                <c:pt idx="149">
                  <c:v>37407</c:v>
                </c:pt>
                <c:pt idx="150">
                  <c:v>37435</c:v>
                </c:pt>
                <c:pt idx="151">
                  <c:v>37468</c:v>
                </c:pt>
                <c:pt idx="152">
                  <c:v>37498</c:v>
                </c:pt>
                <c:pt idx="153">
                  <c:v>37529</c:v>
                </c:pt>
                <c:pt idx="154">
                  <c:v>37560</c:v>
                </c:pt>
                <c:pt idx="155">
                  <c:v>37589</c:v>
                </c:pt>
                <c:pt idx="156">
                  <c:v>37621</c:v>
                </c:pt>
                <c:pt idx="157">
                  <c:v>37652</c:v>
                </c:pt>
                <c:pt idx="158">
                  <c:v>37680</c:v>
                </c:pt>
                <c:pt idx="159">
                  <c:v>37711</c:v>
                </c:pt>
                <c:pt idx="160">
                  <c:v>37741</c:v>
                </c:pt>
                <c:pt idx="161">
                  <c:v>37771</c:v>
                </c:pt>
                <c:pt idx="162">
                  <c:v>37802</c:v>
                </c:pt>
                <c:pt idx="163">
                  <c:v>37833</c:v>
                </c:pt>
                <c:pt idx="164">
                  <c:v>37862</c:v>
                </c:pt>
                <c:pt idx="165">
                  <c:v>37894</c:v>
                </c:pt>
                <c:pt idx="166">
                  <c:v>37925</c:v>
                </c:pt>
                <c:pt idx="167">
                  <c:v>37953</c:v>
                </c:pt>
                <c:pt idx="168">
                  <c:v>37986</c:v>
                </c:pt>
                <c:pt idx="169">
                  <c:v>38016</c:v>
                </c:pt>
                <c:pt idx="170">
                  <c:v>38044</c:v>
                </c:pt>
                <c:pt idx="171">
                  <c:v>38077</c:v>
                </c:pt>
                <c:pt idx="172">
                  <c:v>38107</c:v>
                </c:pt>
                <c:pt idx="173">
                  <c:v>38138</c:v>
                </c:pt>
                <c:pt idx="174">
                  <c:v>38168</c:v>
                </c:pt>
                <c:pt idx="175">
                  <c:v>38198</c:v>
                </c:pt>
                <c:pt idx="176">
                  <c:v>38230</c:v>
                </c:pt>
                <c:pt idx="177">
                  <c:v>38260</c:v>
                </c:pt>
                <c:pt idx="178">
                  <c:v>38289</c:v>
                </c:pt>
                <c:pt idx="179">
                  <c:v>38321</c:v>
                </c:pt>
                <c:pt idx="180">
                  <c:v>38352</c:v>
                </c:pt>
                <c:pt idx="181">
                  <c:v>38383</c:v>
                </c:pt>
                <c:pt idx="182">
                  <c:v>38411</c:v>
                </c:pt>
                <c:pt idx="183">
                  <c:v>38442</c:v>
                </c:pt>
                <c:pt idx="184">
                  <c:v>38471</c:v>
                </c:pt>
                <c:pt idx="185">
                  <c:v>38503</c:v>
                </c:pt>
                <c:pt idx="186">
                  <c:v>38533</c:v>
                </c:pt>
                <c:pt idx="187">
                  <c:v>38562</c:v>
                </c:pt>
                <c:pt idx="188">
                  <c:v>38595</c:v>
                </c:pt>
                <c:pt idx="189">
                  <c:v>38625</c:v>
                </c:pt>
                <c:pt idx="190">
                  <c:v>38656</c:v>
                </c:pt>
                <c:pt idx="191">
                  <c:v>38686</c:v>
                </c:pt>
                <c:pt idx="192">
                  <c:v>38716</c:v>
                </c:pt>
                <c:pt idx="193">
                  <c:v>38748</c:v>
                </c:pt>
                <c:pt idx="194">
                  <c:v>38776</c:v>
                </c:pt>
                <c:pt idx="195">
                  <c:v>38807</c:v>
                </c:pt>
                <c:pt idx="196">
                  <c:v>38835</c:v>
                </c:pt>
                <c:pt idx="197">
                  <c:v>38868</c:v>
                </c:pt>
                <c:pt idx="198">
                  <c:v>38898</c:v>
                </c:pt>
                <c:pt idx="199">
                  <c:v>38929</c:v>
                </c:pt>
                <c:pt idx="200">
                  <c:v>38960</c:v>
                </c:pt>
                <c:pt idx="201">
                  <c:v>38989</c:v>
                </c:pt>
                <c:pt idx="202">
                  <c:v>39021</c:v>
                </c:pt>
                <c:pt idx="203">
                  <c:v>39051</c:v>
                </c:pt>
                <c:pt idx="204">
                  <c:v>39080</c:v>
                </c:pt>
                <c:pt idx="205">
                  <c:v>39113</c:v>
                </c:pt>
                <c:pt idx="206">
                  <c:v>39141</c:v>
                </c:pt>
                <c:pt idx="207">
                  <c:v>39171</c:v>
                </c:pt>
                <c:pt idx="208">
                  <c:v>39202</c:v>
                </c:pt>
                <c:pt idx="209">
                  <c:v>39233</c:v>
                </c:pt>
                <c:pt idx="210">
                  <c:v>39262</c:v>
                </c:pt>
                <c:pt idx="211">
                  <c:v>39294</c:v>
                </c:pt>
                <c:pt idx="212">
                  <c:v>39325</c:v>
                </c:pt>
                <c:pt idx="213">
                  <c:v>39353</c:v>
                </c:pt>
                <c:pt idx="214">
                  <c:v>39386</c:v>
                </c:pt>
                <c:pt idx="215">
                  <c:v>39416</c:v>
                </c:pt>
                <c:pt idx="216">
                  <c:v>39447</c:v>
                </c:pt>
                <c:pt idx="217">
                  <c:v>39478</c:v>
                </c:pt>
                <c:pt idx="218">
                  <c:v>39507</c:v>
                </c:pt>
                <c:pt idx="219">
                  <c:v>39538</c:v>
                </c:pt>
                <c:pt idx="220">
                  <c:v>39568</c:v>
                </c:pt>
                <c:pt idx="221">
                  <c:v>39598</c:v>
                </c:pt>
                <c:pt idx="222">
                  <c:v>39629</c:v>
                </c:pt>
                <c:pt idx="223">
                  <c:v>39660</c:v>
                </c:pt>
                <c:pt idx="224">
                  <c:v>39689</c:v>
                </c:pt>
                <c:pt idx="225">
                  <c:v>39721</c:v>
                </c:pt>
                <c:pt idx="226">
                  <c:v>39752</c:v>
                </c:pt>
                <c:pt idx="227">
                  <c:v>39780</c:v>
                </c:pt>
                <c:pt idx="228">
                  <c:v>39813</c:v>
                </c:pt>
                <c:pt idx="229">
                  <c:v>39843</c:v>
                </c:pt>
                <c:pt idx="230">
                  <c:v>39871</c:v>
                </c:pt>
                <c:pt idx="231">
                  <c:v>39903</c:v>
                </c:pt>
                <c:pt idx="232">
                  <c:v>39933</c:v>
                </c:pt>
                <c:pt idx="233">
                  <c:v>39962</c:v>
                </c:pt>
                <c:pt idx="234">
                  <c:v>39994</c:v>
                </c:pt>
                <c:pt idx="235">
                  <c:v>40025</c:v>
                </c:pt>
                <c:pt idx="236">
                  <c:v>40056</c:v>
                </c:pt>
                <c:pt idx="237">
                  <c:v>40086</c:v>
                </c:pt>
                <c:pt idx="238">
                  <c:v>40116</c:v>
                </c:pt>
                <c:pt idx="239">
                  <c:v>40147</c:v>
                </c:pt>
                <c:pt idx="240">
                  <c:v>40178</c:v>
                </c:pt>
                <c:pt idx="241">
                  <c:v>40207</c:v>
                </c:pt>
                <c:pt idx="242">
                  <c:v>40235</c:v>
                </c:pt>
                <c:pt idx="243">
                  <c:v>40268</c:v>
                </c:pt>
                <c:pt idx="244">
                  <c:v>40298</c:v>
                </c:pt>
                <c:pt idx="245">
                  <c:v>40329</c:v>
                </c:pt>
                <c:pt idx="246">
                  <c:v>40359</c:v>
                </c:pt>
                <c:pt idx="247">
                  <c:v>40389</c:v>
                </c:pt>
                <c:pt idx="248">
                  <c:v>40421</c:v>
                </c:pt>
                <c:pt idx="249">
                  <c:v>40451</c:v>
                </c:pt>
                <c:pt idx="250">
                  <c:v>40480</c:v>
                </c:pt>
                <c:pt idx="251">
                  <c:v>40512</c:v>
                </c:pt>
                <c:pt idx="252">
                  <c:v>40543</c:v>
                </c:pt>
                <c:pt idx="253">
                  <c:v>40574</c:v>
                </c:pt>
                <c:pt idx="254">
                  <c:v>40602</c:v>
                </c:pt>
                <c:pt idx="255">
                  <c:v>40633</c:v>
                </c:pt>
                <c:pt idx="256">
                  <c:v>40662</c:v>
                </c:pt>
                <c:pt idx="257">
                  <c:v>40694</c:v>
                </c:pt>
                <c:pt idx="258">
                  <c:v>40724</c:v>
                </c:pt>
                <c:pt idx="259">
                  <c:v>40753</c:v>
                </c:pt>
                <c:pt idx="260">
                  <c:v>40786</c:v>
                </c:pt>
                <c:pt idx="261">
                  <c:v>40816</c:v>
                </c:pt>
                <c:pt idx="262">
                  <c:v>40847</c:v>
                </c:pt>
                <c:pt idx="263">
                  <c:v>40877</c:v>
                </c:pt>
                <c:pt idx="264">
                  <c:v>40907</c:v>
                </c:pt>
                <c:pt idx="265">
                  <c:v>40939</c:v>
                </c:pt>
                <c:pt idx="266">
                  <c:v>40968</c:v>
                </c:pt>
                <c:pt idx="267">
                  <c:v>40998</c:v>
                </c:pt>
                <c:pt idx="268">
                  <c:v>41029</c:v>
                </c:pt>
                <c:pt idx="269">
                  <c:v>41060</c:v>
                </c:pt>
                <c:pt idx="270">
                  <c:v>41089</c:v>
                </c:pt>
                <c:pt idx="271">
                  <c:v>41121</c:v>
                </c:pt>
                <c:pt idx="272">
                  <c:v>41152</c:v>
                </c:pt>
                <c:pt idx="273">
                  <c:v>41180</c:v>
                </c:pt>
                <c:pt idx="274">
                  <c:v>41213</c:v>
                </c:pt>
                <c:pt idx="275">
                  <c:v>41243</c:v>
                </c:pt>
                <c:pt idx="276">
                  <c:v>41274</c:v>
                </c:pt>
                <c:pt idx="277">
                  <c:v>41305</c:v>
                </c:pt>
                <c:pt idx="278">
                  <c:v>41333</c:v>
                </c:pt>
                <c:pt idx="279">
                  <c:v>41362</c:v>
                </c:pt>
                <c:pt idx="280">
                  <c:v>41394</c:v>
                </c:pt>
                <c:pt idx="281">
                  <c:v>41425</c:v>
                </c:pt>
                <c:pt idx="282">
                  <c:v>41453</c:v>
                </c:pt>
                <c:pt idx="283">
                  <c:v>41486</c:v>
                </c:pt>
                <c:pt idx="284">
                  <c:v>41516</c:v>
                </c:pt>
                <c:pt idx="285">
                  <c:v>41547</c:v>
                </c:pt>
                <c:pt idx="286">
                  <c:v>41578</c:v>
                </c:pt>
                <c:pt idx="287">
                  <c:v>41607</c:v>
                </c:pt>
                <c:pt idx="288">
                  <c:v>41639</c:v>
                </c:pt>
                <c:pt idx="289">
                  <c:v>41670</c:v>
                </c:pt>
                <c:pt idx="290">
                  <c:v>41698</c:v>
                </c:pt>
                <c:pt idx="291">
                  <c:v>41729</c:v>
                </c:pt>
                <c:pt idx="292">
                  <c:v>41759</c:v>
                </c:pt>
                <c:pt idx="293">
                  <c:v>41789</c:v>
                </c:pt>
                <c:pt idx="294">
                  <c:v>41820</c:v>
                </c:pt>
                <c:pt idx="295">
                  <c:v>41851</c:v>
                </c:pt>
                <c:pt idx="296">
                  <c:v>41880</c:v>
                </c:pt>
                <c:pt idx="297">
                  <c:v>41912</c:v>
                </c:pt>
                <c:pt idx="298">
                  <c:v>41943</c:v>
                </c:pt>
                <c:pt idx="299">
                  <c:v>41971</c:v>
                </c:pt>
                <c:pt idx="300">
                  <c:v>42004</c:v>
                </c:pt>
                <c:pt idx="301">
                  <c:v>42034</c:v>
                </c:pt>
                <c:pt idx="302">
                  <c:v>42062</c:v>
                </c:pt>
                <c:pt idx="303">
                  <c:v>42094</c:v>
                </c:pt>
                <c:pt idx="304">
                  <c:v>42124</c:v>
                </c:pt>
                <c:pt idx="305">
                  <c:v>42153</c:v>
                </c:pt>
                <c:pt idx="306">
                  <c:v>42185</c:v>
                </c:pt>
                <c:pt idx="307">
                  <c:v>42216</c:v>
                </c:pt>
                <c:pt idx="308">
                  <c:v>42247</c:v>
                </c:pt>
                <c:pt idx="309">
                  <c:v>42277</c:v>
                </c:pt>
                <c:pt idx="310">
                  <c:v>42307</c:v>
                </c:pt>
                <c:pt idx="311">
                  <c:v>42338</c:v>
                </c:pt>
                <c:pt idx="312">
                  <c:v>42369</c:v>
                </c:pt>
                <c:pt idx="313">
                  <c:v>42398</c:v>
                </c:pt>
                <c:pt idx="314">
                  <c:v>42429</c:v>
                </c:pt>
                <c:pt idx="315">
                  <c:v>42460</c:v>
                </c:pt>
                <c:pt idx="316">
                  <c:v>42489</c:v>
                </c:pt>
                <c:pt idx="317">
                  <c:v>42521</c:v>
                </c:pt>
                <c:pt idx="318">
                  <c:v>42551</c:v>
                </c:pt>
                <c:pt idx="319">
                  <c:v>42580</c:v>
                </c:pt>
                <c:pt idx="320">
                  <c:v>42613</c:v>
                </c:pt>
                <c:pt idx="321">
                  <c:v>42643</c:v>
                </c:pt>
                <c:pt idx="322">
                  <c:v>42674</c:v>
                </c:pt>
                <c:pt idx="323">
                  <c:v>42704</c:v>
                </c:pt>
                <c:pt idx="324">
                  <c:v>42734</c:v>
                </c:pt>
                <c:pt idx="325">
                  <c:v>42766</c:v>
                </c:pt>
                <c:pt idx="326">
                  <c:v>42794</c:v>
                </c:pt>
                <c:pt idx="327">
                  <c:v>42825</c:v>
                </c:pt>
                <c:pt idx="328">
                  <c:v>42853</c:v>
                </c:pt>
                <c:pt idx="329">
                  <c:v>42886</c:v>
                </c:pt>
                <c:pt idx="330">
                  <c:v>42916</c:v>
                </c:pt>
                <c:pt idx="331">
                  <c:v>42947</c:v>
                </c:pt>
                <c:pt idx="332">
                  <c:v>42978</c:v>
                </c:pt>
                <c:pt idx="333">
                  <c:v>43007</c:v>
                </c:pt>
                <c:pt idx="334">
                  <c:v>43039</c:v>
                </c:pt>
                <c:pt idx="335">
                  <c:v>43069</c:v>
                </c:pt>
                <c:pt idx="336">
                  <c:v>43098</c:v>
                </c:pt>
                <c:pt idx="337">
                  <c:v>43131</c:v>
                </c:pt>
                <c:pt idx="338">
                  <c:v>43159</c:v>
                </c:pt>
                <c:pt idx="339">
                  <c:v>43189</c:v>
                </c:pt>
                <c:pt idx="340">
                  <c:v>43220</c:v>
                </c:pt>
                <c:pt idx="341">
                  <c:v>43251</c:v>
                </c:pt>
                <c:pt idx="342">
                  <c:v>43280</c:v>
                </c:pt>
                <c:pt idx="343">
                  <c:v>43312</c:v>
                </c:pt>
                <c:pt idx="344">
                  <c:v>43343</c:v>
                </c:pt>
                <c:pt idx="345">
                  <c:v>43371</c:v>
                </c:pt>
                <c:pt idx="346">
                  <c:v>43404</c:v>
                </c:pt>
                <c:pt idx="347">
                  <c:v>43434</c:v>
                </c:pt>
                <c:pt idx="348">
                  <c:v>43465</c:v>
                </c:pt>
                <c:pt idx="349">
                  <c:v>43496</c:v>
                </c:pt>
                <c:pt idx="350">
                  <c:v>43524</c:v>
                </c:pt>
                <c:pt idx="351">
                  <c:v>43553</c:v>
                </c:pt>
                <c:pt idx="352">
                  <c:v>43585</c:v>
                </c:pt>
                <c:pt idx="353">
                  <c:v>43616</c:v>
                </c:pt>
                <c:pt idx="354">
                  <c:v>43644</c:v>
                </c:pt>
                <c:pt idx="355">
                  <c:v>43677</c:v>
                </c:pt>
                <c:pt idx="356">
                  <c:v>43707</c:v>
                </c:pt>
                <c:pt idx="357">
                  <c:v>43738</c:v>
                </c:pt>
                <c:pt idx="358">
                  <c:v>43769</c:v>
                </c:pt>
                <c:pt idx="359">
                  <c:v>43798</c:v>
                </c:pt>
                <c:pt idx="360">
                  <c:v>43830</c:v>
                </c:pt>
                <c:pt idx="361">
                  <c:v>43861</c:v>
                </c:pt>
                <c:pt idx="362">
                  <c:v>43889</c:v>
                </c:pt>
                <c:pt idx="363">
                  <c:v>43921</c:v>
                </c:pt>
                <c:pt idx="364">
                  <c:v>43951</c:v>
                </c:pt>
              </c:numCache>
            </c:numRef>
          </c:cat>
          <c:val>
            <c:numRef>
              <c:f>Sheet3!$F$31:$F$395</c:f>
              <c:numCache>
                <c:formatCode>General</c:formatCode>
                <c:ptCount val="365"/>
                <c:pt idx="0">
                  <c:v>0</c:v>
                </c:pt>
                <c:pt idx="1">
                  <c:v>-5.3</c:v>
                </c:pt>
                <c:pt idx="2">
                  <c:v>-4.8600000000000003</c:v>
                </c:pt>
                <c:pt idx="3">
                  <c:v>-1.29</c:v>
                </c:pt>
                <c:pt idx="4">
                  <c:v>-4.2699999999999996</c:v>
                </c:pt>
                <c:pt idx="5">
                  <c:v>6.57</c:v>
                </c:pt>
                <c:pt idx="6">
                  <c:v>7.63</c:v>
                </c:pt>
                <c:pt idx="7">
                  <c:v>6.8</c:v>
                </c:pt>
                <c:pt idx="8">
                  <c:v>-4.4000000000000004</c:v>
                </c:pt>
                <c:pt idx="9">
                  <c:v>-7.63</c:v>
                </c:pt>
                <c:pt idx="10">
                  <c:v>-6.14</c:v>
                </c:pt>
                <c:pt idx="11">
                  <c:v>1.1299999999999999</c:v>
                </c:pt>
                <c:pt idx="12">
                  <c:v>5.65</c:v>
                </c:pt>
                <c:pt idx="13">
                  <c:v>9.35</c:v>
                </c:pt>
                <c:pt idx="14">
                  <c:v>16.309999999999999</c:v>
                </c:pt>
                <c:pt idx="15">
                  <c:v>22.03</c:v>
                </c:pt>
                <c:pt idx="16">
                  <c:v>20.079999999999998</c:v>
                </c:pt>
                <c:pt idx="17">
                  <c:v>27.37</c:v>
                </c:pt>
                <c:pt idx="18">
                  <c:v>21.47</c:v>
                </c:pt>
                <c:pt idx="19">
                  <c:v>25.43</c:v>
                </c:pt>
                <c:pt idx="20">
                  <c:v>29.49</c:v>
                </c:pt>
                <c:pt idx="21">
                  <c:v>29.34</c:v>
                </c:pt>
                <c:pt idx="22">
                  <c:v>31.27</c:v>
                </c:pt>
                <c:pt idx="23">
                  <c:v>27.91</c:v>
                </c:pt>
                <c:pt idx="24">
                  <c:v>46.34</c:v>
                </c:pt>
                <c:pt idx="25">
                  <c:v>42.43</c:v>
                </c:pt>
                <c:pt idx="26">
                  <c:v>43.7</c:v>
                </c:pt>
                <c:pt idx="27">
                  <c:v>41.61</c:v>
                </c:pt>
                <c:pt idx="28">
                  <c:v>42.56</c:v>
                </c:pt>
                <c:pt idx="29">
                  <c:v>44.78</c:v>
                </c:pt>
                <c:pt idx="30">
                  <c:v>42.85</c:v>
                </c:pt>
                <c:pt idx="31">
                  <c:v>51.54</c:v>
                </c:pt>
                <c:pt idx="32">
                  <c:v>48.36</c:v>
                </c:pt>
                <c:pt idx="33">
                  <c:v>51.81</c:v>
                </c:pt>
                <c:pt idx="34">
                  <c:v>55.4</c:v>
                </c:pt>
                <c:pt idx="35">
                  <c:v>60.71</c:v>
                </c:pt>
                <c:pt idx="36">
                  <c:v>61.1</c:v>
                </c:pt>
                <c:pt idx="37">
                  <c:v>59.64</c:v>
                </c:pt>
                <c:pt idx="38">
                  <c:v>60.56</c:v>
                </c:pt>
                <c:pt idx="39">
                  <c:v>63.4</c:v>
                </c:pt>
                <c:pt idx="40">
                  <c:v>57.79</c:v>
                </c:pt>
                <c:pt idx="41">
                  <c:v>61.63</c:v>
                </c:pt>
                <c:pt idx="42">
                  <c:v>59.57</c:v>
                </c:pt>
                <c:pt idx="43">
                  <c:v>57.63</c:v>
                </c:pt>
                <c:pt idx="44">
                  <c:v>64.459999999999994</c:v>
                </c:pt>
                <c:pt idx="45">
                  <c:v>61.58</c:v>
                </c:pt>
                <c:pt idx="46">
                  <c:v>64.7</c:v>
                </c:pt>
                <c:pt idx="47">
                  <c:v>63.97</c:v>
                </c:pt>
                <c:pt idx="48">
                  <c:v>68.02</c:v>
                </c:pt>
                <c:pt idx="49">
                  <c:v>67.599999999999994</c:v>
                </c:pt>
                <c:pt idx="50">
                  <c:v>64.73</c:v>
                </c:pt>
                <c:pt idx="51">
                  <c:v>56.63</c:v>
                </c:pt>
                <c:pt idx="52">
                  <c:v>57.47</c:v>
                </c:pt>
                <c:pt idx="53">
                  <c:v>59.95</c:v>
                </c:pt>
                <c:pt idx="54">
                  <c:v>58.78</c:v>
                </c:pt>
                <c:pt idx="55">
                  <c:v>62.8</c:v>
                </c:pt>
                <c:pt idx="56">
                  <c:v>73.599999999999994</c:v>
                </c:pt>
                <c:pt idx="57">
                  <c:v>71.459999999999994</c:v>
                </c:pt>
                <c:pt idx="58">
                  <c:v>71.53</c:v>
                </c:pt>
                <c:pt idx="59">
                  <c:v>66.13</c:v>
                </c:pt>
                <c:pt idx="60">
                  <c:v>69.52</c:v>
                </c:pt>
                <c:pt idx="61">
                  <c:v>76.59</c:v>
                </c:pt>
                <c:pt idx="62">
                  <c:v>82.22</c:v>
                </c:pt>
                <c:pt idx="63">
                  <c:v>87.87</c:v>
                </c:pt>
                <c:pt idx="64">
                  <c:v>90.17</c:v>
                </c:pt>
                <c:pt idx="65">
                  <c:v>96.03</c:v>
                </c:pt>
                <c:pt idx="66">
                  <c:v>98.74</c:v>
                </c:pt>
                <c:pt idx="67">
                  <c:v>102.8</c:v>
                </c:pt>
                <c:pt idx="68">
                  <c:v>104.62</c:v>
                </c:pt>
                <c:pt idx="69">
                  <c:v>111.98</c:v>
                </c:pt>
                <c:pt idx="70">
                  <c:v>111.01</c:v>
                </c:pt>
                <c:pt idx="71">
                  <c:v>121.8</c:v>
                </c:pt>
                <c:pt idx="72">
                  <c:v>128.21</c:v>
                </c:pt>
                <c:pt idx="73">
                  <c:v>132.82</c:v>
                </c:pt>
                <c:pt idx="74">
                  <c:v>138.09</c:v>
                </c:pt>
                <c:pt idx="75">
                  <c:v>141.47999999999999</c:v>
                </c:pt>
                <c:pt idx="76">
                  <c:v>145.62</c:v>
                </c:pt>
                <c:pt idx="77">
                  <c:v>152.58000000000001</c:v>
                </c:pt>
                <c:pt idx="78">
                  <c:v>153.97999999999999</c:v>
                </c:pt>
                <c:pt idx="79">
                  <c:v>144.13999999999999</c:v>
                </c:pt>
                <c:pt idx="80">
                  <c:v>147.13</c:v>
                </c:pt>
                <c:pt idx="81">
                  <c:v>159.57</c:v>
                </c:pt>
                <c:pt idx="82">
                  <c:v>160.66999999999999</c:v>
                </c:pt>
                <c:pt idx="83">
                  <c:v>180.47</c:v>
                </c:pt>
                <c:pt idx="84">
                  <c:v>175.88</c:v>
                </c:pt>
                <c:pt idx="85">
                  <c:v>188.37</c:v>
                </c:pt>
                <c:pt idx="86">
                  <c:v>194.71</c:v>
                </c:pt>
                <c:pt idx="87">
                  <c:v>180.45</c:v>
                </c:pt>
                <c:pt idx="88">
                  <c:v>192.47</c:v>
                </c:pt>
                <c:pt idx="89">
                  <c:v>211.84</c:v>
                </c:pt>
                <c:pt idx="90">
                  <c:v>231.01</c:v>
                </c:pt>
                <c:pt idx="91">
                  <c:v>248.83</c:v>
                </c:pt>
                <c:pt idx="92">
                  <c:v>229.29</c:v>
                </c:pt>
                <c:pt idx="93">
                  <c:v>243.57</c:v>
                </c:pt>
                <c:pt idx="94">
                  <c:v>240.81</c:v>
                </c:pt>
                <c:pt idx="95">
                  <c:v>260.54000000000002</c:v>
                </c:pt>
                <c:pt idx="96">
                  <c:v>273.75</c:v>
                </c:pt>
                <c:pt idx="97">
                  <c:v>279.45</c:v>
                </c:pt>
                <c:pt idx="98">
                  <c:v>303.93</c:v>
                </c:pt>
                <c:pt idx="99">
                  <c:v>323.72000000000003</c:v>
                </c:pt>
                <c:pt idx="100">
                  <c:v>315.77</c:v>
                </c:pt>
                <c:pt idx="101">
                  <c:v>310.97000000000003</c:v>
                </c:pt>
                <c:pt idx="102">
                  <c:v>317.7</c:v>
                </c:pt>
                <c:pt idx="103">
                  <c:v>306.39999999999998</c:v>
                </c:pt>
                <c:pt idx="104">
                  <c:v>258.62</c:v>
                </c:pt>
                <c:pt idx="105">
                  <c:v>271.7</c:v>
                </c:pt>
                <c:pt idx="106">
                  <c:v>305.64999999999998</c:v>
                </c:pt>
                <c:pt idx="107">
                  <c:v>325.63</c:v>
                </c:pt>
                <c:pt idx="108">
                  <c:v>336.63</c:v>
                </c:pt>
                <c:pt idx="109">
                  <c:v>331.16</c:v>
                </c:pt>
                <c:pt idx="110">
                  <c:v>326.3</c:v>
                </c:pt>
                <c:pt idx="111">
                  <c:v>323.77999999999997</c:v>
                </c:pt>
                <c:pt idx="112">
                  <c:v>351.74</c:v>
                </c:pt>
                <c:pt idx="113">
                  <c:v>347.87</c:v>
                </c:pt>
                <c:pt idx="114">
                  <c:v>351.45</c:v>
                </c:pt>
                <c:pt idx="115">
                  <c:v>337.44</c:v>
                </c:pt>
                <c:pt idx="116">
                  <c:v>321.33999999999997</c:v>
                </c:pt>
                <c:pt idx="117">
                  <c:v>300.04000000000002</c:v>
                </c:pt>
                <c:pt idx="118">
                  <c:v>323.72000000000003</c:v>
                </c:pt>
                <c:pt idx="119">
                  <c:v>318.60000000000002</c:v>
                </c:pt>
                <c:pt idx="120">
                  <c:v>313.17</c:v>
                </c:pt>
                <c:pt idx="121">
                  <c:v>280.17</c:v>
                </c:pt>
                <c:pt idx="122">
                  <c:v>245.26</c:v>
                </c:pt>
                <c:pt idx="123">
                  <c:v>286.14999999999998</c:v>
                </c:pt>
                <c:pt idx="124">
                  <c:v>288.02999999999997</c:v>
                </c:pt>
                <c:pt idx="125">
                  <c:v>304.41000000000003</c:v>
                </c:pt>
                <c:pt idx="126">
                  <c:v>281.14</c:v>
                </c:pt>
                <c:pt idx="127">
                  <c:v>285.73</c:v>
                </c:pt>
                <c:pt idx="128">
                  <c:v>295</c:v>
                </c:pt>
                <c:pt idx="129">
                  <c:v>292.23</c:v>
                </c:pt>
                <c:pt idx="130">
                  <c:v>319.33999999999997</c:v>
                </c:pt>
                <c:pt idx="131">
                  <c:v>322.49</c:v>
                </c:pt>
                <c:pt idx="132">
                  <c:v>355.01</c:v>
                </c:pt>
                <c:pt idx="133">
                  <c:v>353.06</c:v>
                </c:pt>
                <c:pt idx="134">
                  <c:v>356.3</c:v>
                </c:pt>
                <c:pt idx="135">
                  <c:v>343.86</c:v>
                </c:pt>
                <c:pt idx="136">
                  <c:v>356.89</c:v>
                </c:pt>
                <c:pt idx="137">
                  <c:v>380.07</c:v>
                </c:pt>
                <c:pt idx="138">
                  <c:v>374.01</c:v>
                </c:pt>
                <c:pt idx="139">
                  <c:v>392.2</c:v>
                </c:pt>
                <c:pt idx="140">
                  <c:v>385.79</c:v>
                </c:pt>
                <c:pt idx="141">
                  <c:v>363.09</c:v>
                </c:pt>
                <c:pt idx="142">
                  <c:v>361.31</c:v>
                </c:pt>
                <c:pt idx="143">
                  <c:v>394.2</c:v>
                </c:pt>
                <c:pt idx="144">
                  <c:v>404.24</c:v>
                </c:pt>
                <c:pt idx="145">
                  <c:v>410.13</c:v>
                </c:pt>
                <c:pt idx="146">
                  <c:v>426.06</c:v>
                </c:pt>
                <c:pt idx="147">
                  <c:v>438.48</c:v>
                </c:pt>
                <c:pt idx="148">
                  <c:v>434.09</c:v>
                </c:pt>
                <c:pt idx="149">
                  <c:v>434.3</c:v>
                </c:pt>
                <c:pt idx="150">
                  <c:v>408.65</c:v>
                </c:pt>
                <c:pt idx="151">
                  <c:v>376.5</c:v>
                </c:pt>
                <c:pt idx="152">
                  <c:v>376.71</c:v>
                </c:pt>
                <c:pt idx="153">
                  <c:v>333.76</c:v>
                </c:pt>
                <c:pt idx="154">
                  <c:v>350.3</c:v>
                </c:pt>
                <c:pt idx="155">
                  <c:v>367.9</c:v>
                </c:pt>
                <c:pt idx="156">
                  <c:v>354.48</c:v>
                </c:pt>
                <c:pt idx="157">
                  <c:v>337.09</c:v>
                </c:pt>
                <c:pt idx="158">
                  <c:v>326.24</c:v>
                </c:pt>
                <c:pt idx="159">
                  <c:v>330.01</c:v>
                </c:pt>
                <c:pt idx="160">
                  <c:v>360.09</c:v>
                </c:pt>
                <c:pt idx="161">
                  <c:v>392.15</c:v>
                </c:pt>
                <c:pt idx="162">
                  <c:v>395.43</c:v>
                </c:pt>
                <c:pt idx="163">
                  <c:v>405.49</c:v>
                </c:pt>
                <c:pt idx="164">
                  <c:v>414.52</c:v>
                </c:pt>
                <c:pt idx="165">
                  <c:v>406.25</c:v>
                </c:pt>
                <c:pt idx="166">
                  <c:v>436.76</c:v>
                </c:pt>
                <c:pt idx="167">
                  <c:v>445.56</c:v>
                </c:pt>
                <c:pt idx="168">
                  <c:v>469.77</c:v>
                </c:pt>
                <c:pt idx="169">
                  <c:v>476.91</c:v>
                </c:pt>
                <c:pt idx="170">
                  <c:v>494.84</c:v>
                </c:pt>
                <c:pt idx="171">
                  <c:v>488.81</c:v>
                </c:pt>
                <c:pt idx="172">
                  <c:v>488.02</c:v>
                </c:pt>
                <c:pt idx="173">
                  <c:v>497.28</c:v>
                </c:pt>
                <c:pt idx="174">
                  <c:v>506.15</c:v>
                </c:pt>
                <c:pt idx="175">
                  <c:v>490.13</c:v>
                </c:pt>
                <c:pt idx="176">
                  <c:v>499.76</c:v>
                </c:pt>
                <c:pt idx="177">
                  <c:v>504.41</c:v>
                </c:pt>
                <c:pt idx="178">
                  <c:v>514.94000000000005</c:v>
                </c:pt>
                <c:pt idx="179">
                  <c:v>535.85</c:v>
                </c:pt>
                <c:pt idx="180">
                  <c:v>557.86</c:v>
                </c:pt>
                <c:pt idx="181">
                  <c:v>548.62</c:v>
                </c:pt>
                <c:pt idx="182">
                  <c:v>558.12</c:v>
                </c:pt>
                <c:pt idx="183">
                  <c:v>555.4</c:v>
                </c:pt>
                <c:pt idx="184">
                  <c:v>543</c:v>
                </c:pt>
                <c:pt idx="185">
                  <c:v>555.48</c:v>
                </c:pt>
                <c:pt idx="186">
                  <c:v>549.08000000000004</c:v>
                </c:pt>
                <c:pt idx="187">
                  <c:v>572.16</c:v>
                </c:pt>
                <c:pt idx="188">
                  <c:v>558.84</c:v>
                </c:pt>
                <c:pt idx="189">
                  <c:v>555.84</c:v>
                </c:pt>
                <c:pt idx="190">
                  <c:v>559.26</c:v>
                </c:pt>
                <c:pt idx="191">
                  <c:v>579.51</c:v>
                </c:pt>
                <c:pt idx="192">
                  <c:v>582.13</c:v>
                </c:pt>
                <c:pt idx="193">
                  <c:v>594.09</c:v>
                </c:pt>
                <c:pt idx="194">
                  <c:v>606.80999999999995</c:v>
                </c:pt>
                <c:pt idx="195">
                  <c:v>614.95000000000005</c:v>
                </c:pt>
                <c:pt idx="196">
                  <c:v>631.54999999999995</c:v>
                </c:pt>
                <c:pt idx="197">
                  <c:v>619.54</c:v>
                </c:pt>
                <c:pt idx="198">
                  <c:v>623.14</c:v>
                </c:pt>
                <c:pt idx="199">
                  <c:v>628.27</c:v>
                </c:pt>
                <c:pt idx="200">
                  <c:v>644.35</c:v>
                </c:pt>
                <c:pt idx="201">
                  <c:v>660.55</c:v>
                </c:pt>
                <c:pt idx="202">
                  <c:v>685.73</c:v>
                </c:pt>
                <c:pt idx="203">
                  <c:v>687.12</c:v>
                </c:pt>
                <c:pt idx="204">
                  <c:v>700.14</c:v>
                </c:pt>
                <c:pt idx="205">
                  <c:v>715.1</c:v>
                </c:pt>
                <c:pt idx="206">
                  <c:v>707.91</c:v>
                </c:pt>
                <c:pt idx="207">
                  <c:v>711.2</c:v>
                </c:pt>
                <c:pt idx="208">
                  <c:v>741.21</c:v>
                </c:pt>
                <c:pt idx="209">
                  <c:v>766.73</c:v>
                </c:pt>
                <c:pt idx="210">
                  <c:v>746.26</c:v>
                </c:pt>
                <c:pt idx="211">
                  <c:v>709.19</c:v>
                </c:pt>
                <c:pt idx="212">
                  <c:v>720.37</c:v>
                </c:pt>
                <c:pt idx="213">
                  <c:v>730.23</c:v>
                </c:pt>
                <c:pt idx="214">
                  <c:v>724.12</c:v>
                </c:pt>
                <c:pt idx="215">
                  <c:v>708.07</c:v>
                </c:pt>
                <c:pt idx="216">
                  <c:v>683.61</c:v>
                </c:pt>
                <c:pt idx="217">
                  <c:v>671.58</c:v>
                </c:pt>
                <c:pt idx="218">
                  <c:v>643.70000000000005</c:v>
                </c:pt>
                <c:pt idx="219">
                  <c:v>646.82000000000005</c:v>
                </c:pt>
                <c:pt idx="220">
                  <c:v>671.79</c:v>
                </c:pt>
                <c:pt idx="221">
                  <c:v>677.08</c:v>
                </c:pt>
                <c:pt idx="222">
                  <c:v>598.61</c:v>
                </c:pt>
                <c:pt idx="223">
                  <c:v>625.64</c:v>
                </c:pt>
                <c:pt idx="224">
                  <c:v>648.17999999999995</c:v>
                </c:pt>
                <c:pt idx="225">
                  <c:v>632.63</c:v>
                </c:pt>
                <c:pt idx="226">
                  <c:v>536</c:v>
                </c:pt>
                <c:pt idx="227">
                  <c:v>514.03</c:v>
                </c:pt>
                <c:pt idx="228">
                  <c:v>512.15</c:v>
                </c:pt>
                <c:pt idx="229">
                  <c:v>444.02</c:v>
                </c:pt>
                <c:pt idx="230">
                  <c:v>384.12</c:v>
                </c:pt>
                <c:pt idx="231">
                  <c:v>433.17</c:v>
                </c:pt>
                <c:pt idx="232">
                  <c:v>498.14</c:v>
                </c:pt>
                <c:pt idx="233">
                  <c:v>519.35</c:v>
                </c:pt>
                <c:pt idx="234">
                  <c:v>514.98</c:v>
                </c:pt>
                <c:pt idx="235">
                  <c:v>577.62</c:v>
                </c:pt>
                <c:pt idx="236">
                  <c:v>605.12</c:v>
                </c:pt>
                <c:pt idx="237">
                  <c:v>633.62</c:v>
                </c:pt>
                <c:pt idx="238">
                  <c:v>625.51</c:v>
                </c:pt>
                <c:pt idx="239">
                  <c:v>666.61</c:v>
                </c:pt>
                <c:pt idx="240">
                  <c:v>674.72</c:v>
                </c:pt>
                <c:pt idx="241">
                  <c:v>666.24</c:v>
                </c:pt>
                <c:pt idx="242">
                  <c:v>687.36</c:v>
                </c:pt>
                <c:pt idx="243">
                  <c:v>729.92</c:v>
                </c:pt>
                <c:pt idx="244">
                  <c:v>747.56</c:v>
                </c:pt>
                <c:pt idx="245">
                  <c:v>691.59</c:v>
                </c:pt>
                <c:pt idx="246">
                  <c:v>656.55</c:v>
                </c:pt>
                <c:pt idx="247">
                  <c:v>713.39</c:v>
                </c:pt>
                <c:pt idx="248">
                  <c:v>693.59</c:v>
                </c:pt>
                <c:pt idx="249">
                  <c:v>764.32</c:v>
                </c:pt>
                <c:pt idx="250">
                  <c:v>779.47</c:v>
                </c:pt>
                <c:pt idx="251">
                  <c:v>776.48</c:v>
                </c:pt>
                <c:pt idx="252">
                  <c:v>824.63</c:v>
                </c:pt>
                <c:pt idx="253">
                  <c:v>821.49</c:v>
                </c:pt>
                <c:pt idx="254">
                  <c:v>854.16</c:v>
                </c:pt>
                <c:pt idx="255">
                  <c:v>861.55</c:v>
                </c:pt>
                <c:pt idx="256">
                  <c:v>895.03</c:v>
                </c:pt>
                <c:pt idx="257">
                  <c:v>897.71</c:v>
                </c:pt>
                <c:pt idx="258">
                  <c:v>888.98</c:v>
                </c:pt>
                <c:pt idx="259">
                  <c:v>851.91</c:v>
                </c:pt>
                <c:pt idx="260">
                  <c:v>838.02</c:v>
                </c:pt>
                <c:pt idx="261">
                  <c:v>786.89</c:v>
                </c:pt>
                <c:pt idx="262">
                  <c:v>865.29</c:v>
                </c:pt>
                <c:pt idx="263">
                  <c:v>885.79</c:v>
                </c:pt>
                <c:pt idx="264">
                  <c:v>901.63</c:v>
                </c:pt>
                <c:pt idx="265">
                  <c:v>929.35</c:v>
                </c:pt>
                <c:pt idx="266">
                  <c:v>952.7</c:v>
                </c:pt>
                <c:pt idx="267">
                  <c:v>983.62</c:v>
                </c:pt>
                <c:pt idx="268">
                  <c:v>991.55</c:v>
                </c:pt>
                <c:pt idx="269">
                  <c:v>952.96</c:v>
                </c:pt>
                <c:pt idx="270">
                  <c:v>990.84</c:v>
                </c:pt>
                <c:pt idx="271">
                  <c:v>1008.59</c:v>
                </c:pt>
                <c:pt idx="272">
                  <c:v>1023.96</c:v>
                </c:pt>
                <c:pt idx="273">
                  <c:v>1053.83</c:v>
                </c:pt>
                <c:pt idx="274">
                  <c:v>1050.42</c:v>
                </c:pt>
                <c:pt idx="275">
                  <c:v>1072.817</c:v>
                </c:pt>
                <c:pt idx="276">
                  <c:v>1071.3440000000001</c:v>
                </c:pt>
                <c:pt idx="277">
                  <c:v>1130.5219999999999</c:v>
                </c:pt>
                <c:pt idx="278">
                  <c:v>1161.3320000000001</c:v>
                </c:pt>
                <c:pt idx="279">
                  <c:v>1217.953</c:v>
                </c:pt>
                <c:pt idx="280">
                  <c:v>1245.6690000000001</c:v>
                </c:pt>
                <c:pt idx="281">
                  <c:v>1255.4849999999999</c:v>
                </c:pt>
                <c:pt idx="282">
                  <c:v>1244.0139999999999</c:v>
                </c:pt>
                <c:pt idx="283">
                  <c:v>1321.9259999999999</c:v>
                </c:pt>
                <c:pt idx="284">
                  <c:v>1267.4259999999999</c:v>
                </c:pt>
                <c:pt idx="285">
                  <c:v>1317.2260000000001</c:v>
                </c:pt>
                <c:pt idx="286">
                  <c:v>1389.79</c:v>
                </c:pt>
                <c:pt idx="287">
                  <c:v>1417.63</c:v>
                </c:pt>
                <c:pt idx="288">
                  <c:v>1449.38</c:v>
                </c:pt>
                <c:pt idx="289">
                  <c:v>1378.2</c:v>
                </c:pt>
                <c:pt idx="290">
                  <c:v>1448.64</c:v>
                </c:pt>
                <c:pt idx="291">
                  <c:v>1464.78</c:v>
                </c:pt>
                <c:pt idx="292">
                  <c:v>1483.66</c:v>
                </c:pt>
                <c:pt idx="293">
                  <c:v>1509.59</c:v>
                </c:pt>
                <c:pt idx="294">
                  <c:v>1532.53</c:v>
                </c:pt>
                <c:pt idx="295">
                  <c:v>1488.69</c:v>
                </c:pt>
                <c:pt idx="296">
                  <c:v>1552.42</c:v>
                </c:pt>
                <c:pt idx="297">
                  <c:v>1550.36</c:v>
                </c:pt>
                <c:pt idx="298">
                  <c:v>1623.44</c:v>
                </c:pt>
                <c:pt idx="299">
                  <c:v>1690.8</c:v>
                </c:pt>
                <c:pt idx="300">
                  <c:v>1693.55</c:v>
                </c:pt>
                <c:pt idx="301">
                  <c:v>1644.4690000000001</c:v>
                </c:pt>
                <c:pt idx="302">
                  <c:v>1727.54</c:v>
                </c:pt>
                <c:pt idx="303">
                  <c:v>1706.33</c:v>
                </c:pt>
                <c:pt idx="304">
                  <c:v>1690.88</c:v>
                </c:pt>
                <c:pt idx="305">
                  <c:v>1714.67</c:v>
                </c:pt>
                <c:pt idx="306">
                  <c:v>1682.61</c:v>
                </c:pt>
                <c:pt idx="307">
                  <c:v>1724.8910000000001</c:v>
                </c:pt>
                <c:pt idx="308">
                  <c:v>1635.62</c:v>
                </c:pt>
                <c:pt idx="309">
                  <c:v>1593.73</c:v>
                </c:pt>
                <c:pt idx="310">
                  <c:v>1717.89</c:v>
                </c:pt>
                <c:pt idx="311">
                  <c:v>1725.97</c:v>
                </c:pt>
                <c:pt idx="312">
                  <c:v>1710.23</c:v>
                </c:pt>
                <c:pt idx="313">
                  <c:v>1672.51</c:v>
                </c:pt>
                <c:pt idx="314">
                  <c:v>1706.86</c:v>
                </c:pt>
                <c:pt idx="315">
                  <c:v>1831.75</c:v>
                </c:pt>
                <c:pt idx="316">
                  <c:v>1847.432</c:v>
                </c:pt>
                <c:pt idx="317">
                  <c:v>1862.95</c:v>
                </c:pt>
                <c:pt idx="318">
                  <c:v>1919.01</c:v>
                </c:pt>
                <c:pt idx="319">
                  <c:v>1966.4829999999999</c:v>
                </c:pt>
                <c:pt idx="320">
                  <c:v>1956.61</c:v>
                </c:pt>
                <c:pt idx="321">
                  <c:v>1928.67</c:v>
                </c:pt>
                <c:pt idx="322">
                  <c:v>1835.7049999999999</c:v>
                </c:pt>
                <c:pt idx="323">
                  <c:v>1903.8309999999999</c:v>
                </c:pt>
                <c:pt idx="324">
                  <c:v>1924.376</c:v>
                </c:pt>
                <c:pt idx="325">
                  <c:v>1944.585</c:v>
                </c:pt>
                <c:pt idx="326">
                  <c:v>2021.385</c:v>
                </c:pt>
                <c:pt idx="327">
                  <c:v>2026.213</c:v>
                </c:pt>
                <c:pt idx="328">
                  <c:v>2059.31</c:v>
                </c:pt>
                <c:pt idx="329">
                  <c:v>2075.192</c:v>
                </c:pt>
                <c:pt idx="330">
                  <c:v>2095.8789999999999</c:v>
                </c:pt>
                <c:pt idx="331">
                  <c:v>2120.3090000000002</c:v>
                </c:pt>
                <c:pt idx="332">
                  <c:v>2106.951</c:v>
                </c:pt>
                <c:pt idx="333">
                  <c:v>2175.2150000000001</c:v>
                </c:pt>
                <c:pt idx="334">
                  <c:v>2208.1030000000001</c:v>
                </c:pt>
                <c:pt idx="335">
                  <c:v>2314.585</c:v>
                </c:pt>
                <c:pt idx="336">
                  <c:v>2364.2530000000002</c:v>
                </c:pt>
                <c:pt idx="337">
                  <c:v>2459.364</c:v>
                </c:pt>
                <c:pt idx="338">
                  <c:v>2331.2379999999998</c:v>
                </c:pt>
                <c:pt idx="339">
                  <c:v>2308.9349999999999</c:v>
                </c:pt>
                <c:pt idx="340">
                  <c:v>2287.2491</c:v>
                </c:pt>
                <c:pt idx="341">
                  <c:v>2310.288</c:v>
                </c:pt>
                <c:pt idx="342">
                  <c:v>2331.069</c:v>
                </c:pt>
                <c:pt idx="343">
                  <c:v>2452.0129999999999</c:v>
                </c:pt>
                <c:pt idx="344">
                  <c:v>2498.578</c:v>
                </c:pt>
                <c:pt idx="345">
                  <c:v>2523.34</c:v>
                </c:pt>
                <c:pt idx="346">
                  <c:v>2381.0124999999998</c:v>
                </c:pt>
                <c:pt idx="347">
                  <c:v>2504.087</c:v>
                </c:pt>
                <c:pt idx="348">
                  <c:v>2297.0430000000001</c:v>
                </c:pt>
                <c:pt idx="349">
                  <c:v>2427.2181</c:v>
                </c:pt>
                <c:pt idx="350">
                  <c:v>2547.4960000000001</c:v>
                </c:pt>
                <c:pt idx="351">
                  <c:v>2596.2080000000001</c:v>
                </c:pt>
                <c:pt idx="352">
                  <c:v>2644.712</c:v>
                </c:pt>
                <c:pt idx="353">
                  <c:v>2493.2730000000001</c:v>
                </c:pt>
                <c:pt idx="354">
                  <c:v>2679.1390000000001</c:v>
                </c:pt>
                <c:pt idx="355">
                  <c:v>2704.6968000000002</c:v>
                </c:pt>
                <c:pt idx="356">
                  <c:v>2688.2660000000001</c:v>
                </c:pt>
                <c:pt idx="357">
                  <c:v>2783.2930000000001</c:v>
                </c:pt>
                <c:pt idx="358">
                  <c:v>2820.0025000000001</c:v>
                </c:pt>
                <c:pt idx="359">
                  <c:v>2909.145</c:v>
                </c:pt>
                <c:pt idx="360">
                  <c:v>2967.569</c:v>
                </c:pt>
                <c:pt idx="361">
                  <c:v>2888.4537</c:v>
                </c:pt>
                <c:pt idx="362">
                  <c:v>2625.62</c:v>
                </c:pt>
                <c:pt idx="363">
                  <c:v>2253.1909999999998</c:v>
                </c:pt>
                <c:pt idx="364">
                  <c:v>2502.308</c:v>
                </c:pt>
              </c:numCache>
            </c:numRef>
          </c:val>
          <c:smooth val="0"/>
          <c:extLst>
            <c:ext xmlns:c16="http://schemas.microsoft.com/office/drawing/2014/chart" uri="{C3380CC4-5D6E-409C-BE32-E72D297353CC}">
              <c16:uniqueId val="{00000000-B855-4688-B1DC-7543F88140CB}"/>
            </c:ext>
          </c:extLst>
        </c:ser>
        <c:ser>
          <c:idx val="1"/>
          <c:order val="1"/>
          <c:tx>
            <c:strRef>
              <c:f>Sheet3!$G$30</c:f>
              <c:strCache>
                <c:ptCount val="1"/>
                <c:pt idx="0">
                  <c:v>S&amp;P 500</c:v>
                </c:pt>
              </c:strCache>
            </c:strRef>
          </c:tx>
          <c:spPr>
            <a:ln w="28575" cap="rnd">
              <a:solidFill>
                <a:srgbClr val="009D80"/>
              </a:solidFill>
              <a:round/>
            </a:ln>
            <a:effectLst/>
          </c:spPr>
          <c:marker>
            <c:symbol val="none"/>
          </c:marker>
          <c:cat>
            <c:numRef>
              <c:f>Sheet3!$A$31:$A$395</c:f>
              <c:numCache>
                <c:formatCode>m/d/yyyy</c:formatCode>
                <c:ptCount val="365"/>
                <c:pt idx="0">
                  <c:v>32871</c:v>
                </c:pt>
                <c:pt idx="1">
                  <c:v>32904</c:v>
                </c:pt>
                <c:pt idx="2">
                  <c:v>32932</c:v>
                </c:pt>
                <c:pt idx="3">
                  <c:v>32962</c:v>
                </c:pt>
                <c:pt idx="4">
                  <c:v>32993</c:v>
                </c:pt>
                <c:pt idx="5">
                  <c:v>33024</c:v>
                </c:pt>
                <c:pt idx="6">
                  <c:v>33053</c:v>
                </c:pt>
                <c:pt idx="7">
                  <c:v>33085</c:v>
                </c:pt>
                <c:pt idx="8">
                  <c:v>33116</c:v>
                </c:pt>
                <c:pt idx="9">
                  <c:v>33144</c:v>
                </c:pt>
                <c:pt idx="10">
                  <c:v>33177</c:v>
                </c:pt>
                <c:pt idx="11">
                  <c:v>33207</c:v>
                </c:pt>
                <c:pt idx="12">
                  <c:v>33238</c:v>
                </c:pt>
                <c:pt idx="13">
                  <c:v>33269</c:v>
                </c:pt>
                <c:pt idx="14">
                  <c:v>33297</c:v>
                </c:pt>
                <c:pt idx="15">
                  <c:v>33326</c:v>
                </c:pt>
                <c:pt idx="16">
                  <c:v>33358</c:v>
                </c:pt>
                <c:pt idx="17">
                  <c:v>33389</c:v>
                </c:pt>
                <c:pt idx="18">
                  <c:v>33417</c:v>
                </c:pt>
                <c:pt idx="19">
                  <c:v>33450</c:v>
                </c:pt>
                <c:pt idx="20">
                  <c:v>33480</c:v>
                </c:pt>
                <c:pt idx="21">
                  <c:v>33511</c:v>
                </c:pt>
                <c:pt idx="22">
                  <c:v>33542</c:v>
                </c:pt>
                <c:pt idx="23">
                  <c:v>33571</c:v>
                </c:pt>
                <c:pt idx="24">
                  <c:v>33603</c:v>
                </c:pt>
                <c:pt idx="25">
                  <c:v>33634</c:v>
                </c:pt>
                <c:pt idx="26">
                  <c:v>33662</c:v>
                </c:pt>
                <c:pt idx="27">
                  <c:v>33694</c:v>
                </c:pt>
                <c:pt idx="28">
                  <c:v>33724</c:v>
                </c:pt>
                <c:pt idx="29">
                  <c:v>33753</c:v>
                </c:pt>
                <c:pt idx="30">
                  <c:v>33785</c:v>
                </c:pt>
                <c:pt idx="31">
                  <c:v>33816</c:v>
                </c:pt>
                <c:pt idx="32">
                  <c:v>33847</c:v>
                </c:pt>
                <c:pt idx="33">
                  <c:v>33877</c:v>
                </c:pt>
                <c:pt idx="34">
                  <c:v>33907</c:v>
                </c:pt>
                <c:pt idx="35">
                  <c:v>33938</c:v>
                </c:pt>
                <c:pt idx="36">
                  <c:v>33969</c:v>
                </c:pt>
                <c:pt idx="37">
                  <c:v>33998</c:v>
                </c:pt>
                <c:pt idx="38">
                  <c:v>34026</c:v>
                </c:pt>
                <c:pt idx="39">
                  <c:v>34059</c:v>
                </c:pt>
                <c:pt idx="40">
                  <c:v>34089</c:v>
                </c:pt>
                <c:pt idx="41">
                  <c:v>34120</c:v>
                </c:pt>
                <c:pt idx="42">
                  <c:v>34150</c:v>
                </c:pt>
                <c:pt idx="43">
                  <c:v>34180</c:v>
                </c:pt>
                <c:pt idx="44">
                  <c:v>34212</c:v>
                </c:pt>
                <c:pt idx="45">
                  <c:v>34242</c:v>
                </c:pt>
                <c:pt idx="46">
                  <c:v>34271</c:v>
                </c:pt>
                <c:pt idx="47">
                  <c:v>34303</c:v>
                </c:pt>
                <c:pt idx="48">
                  <c:v>34334</c:v>
                </c:pt>
                <c:pt idx="49">
                  <c:v>34365</c:v>
                </c:pt>
                <c:pt idx="50">
                  <c:v>34393</c:v>
                </c:pt>
                <c:pt idx="51">
                  <c:v>34424</c:v>
                </c:pt>
                <c:pt idx="52">
                  <c:v>34453</c:v>
                </c:pt>
                <c:pt idx="53">
                  <c:v>34485</c:v>
                </c:pt>
                <c:pt idx="54">
                  <c:v>34515</c:v>
                </c:pt>
                <c:pt idx="55">
                  <c:v>34544</c:v>
                </c:pt>
                <c:pt idx="56">
                  <c:v>34577</c:v>
                </c:pt>
                <c:pt idx="57">
                  <c:v>34607</c:v>
                </c:pt>
                <c:pt idx="58">
                  <c:v>34638</c:v>
                </c:pt>
                <c:pt idx="59">
                  <c:v>34668</c:v>
                </c:pt>
                <c:pt idx="60">
                  <c:v>34698</c:v>
                </c:pt>
                <c:pt idx="61">
                  <c:v>34730</c:v>
                </c:pt>
                <c:pt idx="62">
                  <c:v>34758</c:v>
                </c:pt>
                <c:pt idx="63">
                  <c:v>34789</c:v>
                </c:pt>
                <c:pt idx="64">
                  <c:v>34817</c:v>
                </c:pt>
                <c:pt idx="65">
                  <c:v>34850</c:v>
                </c:pt>
                <c:pt idx="66">
                  <c:v>34880</c:v>
                </c:pt>
                <c:pt idx="67">
                  <c:v>34911</c:v>
                </c:pt>
                <c:pt idx="68">
                  <c:v>34942</c:v>
                </c:pt>
                <c:pt idx="69">
                  <c:v>34971</c:v>
                </c:pt>
                <c:pt idx="70">
                  <c:v>35003</c:v>
                </c:pt>
                <c:pt idx="71">
                  <c:v>35033</c:v>
                </c:pt>
                <c:pt idx="72">
                  <c:v>35062</c:v>
                </c:pt>
                <c:pt idx="73">
                  <c:v>35095</c:v>
                </c:pt>
                <c:pt idx="74">
                  <c:v>35124</c:v>
                </c:pt>
                <c:pt idx="75">
                  <c:v>35153</c:v>
                </c:pt>
                <c:pt idx="76">
                  <c:v>35185</c:v>
                </c:pt>
                <c:pt idx="77">
                  <c:v>35216</c:v>
                </c:pt>
                <c:pt idx="78">
                  <c:v>35244</c:v>
                </c:pt>
                <c:pt idx="79">
                  <c:v>35277</c:v>
                </c:pt>
                <c:pt idx="80">
                  <c:v>35307</c:v>
                </c:pt>
                <c:pt idx="81">
                  <c:v>35338</c:v>
                </c:pt>
                <c:pt idx="82">
                  <c:v>35369</c:v>
                </c:pt>
                <c:pt idx="83">
                  <c:v>35398</c:v>
                </c:pt>
                <c:pt idx="84">
                  <c:v>35430</c:v>
                </c:pt>
                <c:pt idx="85">
                  <c:v>35461</c:v>
                </c:pt>
                <c:pt idx="86">
                  <c:v>35489</c:v>
                </c:pt>
                <c:pt idx="87">
                  <c:v>35520</c:v>
                </c:pt>
                <c:pt idx="88">
                  <c:v>35550</c:v>
                </c:pt>
                <c:pt idx="89">
                  <c:v>35580</c:v>
                </c:pt>
                <c:pt idx="90">
                  <c:v>35611</c:v>
                </c:pt>
                <c:pt idx="91">
                  <c:v>35642</c:v>
                </c:pt>
                <c:pt idx="92">
                  <c:v>35671</c:v>
                </c:pt>
                <c:pt idx="93">
                  <c:v>35703</c:v>
                </c:pt>
                <c:pt idx="94">
                  <c:v>35734</c:v>
                </c:pt>
                <c:pt idx="95">
                  <c:v>35762</c:v>
                </c:pt>
                <c:pt idx="96">
                  <c:v>35795</c:v>
                </c:pt>
                <c:pt idx="97">
                  <c:v>35825</c:v>
                </c:pt>
                <c:pt idx="98">
                  <c:v>35853</c:v>
                </c:pt>
                <c:pt idx="99">
                  <c:v>35885</c:v>
                </c:pt>
                <c:pt idx="100">
                  <c:v>35915</c:v>
                </c:pt>
                <c:pt idx="101">
                  <c:v>35944</c:v>
                </c:pt>
                <c:pt idx="102">
                  <c:v>35976</c:v>
                </c:pt>
                <c:pt idx="103">
                  <c:v>36007</c:v>
                </c:pt>
                <c:pt idx="104">
                  <c:v>36038</c:v>
                </c:pt>
                <c:pt idx="105">
                  <c:v>36068</c:v>
                </c:pt>
                <c:pt idx="106">
                  <c:v>36098</c:v>
                </c:pt>
                <c:pt idx="107">
                  <c:v>36129</c:v>
                </c:pt>
                <c:pt idx="108">
                  <c:v>36160</c:v>
                </c:pt>
                <c:pt idx="109">
                  <c:v>36189</c:v>
                </c:pt>
                <c:pt idx="110">
                  <c:v>36217</c:v>
                </c:pt>
                <c:pt idx="111">
                  <c:v>36250</c:v>
                </c:pt>
                <c:pt idx="112">
                  <c:v>36280</c:v>
                </c:pt>
                <c:pt idx="113">
                  <c:v>36311</c:v>
                </c:pt>
                <c:pt idx="114">
                  <c:v>36341</c:v>
                </c:pt>
                <c:pt idx="115">
                  <c:v>36371</c:v>
                </c:pt>
                <c:pt idx="116">
                  <c:v>36403</c:v>
                </c:pt>
                <c:pt idx="117">
                  <c:v>36433</c:v>
                </c:pt>
                <c:pt idx="118">
                  <c:v>36462</c:v>
                </c:pt>
                <c:pt idx="119">
                  <c:v>36494</c:v>
                </c:pt>
                <c:pt idx="120">
                  <c:v>36525</c:v>
                </c:pt>
                <c:pt idx="121">
                  <c:v>36556</c:v>
                </c:pt>
                <c:pt idx="122">
                  <c:v>36585</c:v>
                </c:pt>
                <c:pt idx="123">
                  <c:v>36616</c:v>
                </c:pt>
                <c:pt idx="124">
                  <c:v>36644</c:v>
                </c:pt>
                <c:pt idx="125">
                  <c:v>36677</c:v>
                </c:pt>
                <c:pt idx="126">
                  <c:v>36707</c:v>
                </c:pt>
                <c:pt idx="127">
                  <c:v>36738</c:v>
                </c:pt>
                <c:pt idx="128">
                  <c:v>36769</c:v>
                </c:pt>
                <c:pt idx="129">
                  <c:v>36798</c:v>
                </c:pt>
                <c:pt idx="130">
                  <c:v>36830</c:v>
                </c:pt>
                <c:pt idx="131">
                  <c:v>36860</c:v>
                </c:pt>
                <c:pt idx="132">
                  <c:v>36889</c:v>
                </c:pt>
                <c:pt idx="133">
                  <c:v>36922</c:v>
                </c:pt>
                <c:pt idx="134">
                  <c:v>36950</c:v>
                </c:pt>
                <c:pt idx="135">
                  <c:v>36980</c:v>
                </c:pt>
                <c:pt idx="136">
                  <c:v>37011</c:v>
                </c:pt>
                <c:pt idx="137">
                  <c:v>37042</c:v>
                </c:pt>
                <c:pt idx="138">
                  <c:v>37071</c:v>
                </c:pt>
                <c:pt idx="139">
                  <c:v>37103</c:v>
                </c:pt>
                <c:pt idx="140">
                  <c:v>37134</c:v>
                </c:pt>
                <c:pt idx="141">
                  <c:v>37162</c:v>
                </c:pt>
                <c:pt idx="142">
                  <c:v>37195</c:v>
                </c:pt>
                <c:pt idx="143">
                  <c:v>37225</c:v>
                </c:pt>
                <c:pt idx="144">
                  <c:v>37256</c:v>
                </c:pt>
                <c:pt idx="145">
                  <c:v>37287</c:v>
                </c:pt>
                <c:pt idx="146">
                  <c:v>37315</c:v>
                </c:pt>
                <c:pt idx="147">
                  <c:v>37344</c:v>
                </c:pt>
                <c:pt idx="148">
                  <c:v>37376</c:v>
                </c:pt>
                <c:pt idx="149">
                  <c:v>37407</c:v>
                </c:pt>
                <c:pt idx="150">
                  <c:v>37435</c:v>
                </c:pt>
                <c:pt idx="151">
                  <c:v>37468</c:v>
                </c:pt>
                <c:pt idx="152">
                  <c:v>37498</c:v>
                </c:pt>
                <c:pt idx="153">
                  <c:v>37529</c:v>
                </c:pt>
                <c:pt idx="154">
                  <c:v>37560</c:v>
                </c:pt>
                <c:pt idx="155">
                  <c:v>37589</c:v>
                </c:pt>
                <c:pt idx="156">
                  <c:v>37621</c:v>
                </c:pt>
                <c:pt idx="157">
                  <c:v>37652</c:v>
                </c:pt>
                <c:pt idx="158">
                  <c:v>37680</c:v>
                </c:pt>
                <c:pt idx="159">
                  <c:v>37711</c:v>
                </c:pt>
                <c:pt idx="160">
                  <c:v>37741</c:v>
                </c:pt>
                <c:pt idx="161">
                  <c:v>37771</c:v>
                </c:pt>
                <c:pt idx="162">
                  <c:v>37802</c:v>
                </c:pt>
                <c:pt idx="163">
                  <c:v>37833</c:v>
                </c:pt>
                <c:pt idx="164">
                  <c:v>37862</c:v>
                </c:pt>
                <c:pt idx="165">
                  <c:v>37894</c:v>
                </c:pt>
                <c:pt idx="166">
                  <c:v>37925</c:v>
                </c:pt>
                <c:pt idx="167">
                  <c:v>37953</c:v>
                </c:pt>
                <c:pt idx="168">
                  <c:v>37986</c:v>
                </c:pt>
                <c:pt idx="169">
                  <c:v>38016</c:v>
                </c:pt>
                <c:pt idx="170">
                  <c:v>38044</c:v>
                </c:pt>
                <c:pt idx="171">
                  <c:v>38077</c:v>
                </c:pt>
                <c:pt idx="172">
                  <c:v>38107</c:v>
                </c:pt>
                <c:pt idx="173">
                  <c:v>38138</c:v>
                </c:pt>
                <c:pt idx="174">
                  <c:v>38168</c:v>
                </c:pt>
                <c:pt idx="175">
                  <c:v>38198</c:v>
                </c:pt>
                <c:pt idx="176">
                  <c:v>38230</c:v>
                </c:pt>
                <c:pt idx="177">
                  <c:v>38260</c:v>
                </c:pt>
                <c:pt idx="178">
                  <c:v>38289</c:v>
                </c:pt>
                <c:pt idx="179">
                  <c:v>38321</c:v>
                </c:pt>
                <c:pt idx="180">
                  <c:v>38352</c:v>
                </c:pt>
                <c:pt idx="181">
                  <c:v>38383</c:v>
                </c:pt>
                <c:pt idx="182">
                  <c:v>38411</c:v>
                </c:pt>
                <c:pt idx="183">
                  <c:v>38442</c:v>
                </c:pt>
                <c:pt idx="184">
                  <c:v>38471</c:v>
                </c:pt>
                <c:pt idx="185">
                  <c:v>38503</c:v>
                </c:pt>
                <c:pt idx="186">
                  <c:v>38533</c:v>
                </c:pt>
                <c:pt idx="187">
                  <c:v>38562</c:v>
                </c:pt>
                <c:pt idx="188">
                  <c:v>38595</c:v>
                </c:pt>
                <c:pt idx="189">
                  <c:v>38625</c:v>
                </c:pt>
                <c:pt idx="190">
                  <c:v>38656</c:v>
                </c:pt>
                <c:pt idx="191">
                  <c:v>38686</c:v>
                </c:pt>
                <c:pt idx="192">
                  <c:v>38716</c:v>
                </c:pt>
                <c:pt idx="193">
                  <c:v>38748</c:v>
                </c:pt>
                <c:pt idx="194">
                  <c:v>38776</c:v>
                </c:pt>
                <c:pt idx="195">
                  <c:v>38807</c:v>
                </c:pt>
                <c:pt idx="196">
                  <c:v>38835</c:v>
                </c:pt>
                <c:pt idx="197">
                  <c:v>38868</c:v>
                </c:pt>
                <c:pt idx="198">
                  <c:v>38898</c:v>
                </c:pt>
                <c:pt idx="199">
                  <c:v>38929</c:v>
                </c:pt>
                <c:pt idx="200">
                  <c:v>38960</c:v>
                </c:pt>
                <c:pt idx="201">
                  <c:v>38989</c:v>
                </c:pt>
                <c:pt idx="202">
                  <c:v>39021</c:v>
                </c:pt>
                <c:pt idx="203">
                  <c:v>39051</c:v>
                </c:pt>
                <c:pt idx="204">
                  <c:v>39080</c:v>
                </c:pt>
                <c:pt idx="205">
                  <c:v>39113</c:v>
                </c:pt>
                <c:pt idx="206">
                  <c:v>39141</c:v>
                </c:pt>
                <c:pt idx="207">
                  <c:v>39171</c:v>
                </c:pt>
                <c:pt idx="208">
                  <c:v>39202</c:v>
                </c:pt>
                <c:pt idx="209">
                  <c:v>39233</c:v>
                </c:pt>
                <c:pt idx="210">
                  <c:v>39262</c:v>
                </c:pt>
                <c:pt idx="211">
                  <c:v>39294</c:v>
                </c:pt>
                <c:pt idx="212">
                  <c:v>39325</c:v>
                </c:pt>
                <c:pt idx="213">
                  <c:v>39353</c:v>
                </c:pt>
                <c:pt idx="214">
                  <c:v>39386</c:v>
                </c:pt>
                <c:pt idx="215">
                  <c:v>39416</c:v>
                </c:pt>
                <c:pt idx="216">
                  <c:v>39447</c:v>
                </c:pt>
                <c:pt idx="217">
                  <c:v>39478</c:v>
                </c:pt>
                <c:pt idx="218">
                  <c:v>39507</c:v>
                </c:pt>
                <c:pt idx="219">
                  <c:v>39538</c:v>
                </c:pt>
                <c:pt idx="220">
                  <c:v>39568</c:v>
                </c:pt>
                <c:pt idx="221">
                  <c:v>39598</c:v>
                </c:pt>
                <c:pt idx="222">
                  <c:v>39629</c:v>
                </c:pt>
                <c:pt idx="223">
                  <c:v>39660</c:v>
                </c:pt>
                <c:pt idx="224">
                  <c:v>39689</c:v>
                </c:pt>
                <c:pt idx="225">
                  <c:v>39721</c:v>
                </c:pt>
                <c:pt idx="226">
                  <c:v>39752</c:v>
                </c:pt>
                <c:pt idx="227">
                  <c:v>39780</c:v>
                </c:pt>
                <c:pt idx="228">
                  <c:v>39813</c:v>
                </c:pt>
                <c:pt idx="229">
                  <c:v>39843</c:v>
                </c:pt>
                <c:pt idx="230">
                  <c:v>39871</c:v>
                </c:pt>
                <c:pt idx="231">
                  <c:v>39903</c:v>
                </c:pt>
                <c:pt idx="232">
                  <c:v>39933</c:v>
                </c:pt>
                <c:pt idx="233">
                  <c:v>39962</c:v>
                </c:pt>
                <c:pt idx="234">
                  <c:v>39994</c:v>
                </c:pt>
                <c:pt idx="235">
                  <c:v>40025</c:v>
                </c:pt>
                <c:pt idx="236">
                  <c:v>40056</c:v>
                </c:pt>
                <c:pt idx="237">
                  <c:v>40086</c:v>
                </c:pt>
                <c:pt idx="238">
                  <c:v>40116</c:v>
                </c:pt>
                <c:pt idx="239">
                  <c:v>40147</c:v>
                </c:pt>
                <c:pt idx="240">
                  <c:v>40178</c:v>
                </c:pt>
                <c:pt idx="241">
                  <c:v>40207</c:v>
                </c:pt>
                <c:pt idx="242">
                  <c:v>40235</c:v>
                </c:pt>
                <c:pt idx="243">
                  <c:v>40268</c:v>
                </c:pt>
                <c:pt idx="244">
                  <c:v>40298</c:v>
                </c:pt>
                <c:pt idx="245">
                  <c:v>40329</c:v>
                </c:pt>
                <c:pt idx="246">
                  <c:v>40359</c:v>
                </c:pt>
                <c:pt idx="247">
                  <c:v>40389</c:v>
                </c:pt>
                <c:pt idx="248">
                  <c:v>40421</c:v>
                </c:pt>
                <c:pt idx="249">
                  <c:v>40451</c:v>
                </c:pt>
                <c:pt idx="250">
                  <c:v>40480</c:v>
                </c:pt>
                <c:pt idx="251">
                  <c:v>40512</c:v>
                </c:pt>
                <c:pt idx="252">
                  <c:v>40543</c:v>
                </c:pt>
                <c:pt idx="253">
                  <c:v>40574</c:v>
                </c:pt>
                <c:pt idx="254">
                  <c:v>40602</c:v>
                </c:pt>
                <c:pt idx="255">
                  <c:v>40633</c:v>
                </c:pt>
                <c:pt idx="256">
                  <c:v>40662</c:v>
                </c:pt>
                <c:pt idx="257">
                  <c:v>40694</c:v>
                </c:pt>
                <c:pt idx="258">
                  <c:v>40724</c:v>
                </c:pt>
                <c:pt idx="259">
                  <c:v>40753</c:v>
                </c:pt>
                <c:pt idx="260">
                  <c:v>40786</c:v>
                </c:pt>
                <c:pt idx="261">
                  <c:v>40816</c:v>
                </c:pt>
                <c:pt idx="262">
                  <c:v>40847</c:v>
                </c:pt>
                <c:pt idx="263">
                  <c:v>40877</c:v>
                </c:pt>
                <c:pt idx="264">
                  <c:v>40907</c:v>
                </c:pt>
                <c:pt idx="265">
                  <c:v>40939</c:v>
                </c:pt>
                <c:pt idx="266">
                  <c:v>40968</c:v>
                </c:pt>
                <c:pt idx="267">
                  <c:v>40998</c:v>
                </c:pt>
                <c:pt idx="268">
                  <c:v>41029</c:v>
                </c:pt>
                <c:pt idx="269">
                  <c:v>41060</c:v>
                </c:pt>
                <c:pt idx="270">
                  <c:v>41089</c:v>
                </c:pt>
                <c:pt idx="271">
                  <c:v>41121</c:v>
                </c:pt>
                <c:pt idx="272">
                  <c:v>41152</c:v>
                </c:pt>
                <c:pt idx="273">
                  <c:v>41180</c:v>
                </c:pt>
                <c:pt idx="274">
                  <c:v>41213</c:v>
                </c:pt>
                <c:pt idx="275">
                  <c:v>41243</c:v>
                </c:pt>
                <c:pt idx="276">
                  <c:v>41274</c:v>
                </c:pt>
                <c:pt idx="277">
                  <c:v>41305</c:v>
                </c:pt>
                <c:pt idx="278">
                  <c:v>41333</c:v>
                </c:pt>
                <c:pt idx="279">
                  <c:v>41362</c:v>
                </c:pt>
                <c:pt idx="280">
                  <c:v>41394</c:v>
                </c:pt>
                <c:pt idx="281">
                  <c:v>41425</c:v>
                </c:pt>
                <c:pt idx="282">
                  <c:v>41453</c:v>
                </c:pt>
                <c:pt idx="283">
                  <c:v>41486</c:v>
                </c:pt>
                <c:pt idx="284">
                  <c:v>41516</c:v>
                </c:pt>
                <c:pt idx="285">
                  <c:v>41547</c:v>
                </c:pt>
                <c:pt idx="286">
                  <c:v>41578</c:v>
                </c:pt>
                <c:pt idx="287">
                  <c:v>41607</c:v>
                </c:pt>
                <c:pt idx="288">
                  <c:v>41639</c:v>
                </c:pt>
                <c:pt idx="289">
                  <c:v>41670</c:v>
                </c:pt>
                <c:pt idx="290">
                  <c:v>41698</c:v>
                </c:pt>
                <c:pt idx="291">
                  <c:v>41729</c:v>
                </c:pt>
                <c:pt idx="292">
                  <c:v>41759</c:v>
                </c:pt>
                <c:pt idx="293">
                  <c:v>41789</c:v>
                </c:pt>
                <c:pt idx="294">
                  <c:v>41820</c:v>
                </c:pt>
                <c:pt idx="295">
                  <c:v>41851</c:v>
                </c:pt>
                <c:pt idx="296">
                  <c:v>41880</c:v>
                </c:pt>
                <c:pt idx="297">
                  <c:v>41912</c:v>
                </c:pt>
                <c:pt idx="298">
                  <c:v>41943</c:v>
                </c:pt>
                <c:pt idx="299">
                  <c:v>41971</c:v>
                </c:pt>
                <c:pt idx="300">
                  <c:v>42004</c:v>
                </c:pt>
                <c:pt idx="301">
                  <c:v>42034</c:v>
                </c:pt>
                <c:pt idx="302">
                  <c:v>42062</c:v>
                </c:pt>
                <c:pt idx="303">
                  <c:v>42094</c:v>
                </c:pt>
                <c:pt idx="304">
                  <c:v>42124</c:v>
                </c:pt>
                <c:pt idx="305">
                  <c:v>42153</c:v>
                </c:pt>
                <c:pt idx="306">
                  <c:v>42185</c:v>
                </c:pt>
                <c:pt idx="307">
                  <c:v>42216</c:v>
                </c:pt>
                <c:pt idx="308">
                  <c:v>42247</c:v>
                </c:pt>
                <c:pt idx="309">
                  <c:v>42277</c:v>
                </c:pt>
                <c:pt idx="310">
                  <c:v>42307</c:v>
                </c:pt>
                <c:pt idx="311">
                  <c:v>42338</c:v>
                </c:pt>
                <c:pt idx="312">
                  <c:v>42369</c:v>
                </c:pt>
                <c:pt idx="313">
                  <c:v>42398</c:v>
                </c:pt>
                <c:pt idx="314">
                  <c:v>42429</c:v>
                </c:pt>
                <c:pt idx="315">
                  <c:v>42460</c:v>
                </c:pt>
                <c:pt idx="316">
                  <c:v>42489</c:v>
                </c:pt>
                <c:pt idx="317">
                  <c:v>42521</c:v>
                </c:pt>
                <c:pt idx="318">
                  <c:v>42551</c:v>
                </c:pt>
                <c:pt idx="319">
                  <c:v>42580</c:v>
                </c:pt>
                <c:pt idx="320">
                  <c:v>42613</c:v>
                </c:pt>
                <c:pt idx="321">
                  <c:v>42643</c:v>
                </c:pt>
                <c:pt idx="322">
                  <c:v>42674</c:v>
                </c:pt>
                <c:pt idx="323">
                  <c:v>42704</c:v>
                </c:pt>
                <c:pt idx="324">
                  <c:v>42734</c:v>
                </c:pt>
                <c:pt idx="325">
                  <c:v>42766</c:v>
                </c:pt>
                <c:pt idx="326">
                  <c:v>42794</c:v>
                </c:pt>
                <c:pt idx="327">
                  <c:v>42825</c:v>
                </c:pt>
                <c:pt idx="328">
                  <c:v>42853</c:v>
                </c:pt>
                <c:pt idx="329">
                  <c:v>42886</c:v>
                </c:pt>
                <c:pt idx="330">
                  <c:v>42916</c:v>
                </c:pt>
                <c:pt idx="331">
                  <c:v>42947</c:v>
                </c:pt>
                <c:pt idx="332">
                  <c:v>42978</c:v>
                </c:pt>
                <c:pt idx="333">
                  <c:v>43007</c:v>
                </c:pt>
                <c:pt idx="334">
                  <c:v>43039</c:v>
                </c:pt>
                <c:pt idx="335">
                  <c:v>43069</c:v>
                </c:pt>
                <c:pt idx="336">
                  <c:v>43098</c:v>
                </c:pt>
                <c:pt idx="337">
                  <c:v>43131</c:v>
                </c:pt>
                <c:pt idx="338">
                  <c:v>43159</c:v>
                </c:pt>
                <c:pt idx="339">
                  <c:v>43189</c:v>
                </c:pt>
                <c:pt idx="340">
                  <c:v>43220</c:v>
                </c:pt>
                <c:pt idx="341">
                  <c:v>43251</c:v>
                </c:pt>
                <c:pt idx="342">
                  <c:v>43280</c:v>
                </c:pt>
                <c:pt idx="343">
                  <c:v>43312</c:v>
                </c:pt>
                <c:pt idx="344">
                  <c:v>43343</c:v>
                </c:pt>
                <c:pt idx="345">
                  <c:v>43371</c:v>
                </c:pt>
                <c:pt idx="346">
                  <c:v>43404</c:v>
                </c:pt>
                <c:pt idx="347">
                  <c:v>43434</c:v>
                </c:pt>
                <c:pt idx="348">
                  <c:v>43465</c:v>
                </c:pt>
                <c:pt idx="349">
                  <c:v>43496</c:v>
                </c:pt>
                <c:pt idx="350">
                  <c:v>43524</c:v>
                </c:pt>
                <c:pt idx="351">
                  <c:v>43553</c:v>
                </c:pt>
                <c:pt idx="352">
                  <c:v>43585</c:v>
                </c:pt>
                <c:pt idx="353">
                  <c:v>43616</c:v>
                </c:pt>
                <c:pt idx="354">
                  <c:v>43644</c:v>
                </c:pt>
                <c:pt idx="355">
                  <c:v>43677</c:v>
                </c:pt>
                <c:pt idx="356">
                  <c:v>43707</c:v>
                </c:pt>
                <c:pt idx="357">
                  <c:v>43738</c:v>
                </c:pt>
                <c:pt idx="358">
                  <c:v>43769</c:v>
                </c:pt>
                <c:pt idx="359">
                  <c:v>43798</c:v>
                </c:pt>
                <c:pt idx="360">
                  <c:v>43830</c:v>
                </c:pt>
                <c:pt idx="361">
                  <c:v>43861</c:v>
                </c:pt>
                <c:pt idx="362">
                  <c:v>43889</c:v>
                </c:pt>
                <c:pt idx="363">
                  <c:v>43921</c:v>
                </c:pt>
                <c:pt idx="364">
                  <c:v>43951</c:v>
                </c:pt>
              </c:numCache>
            </c:numRef>
          </c:cat>
          <c:val>
            <c:numRef>
              <c:f>Sheet3!$G$31:$G$395</c:f>
              <c:numCache>
                <c:formatCode>General</c:formatCode>
                <c:ptCount val="365"/>
                <c:pt idx="0">
                  <c:v>0</c:v>
                </c:pt>
                <c:pt idx="1">
                  <c:v>-6.7140000000000004</c:v>
                </c:pt>
                <c:pt idx="2">
                  <c:v>-5.5175000000000001</c:v>
                </c:pt>
                <c:pt idx="3">
                  <c:v>-3.0182000000000002</c:v>
                </c:pt>
                <c:pt idx="4">
                  <c:v>-5.4509999999999996</c:v>
                </c:pt>
                <c:pt idx="5">
                  <c:v>3.7589000000000001</c:v>
                </c:pt>
                <c:pt idx="6">
                  <c:v>3.0562</c:v>
                </c:pt>
                <c:pt idx="7">
                  <c:v>2.7157</c:v>
                </c:pt>
                <c:pt idx="8">
                  <c:v>-6.5759999999999996</c:v>
                </c:pt>
                <c:pt idx="9">
                  <c:v>-11.1281</c:v>
                </c:pt>
                <c:pt idx="10">
                  <c:v>-11.515599999999999</c:v>
                </c:pt>
                <c:pt idx="11">
                  <c:v>-5.8022</c:v>
                </c:pt>
                <c:pt idx="12">
                  <c:v>-3.1831</c:v>
                </c:pt>
                <c:pt idx="13">
                  <c:v>1.0244</c:v>
                </c:pt>
                <c:pt idx="14">
                  <c:v>8.2402999999999995</c:v>
                </c:pt>
                <c:pt idx="15">
                  <c:v>10.864100000000001</c:v>
                </c:pt>
                <c:pt idx="16">
                  <c:v>11.116199999999999</c:v>
                </c:pt>
                <c:pt idx="17">
                  <c:v>15.9094</c:v>
                </c:pt>
                <c:pt idx="18">
                  <c:v>10.598000000000001</c:v>
                </c:pt>
                <c:pt idx="19">
                  <c:v>15.746499999999999</c:v>
                </c:pt>
                <c:pt idx="20">
                  <c:v>18.475100000000001</c:v>
                </c:pt>
                <c:pt idx="21">
                  <c:v>16.4925</c:v>
                </c:pt>
                <c:pt idx="22">
                  <c:v>18.057400000000001</c:v>
                </c:pt>
                <c:pt idx="23">
                  <c:v>13.2951</c:v>
                </c:pt>
                <c:pt idx="24">
                  <c:v>26.246200000000002</c:v>
                </c:pt>
                <c:pt idx="25">
                  <c:v>23.893999999999998</c:v>
                </c:pt>
                <c:pt idx="26">
                  <c:v>25.497</c:v>
                </c:pt>
                <c:pt idx="27">
                  <c:v>23.055599999999998</c:v>
                </c:pt>
                <c:pt idx="28">
                  <c:v>26.6678</c:v>
                </c:pt>
                <c:pt idx="29">
                  <c:v>27.298100000000002</c:v>
                </c:pt>
                <c:pt idx="30">
                  <c:v>25.404499999999999</c:v>
                </c:pt>
                <c:pt idx="31">
                  <c:v>30.5274</c:v>
                </c:pt>
                <c:pt idx="32">
                  <c:v>27.8551</c:v>
                </c:pt>
                <c:pt idx="33">
                  <c:v>29.358000000000001</c:v>
                </c:pt>
                <c:pt idx="34">
                  <c:v>29.804400000000001</c:v>
                </c:pt>
                <c:pt idx="35">
                  <c:v>34.223300000000002</c:v>
                </c:pt>
                <c:pt idx="36">
                  <c:v>35.868299999999998</c:v>
                </c:pt>
                <c:pt idx="37">
                  <c:v>37.004300000000001</c:v>
                </c:pt>
                <c:pt idx="38">
                  <c:v>38.870600000000003</c:v>
                </c:pt>
                <c:pt idx="39">
                  <c:v>41.802300000000002</c:v>
                </c:pt>
                <c:pt idx="40">
                  <c:v>38.374499999999998</c:v>
                </c:pt>
                <c:pt idx="41">
                  <c:v>42.072499999999998</c:v>
                </c:pt>
                <c:pt idx="42">
                  <c:v>42.4861</c:v>
                </c:pt>
                <c:pt idx="43">
                  <c:v>41.913499999999999</c:v>
                </c:pt>
                <c:pt idx="44">
                  <c:v>47.295499999999997</c:v>
                </c:pt>
                <c:pt idx="45">
                  <c:v>46.160200000000003</c:v>
                </c:pt>
                <c:pt idx="46">
                  <c:v>49.183599999999998</c:v>
                </c:pt>
                <c:pt idx="47">
                  <c:v>47.761299999999999</c:v>
                </c:pt>
                <c:pt idx="48">
                  <c:v>49.544200000000004</c:v>
                </c:pt>
                <c:pt idx="49">
                  <c:v>54.629199999999997</c:v>
                </c:pt>
                <c:pt idx="50">
                  <c:v>50.432000000000002</c:v>
                </c:pt>
                <c:pt idx="51">
                  <c:v>43.875900000000001</c:v>
                </c:pt>
                <c:pt idx="52">
                  <c:v>45.720700000000001</c:v>
                </c:pt>
                <c:pt idx="53">
                  <c:v>48.11</c:v>
                </c:pt>
                <c:pt idx="54">
                  <c:v>44.482399999999998</c:v>
                </c:pt>
                <c:pt idx="55">
                  <c:v>49.219299999999997</c:v>
                </c:pt>
                <c:pt idx="56">
                  <c:v>55.3371</c:v>
                </c:pt>
                <c:pt idx="57">
                  <c:v>51.534799999999997</c:v>
                </c:pt>
                <c:pt idx="58">
                  <c:v>54.936900000000001</c:v>
                </c:pt>
                <c:pt idx="59">
                  <c:v>49.2943</c:v>
                </c:pt>
                <c:pt idx="60">
                  <c:v>51.501100000000001</c:v>
                </c:pt>
                <c:pt idx="61">
                  <c:v>55.424500000000002</c:v>
                </c:pt>
                <c:pt idx="62">
                  <c:v>61.4816</c:v>
                </c:pt>
                <c:pt idx="63">
                  <c:v>66.245699999999999</c:v>
                </c:pt>
                <c:pt idx="64">
                  <c:v>71.135599999999997</c:v>
                </c:pt>
                <c:pt idx="65">
                  <c:v>77.971900000000005</c:v>
                </c:pt>
                <c:pt idx="66">
                  <c:v>82.104900000000001</c:v>
                </c:pt>
                <c:pt idx="67">
                  <c:v>88.138099999999994</c:v>
                </c:pt>
                <c:pt idx="68">
                  <c:v>88.605500000000006</c:v>
                </c:pt>
                <c:pt idx="69">
                  <c:v>96.565600000000003</c:v>
                </c:pt>
                <c:pt idx="70">
                  <c:v>95.855500000000006</c:v>
                </c:pt>
                <c:pt idx="71">
                  <c:v>104.44840000000001</c:v>
                </c:pt>
                <c:pt idx="72">
                  <c:v>108.378</c:v>
                </c:pt>
                <c:pt idx="73">
                  <c:v>115.4485</c:v>
                </c:pt>
                <c:pt idx="74">
                  <c:v>117.4435</c:v>
                </c:pt>
                <c:pt idx="75">
                  <c:v>119.53619999999999</c:v>
                </c:pt>
                <c:pt idx="76">
                  <c:v>122.75579999999999</c:v>
                </c:pt>
                <c:pt idx="77">
                  <c:v>128.48480000000001</c:v>
                </c:pt>
                <c:pt idx="78">
                  <c:v>129.3526</c:v>
                </c:pt>
                <c:pt idx="79">
                  <c:v>119.2041</c:v>
                </c:pt>
                <c:pt idx="80">
                  <c:v>123.8287</c:v>
                </c:pt>
                <c:pt idx="81">
                  <c:v>136.42760000000001</c:v>
                </c:pt>
                <c:pt idx="82">
                  <c:v>142.94450000000001</c:v>
                </c:pt>
                <c:pt idx="83">
                  <c:v>161.3064</c:v>
                </c:pt>
                <c:pt idx="84">
                  <c:v>156.12360000000001</c:v>
                </c:pt>
                <c:pt idx="85">
                  <c:v>172.12049999999999</c:v>
                </c:pt>
                <c:pt idx="86">
                  <c:v>174.2534</c:v>
                </c:pt>
                <c:pt idx="87">
                  <c:v>162.98560000000001</c:v>
                </c:pt>
                <c:pt idx="88">
                  <c:v>178.678</c:v>
                </c:pt>
                <c:pt idx="89">
                  <c:v>195.6438</c:v>
                </c:pt>
                <c:pt idx="90">
                  <c:v>208.8895</c:v>
                </c:pt>
                <c:pt idx="91">
                  <c:v>233.45230000000001</c:v>
                </c:pt>
                <c:pt idx="92">
                  <c:v>214.76179999999999</c:v>
                </c:pt>
                <c:pt idx="93">
                  <c:v>231.99969999999999</c:v>
                </c:pt>
                <c:pt idx="94">
                  <c:v>220.9085</c:v>
                </c:pt>
                <c:pt idx="95">
                  <c:v>235.7664</c:v>
                </c:pt>
                <c:pt idx="96">
                  <c:v>241.52539999999999</c:v>
                </c:pt>
                <c:pt idx="97">
                  <c:v>245.29910000000001</c:v>
                </c:pt>
                <c:pt idx="98">
                  <c:v>270.20339999999999</c:v>
                </c:pt>
                <c:pt idx="99">
                  <c:v>289.15809999999999</c:v>
                </c:pt>
                <c:pt idx="100">
                  <c:v>293.06400000000002</c:v>
                </c:pt>
                <c:pt idx="101">
                  <c:v>286.2713</c:v>
                </c:pt>
                <c:pt idx="102">
                  <c:v>301.95769999999999</c:v>
                </c:pt>
                <c:pt idx="103">
                  <c:v>297.673</c:v>
                </c:pt>
                <c:pt idx="104">
                  <c:v>240.1764</c:v>
                </c:pt>
                <c:pt idx="105">
                  <c:v>261.95310000000001</c:v>
                </c:pt>
                <c:pt idx="106">
                  <c:v>291.39100000000002</c:v>
                </c:pt>
                <c:pt idx="107">
                  <c:v>315.10950000000003</c:v>
                </c:pt>
                <c:pt idx="108">
                  <c:v>339.02109999999999</c:v>
                </c:pt>
                <c:pt idx="109">
                  <c:v>357.3793</c:v>
                </c:pt>
                <c:pt idx="110">
                  <c:v>343.16109999999998</c:v>
                </c:pt>
                <c:pt idx="111">
                  <c:v>360.89089999999999</c:v>
                </c:pt>
                <c:pt idx="112">
                  <c:v>378.7353</c:v>
                </c:pt>
                <c:pt idx="113">
                  <c:v>367.40559999999999</c:v>
                </c:pt>
                <c:pt idx="114">
                  <c:v>393.34539999999998</c:v>
                </c:pt>
                <c:pt idx="115">
                  <c:v>377.93619999999999</c:v>
                </c:pt>
                <c:pt idx="116">
                  <c:v>375.56079999999997</c:v>
                </c:pt>
                <c:pt idx="117">
                  <c:v>362.52300000000002</c:v>
                </c:pt>
                <c:pt idx="118">
                  <c:v>391.7885</c:v>
                </c:pt>
                <c:pt idx="119">
                  <c:v>401.78199999999998</c:v>
                </c:pt>
                <c:pt idx="120">
                  <c:v>431.32819999999998</c:v>
                </c:pt>
                <c:pt idx="121">
                  <c:v>404.63290000000001</c:v>
                </c:pt>
                <c:pt idx="122">
                  <c:v>395.07619999999997</c:v>
                </c:pt>
                <c:pt idx="123">
                  <c:v>443.50990000000002</c:v>
                </c:pt>
                <c:pt idx="124">
                  <c:v>427.15469999999999</c:v>
                </c:pt>
                <c:pt idx="125">
                  <c:v>416.31330000000003</c:v>
                </c:pt>
                <c:pt idx="126">
                  <c:v>429.04169999999999</c:v>
                </c:pt>
                <c:pt idx="127">
                  <c:v>420.80290000000002</c:v>
                </c:pt>
                <c:pt idx="128">
                  <c:v>453.14400000000001</c:v>
                </c:pt>
                <c:pt idx="129">
                  <c:v>423.94040000000001</c:v>
                </c:pt>
                <c:pt idx="130">
                  <c:v>421.72250000000003</c:v>
                </c:pt>
                <c:pt idx="131">
                  <c:v>380.59019999999998</c:v>
                </c:pt>
                <c:pt idx="132">
                  <c:v>382.93900000000002</c:v>
                </c:pt>
                <c:pt idx="133">
                  <c:v>400.07310000000001</c:v>
                </c:pt>
                <c:pt idx="134">
                  <c:v>354.47160000000002</c:v>
                </c:pt>
                <c:pt idx="135">
                  <c:v>325.68099999999998</c:v>
                </c:pt>
                <c:pt idx="136">
                  <c:v>358.75720000000001</c:v>
                </c:pt>
                <c:pt idx="137">
                  <c:v>361.80849999999998</c:v>
                </c:pt>
                <c:pt idx="138">
                  <c:v>350.56560000000002</c:v>
                </c:pt>
                <c:pt idx="139">
                  <c:v>346.12569999999999</c:v>
                </c:pt>
                <c:pt idx="140">
                  <c:v>318.18619999999999</c:v>
                </c:pt>
                <c:pt idx="141">
                  <c:v>284.41120000000001</c:v>
                </c:pt>
                <c:pt idx="142">
                  <c:v>291.73559999999998</c:v>
                </c:pt>
                <c:pt idx="143">
                  <c:v>321.7851</c:v>
                </c:pt>
                <c:pt idx="144">
                  <c:v>325.47969999999998</c:v>
                </c:pt>
                <c:pt idx="145">
                  <c:v>319.27440000000001</c:v>
                </c:pt>
                <c:pt idx="146">
                  <c:v>311.17959999999999</c:v>
                </c:pt>
                <c:pt idx="147">
                  <c:v>326.64359999999999</c:v>
                </c:pt>
                <c:pt idx="148">
                  <c:v>300.77100000000002</c:v>
                </c:pt>
                <c:pt idx="149">
                  <c:v>297.7944</c:v>
                </c:pt>
                <c:pt idx="150">
                  <c:v>269.49099999999999</c:v>
                </c:pt>
                <c:pt idx="151">
                  <c:v>240.69049999999999</c:v>
                </c:pt>
                <c:pt idx="152">
                  <c:v>242.91990000000001</c:v>
                </c:pt>
                <c:pt idx="153">
                  <c:v>205.6508</c:v>
                </c:pt>
                <c:pt idx="154">
                  <c:v>232.5539</c:v>
                </c:pt>
                <c:pt idx="155">
                  <c:v>252.1275</c:v>
                </c:pt>
                <c:pt idx="156">
                  <c:v>231.4393</c:v>
                </c:pt>
                <c:pt idx="157">
                  <c:v>222.75649999999999</c:v>
                </c:pt>
                <c:pt idx="158">
                  <c:v>217.91380000000001</c:v>
                </c:pt>
                <c:pt idx="159">
                  <c:v>220.9974</c:v>
                </c:pt>
                <c:pt idx="160">
                  <c:v>247.43209999999999</c:v>
                </c:pt>
                <c:pt idx="161">
                  <c:v>265.7355</c:v>
                </c:pt>
                <c:pt idx="162">
                  <c:v>270.39769999999999</c:v>
                </c:pt>
                <c:pt idx="163">
                  <c:v>276.91570000000002</c:v>
                </c:pt>
                <c:pt idx="164">
                  <c:v>284.26280000000003</c:v>
                </c:pt>
                <c:pt idx="165">
                  <c:v>280.18200000000002</c:v>
                </c:pt>
                <c:pt idx="166">
                  <c:v>301.67140000000001</c:v>
                </c:pt>
                <c:pt idx="167">
                  <c:v>305.19909999999999</c:v>
                </c:pt>
                <c:pt idx="168">
                  <c:v>326.447</c:v>
                </c:pt>
                <c:pt idx="169">
                  <c:v>334.27390000000003</c:v>
                </c:pt>
                <c:pt idx="170">
                  <c:v>340.30579999999998</c:v>
                </c:pt>
                <c:pt idx="171">
                  <c:v>333.66250000000002</c:v>
                </c:pt>
                <c:pt idx="172">
                  <c:v>326.85750000000002</c:v>
                </c:pt>
                <c:pt idx="173">
                  <c:v>332.70839999999998</c:v>
                </c:pt>
                <c:pt idx="174">
                  <c:v>341.12529999999998</c:v>
                </c:pt>
                <c:pt idx="175">
                  <c:v>326.52409999999998</c:v>
                </c:pt>
                <c:pt idx="176">
                  <c:v>328.24579999999997</c:v>
                </c:pt>
                <c:pt idx="177">
                  <c:v>332.88139999999999</c:v>
                </c:pt>
                <c:pt idx="178">
                  <c:v>339.49630000000002</c:v>
                </c:pt>
                <c:pt idx="179">
                  <c:v>357.27690000000001</c:v>
                </c:pt>
                <c:pt idx="180">
                  <c:v>372.82600000000002</c:v>
                </c:pt>
                <c:pt idx="181">
                  <c:v>361.30029999999999</c:v>
                </c:pt>
                <c:pt idx="182">
                  <c:v>371.00709999999998</c:v>
                </c:pt>
                <c:pt idx="183">
                  <c:v>362.6662</c:v>
                </c:pt>
                <c:pt idx="184">
                  <c:v>353.89269999999999</c:v>
                </c:pt>
                <c:pt idx="185">
                  <c:v>368.33409999999998</c:v>
                </c:pt>
                <c:pt idx="186">
                  <c:v>368.99979999999999</c:v>
                </c:pt>
                <c:pt idx="187">
                  <c:v>386.44029999999998</c:v>
                </c:pt>
                <c:pt idx="188">
                  <c:v>382.00240000000002</c:v>
                </c:pt>
                <c:pt idx="189">
                  <c:v>385.90620000000001</c:v>
                </c:pt>
                <c:pt idx="190">
                  <c:v>377.80790000000002</c:v>
                </c:pt>
                <c:pt idx="191">
                  <c:v>395.87830000000002</c:v>
                </c:pt>
                <c:pt idx="192">
                  <c:v>396.02730000000003</c:v>
                </c:pt>
                <c:pt idx="193">
                  <c:v>409.16419999999999</c:v>
                </c:pt>
                <c:pt idx="194">
                  <c:v>410.54079999999999</c:v>
                </c:pt>
                <c:pt idx="195">
                  <c:v>416.89080000000001</c:v>
                </c:pt>
                <c:pt idx="196">
                  <c:v>423.82990000000001</c:v>
                </c:pt>
                <c:pt idx="197">
                  <c:v>408.75409999999999</c:v>
                </c:pt>
                <c:pt idx="198">
                  <c:v>409.42869999999999</c:v>
                </c:pt>
                <c:pt idx="199">
                  <c:v>412.5727</c:v>
                </c:pt>
                <c:pt idx="200">
                  <c:v>424.76920000000001</c:v>
                </c:pt>
                <c:pt idx="201">
                  <c:v>438.27969999999999</c:v>
                </c:pt>
                <c:pt idx="202">
                  <c:v>455.81790000000001</c:v>
                </c:pt>
                <c:pt idx="203">
                  <c:v>466.38810000000001</c:v>
                </c:pt>
                <c:pt idx="204">
                  <c:v>474.28399999999999</c:v>
                </c:pt>
                <c:pt idx="205">
                  <c:v>482.96800000000002</c:v>
                </c:pt>
                <c:pt idx="206">
                  <c:v>471.56830000000002</c:v>
                </c:pt>
                <c:pt idx="207">
                  <c:v>477.95240000000001</c:v>
                </c:pt>
                <c:pt idx="208">
                  <c:v>503.5557</c:v>
                </c:pt>
                <c:pt idx="209">
                  <c:v>524.61069999999995</c:v>
                </c:pt>
                <c:pt idx="210">
                  <c:v>514.22799999999995</c:v>
                </c:pt>
                <c:pt idx="211">
                  <c:v>495.18549999999999</c:v>
                </c:pt>
                <c:pt idx="212">
                  <c:v>504.10610000000003</c:v>
                </c:pt>
                <c:pt idx="213">
                  <c:v>526.69269999999995</c:v>
                </c:pt>
                <c:pt idx="214">
                  <c:v>536.66110000000003</c:v>
                </c:pt>
                <c:pt idx="215">
                  <c:v>510.53829999999999</c:v>
                </c:pt>
                <c:pt idx="216">
                  <c:v>506.27940000000001</c:v>
                </c:pt>
                <c:pt idx="217">
                  <c:v>469.91300000000001</c:v>
                </c:pt>
                <c:pt idx="218">
                  <c:v>451.39659999999998</c:v>
                </c:pt>
                <c:pt idx="219">
                  <c:v>449.01280000000003</c:v>
                </c:pt>
                <c:pt idx="220">
                  <c:v>475.75439999999998</c:v>
                </c:pt>
                <c:pt idx="221">
                  <c:v>483.21179999999998</c:v>
                </c:pt>
                <c:pt idx="222">
                  <c:v>434.04020000000003</c:v>
                </c:pt>
                <c:pt idx="223">
                  <c:v>429.55099999999999</c:v>
                </c:pt>
                <c:pt idx="224">
                  <c:v>437.21199999999999</c:v>
                </c:pt>
                <c:pt idx="225">
                  <c:v>389.33819999999997</c:v>
                </c:pt>
                <c:pt idx="226">
                  <c:v>307.15339999999998</c:v>
                </c:pt>
                <c:pt idx="227">
                  <c:v>277.94099999999997</c:v>
                </c:pt>
                <c:pt idx="228">
                  <c:v>281.95679999999999</c:v>
                </c:pt>
                <c:pt idx="229">
                  <c:v>249.76419999999999</c:v>
                </c:pt>
                <c:pt idx="230">
                  <c:v>212.52180000000001</c:v>
                </c:pt>
                <c:pt idx="231">
                  <c:v>239.89840000000001</c:v>
                </c:pt>
                <c:pt idx="232">
                  <c:v>272.42320000000001</c:v>
                </c:pt>
                <c:pt idx="233">
                  <c:v>293.24180000000001</c:v>
                </c:pt>
                <c:pt idx="234">
                  <c:v>294.02010000000001</c:v>
                </c:pt>
                <c:pt idx="235">
                  <c:v>323.8202</c:v>
                </c:pt>
                <c:pt idx="236">
                  <c:v>339.11340000000001</c:v>
                </c:pt>
                <c:pt idx="237">
                  <c:v>355.49720000000002</c:v>
                </c:pt>
                <c:pt idx="238">
                  <c:v>347.03089999999997</c:v>
                </c:pt>
                <c:pt idx="239">
                  <c:v>373.82639999999998</c:v>
                </c:pt>
                <c:pt idx="240">
                  <c:v>382.97730000000001</c:v>
                </c:pt>
                <c:pt idx="241">
                  <c:v>365.60419999999999</c:v>
                </c:pt>
                <c:pt idx="242">
                  <c:v>380.01729999999998</c:v>
                </c:pt>
                <c:pt idx="243">
                  <c:v>408.98489999999998</c:v>
                </c:pt>
                <c:pt idx="244">
                  <c:v>417.01690000000002</c:v>
                </c:pt>
                <c:pt idx="245">
                  <c:v>375.73419999999999</c:v>
                </c:pt>
                <c:pt idx="246">
                  <c:v>350.82709999999997</c:v>
                </c:pt>
                <c:pt idx="247">
                  <c:v>382.41149999999999</c:v>
                </c:pt>
                <c:pt idx="248">
                  <c:v>360.63220000000001</c:v>
                </c:pt>
                <c:pt idx="249">
                  <c:v>401.73899999999998</c:v>
                </c:pt>
                <c:pt idx="250">
                  <c:v>420.82929999999999</c:v>
                </c:pt>
                <c:pt idx="251">
                  <c:v>420.892</c:v>
                </c:pt>
                <c:pt idx="252">
                  <c:v>455.70710000000003</c:v>
                </c:pt>
                <c:pt idx="253">
                  <c:v>468.8759</c:v>
                </c:pt>
                <c:pt idx="254">
                  <c:v>488.3603</c:v>
                </c:pt>
                <c:pt idx="255">
                  <c:v>488.5976</c:v>
                </c:pt>
                <c:pt idx="256">
                  <c:v>506.02409999999998</c:v>
                </c:pt>
                <c:pt idx="257">
                  <c:v>499.16239999999999</c:v>
                </c:pt>
                <c:pt idx="258">
                  <c:v>489.17410000000001</c:v>
                </c:pt>
                <c:pt idx="259">
                  <c:v>477.18990000000002</c:v>
                </c:pt>
                <c:pt idx="260">
                  <c:v>445.83109999999999</c:v>
                </c:pt>
                <c:pt idx="261">
                  <c:v>407.46109999999999</c:v>
                </c:pt>
                <c:pt idx="262">
                  <c:v>462.92250000000001</c:v>
                </c:pt>
                <c:pt idx="263">
                  <c:v>461.6728</c:v>
                </c:pt>
                <c:pt idx="264">
                  <c:v>467.40769999999998</c:v>
                </c:pt>
                <c:pt idx="265">
                  <c:v>492.83449999999999</c:v>
                </c:pt>
                <c:pt idx="266">
                  <c:v>518.47019999999998</c:v>
                </c:pt>
                <c:pt idx="267">
                  <c:v>538.78899999999999</c:v>
                </c:pt>
                <c:pt idx="268">
                  <c:v>534.77560000000005</c:v>
                </c:pt>
                <c:pt idx="269">
                  <c:v>496.6259</c:v>
                </c:pt>
                <c:pt idx="270">
                  <c:v>521.20950000000005</c:v>
                </c:pt>
                <c:pt idx="271">
                  <c:v>529.83550000000002</c:v>
                </c:pt>
                <c:pt idx="272">
                  <c:v>544.0335</c:v>
                </c:pt>
                <c:pt idx="273">
                  <c:v>560.67430000000002</c:v>
                </c:pt>
                <c:pt idx="274">
                  <c:v>548.47569999999996</c:v>
                </c:pt>
                <c:pt idx="275">
                  <c:v>552.23590000000002</c:v>
                </c:pt>
                <c:pt idx="276">
                  <c:v>558.15470000000005</c:v>
                </c:pt>
                <c:pt idx="277">
                  <c:v>592.24090000000001</c:v>
                </c:pt>
                <c:pt idx="278">
                  <c:v>601.6336</c:v>
                </c:pt>
                <c:pt idx="279">
                  <c:v>627.94820000000004</c:v>
                </c:pt>
                <c:pt idx="280">
                  <c:v>641.97190000000001</c:v>
                </c:pt>
                <c:pt idx="281">
                  <c:v>659.31939999999997</c:v>
                </c:pt>
                <c:pt idx="282">
                  <c:v>649.12459999999999</c:v>
                </c:pt>
                <c:pt idx="283">
                  <c:v>687.24289999999996</c:v>
                </c:pt>
                <c:pt idx="284">
                  <c:v>664.43460000000005</c:v>
                </c:pt>
                <c:pt idx="285">
                  <c:v>688.40899999999999</c:v>
                </c:pt>
                <c:pt idx="286">
                  <c:v>724.64660000000003</c:v>
                </c:pt>
                <c:pt idx="287">
                  <c:v>749.77179999999998</c:v>
                </c:pt>
                <c:pt idx="288">
                  <c:v>771.22680000000003</c:v>
                </c:pt>
                <c:pt idx="289">
                  <c:v>741.10479999999995</c:v>
                </c:pt>
                <c:pt idx="290">
                  <c:v>779.57270000000005</c:v>
                </c:pt>
                <c:pt idx="291">
                  <c:v>786.96810000000005</c:v>
                </c:pt>
                <c:pt idx="292">
                  <c:v>793.5222</c:v>
                </c:pt>
                <c:pt idx="293">
                  <c:v>814.48919999999998</c:v>
                </c:pt>
                <c:pt idx="294">
                  <c:v>833.38099999999997</c:v>
                </c:pt>
                <c:pt idx="295">
                  <c:v>820.50750000000005</c:v>
                </c:pt>
                <c:pt idx="296">
                  <c:v>857.32910000000004</c:v>
                </c:pt>
                <c:pt idx="297">
                  <c:v>843.90639999999996</c:v>
                </c:pt>
                <c:pt idx="298">
                  <c:v>866.95690000000002</c:v>
                </c:pt>
                <c:pt idx="299">
                  <c:v>892.95090000000005</c:v>
                </c:pt>
                <c:pt idx="300">
                  <c:v>890.39580000000001</c:v>
                </c:pt>
                <c:pt idx="301">
                  <c:v>860.66579999999999</c:v>
                </c:pt>
                <c:pt idx="302">
                  <c:v>915.87530000000004</c:v>
                </c:pt>
                <c:pt idx="303">
                  <c:v>899.81269999999995</c:v>
                </c:pt>
                <c:pt idx="304">
                  <c:v>909.40099999999995</c:v>
                </c:pt>
                <c:pt idx="305">
                  <c:v>922.38310000000001</c:v>
                </c:pt>
                <c:pt idx="306">
                  <c:v>902.59159999999997</c:v>
                </c:pt>
                <c:pt idx="307">
                  <c:v>923.60029999999995</c:v>
                </c:pt>
                <c:pt idx="308">
                  <c:v>861.83820000000003</c:v>
                </c:pt>
                <c:pt idx="309">
                  <c:v>838.04280000000006</c:v>
                </c:pt>
                <c:pt idx="310">
                  <c:v>917.16880000000003</c:v>
                </c:pt>
                <c:pt idx="311">
                  <c:v>920.1952</c:v>
                </c:pt>
                <c:pt idx="312">
                  <c:v>904.01250000000005</c:v>
                </c:pt>
                <c:pt idx="313">
                  <c:v>854.18780000000004</c:v>
                </c:pt>
                <c:pt idx="314">
                  <c:v>852.90210000000002</c:v>
                </c:pt>
                <c:pt idx="315">
                  <c:v>917.54269999999997</c:v>
                </c:pt>
                <c:pt idx="316">
                  <c:v>921.48990000000003</c:v>
                </c:pt>
                <c:pt idx="317">
                  <c:v>939.83</c:v>
                </c:pt>
                <c:pt idx="318">
                  <c:v>942.52880000000005</c:v>
                </c:pt>
                <c:pt idx="319">
                  <c:v>980.96109999999999</c:v>
                </c:pt>
                <c:pt idx="320">
                  <c:v>982.48230000000001</c:v>
                </c:pt>
                <c:pt idx="321">
                  <c:v>982.68439999999998</c:v>
                </c:pt>
                <c:pt idx="322">
                  <c:v>962.93430000000001</c:v>
                </c:pt>
                <c:pt idx="323">
                  <c:v>1002.3013999999999</c:v>
                </c:pt>
                <c:pt idx="324">
                  <c:v>1024.0157999999999</c:v>
                </c:pt>
                <c:pt idx="325">
                  <c:v>1045.3342</c:v>
                </c:pt>
                <c:pt idx="326">
                  <c:v>1090.81</c:v>
                </c:pt>
                <c:pt idx="327">
                  <c:v>1092.1991</c:v>
                </c:pt>
                <c:pt idx="328">
                  <c:v>1104.4441999999999</c:v>
                </c:pt>
                <c:pt idx="329">
                  <c:v>1121.3932</c:v>
                </c:pt>
                <c:pt idx="330">
                  <c:v>1129.0157999999999</c:v>
                </c:pt>
                <c:pt idx="331">
                  <c:v>1154.287</c:v>
                </c:pt>
                <c:pt idx="332">
                  <c:v>1158.1266000000001</c:v>
                </c:pt>
                <c:pt idx="333">
                  <c:v>1184.0797</c:v>
                </c:pt>
                <c:pt idx="334">
                  <c:v>1214.0420999999999</c:v>
                </c:pt>
                <c:pt idx="335">
                  <c:v>1254.3454999999999</c:v>
                </c:pt>
                <c:pt idx="336">
                  <c:v>1269.3072</c:v>
                </c:pt>
                <c:pt idx="337">
                  <c:v>1347.6756</c:v>
                </c:pt>
                <c:pt idx="338">
                  <c:v>1294.3145999999999</c:v>
                </c:pt>
                <c:pt idx="339">
                  <c:v>1258.8829000000001</c:v>
                </c:pt>
                <c:pt idx="340">
                  <c:v>1264.0952</c:v>
                </c:pt>
                <c:pt idx="341">
                  <c:v>1296.9390000000001</c:v>
                </c:pt>
                <c:pt idx="342">
                  <c:v>1305.5377000000001</c:v>
                </c:pt>
                <c:pt idx="343">
                  <c:v>1357.8453999999999</c:v>
                </c:pt>
                <c:pt idx="344">
                  <c:v>1405.3466000000001</c:v>
                </c:pt>
                <c:pt idx="345">
                  <c:v>1413.9147</c:v>
                </c:pt>
                <c:pt idx="346">
                  <c:v>1310.4351999999999</c:v>
                </c:pt>
                <c:pt idx="347">
                  <c:v>1339.1733999999999</c:v>
                </c:pt>
                <c:pt idx="348">
                  <c:v>1209.1704</c:v>
                </c:pt>
                <c:pt idx="349">
                  <c:v>1314.08</c:v>
                </c:pt>
                <c:pt idx="350">
                  <c:v>1359.4831999999999</c:v>
                </c:pt>
                <c:pt idx="351">
                  <c:v>1387.8443</c:v>
                </c:pt>
                <c:pt idx="352">
                  <c:v>1448.086</c:v>
                </c:pt>
                <c:pt idx="353">
                  <c:v>1349.7068999999999</c:v>
                </c:pt>
                <c:pt idx="354">
                  <c:v>1451.8782000000001</c:v>
                </c:pt>
                <c:pt idx="355">
                  <c:v>1474.1829</c:v>
                </c:pt>
                <c:pt idx="356">
                  <c:v>1449.2476999999999</c:v>
                </c:pt>
                <c:pt idx="357">
                  <c:v>1478.2352000000001</c:v>
                </c:pt>
                <c:pt idx="358">
                  <c:v>1512.4156</c:v>
                </c:pt>
                <c:pt idx="359">
                  <c:v>1570.9460999999999</c:v>
                </c:pt>
                <c:pt idx="360">
                  <c:v>1621.2666999999999</c:v>
                </c:pt>
                <c:pt idx="361">
                  <c:v>1620.5103999999999</c:v>
                </c:pt>
                <c:pt idx="362">
                  <c:v>1478.8756000000001</c:v>
                </c:pt>
                <c:pt idx="363">
                  <c:v>1283.8655000000001</c:v>
                </c:pt>
                <c:pt idx="364">
                  <c:v>1461.2686000000001</c:v>
                </c:pt>
              </c:numCache>
            </c:numRef>
          </c:val>
          <c:smooth val="0"/>
          <c:extLst>
            <c:ext xmlns:c16="http://schemas.microsoft.com/office/drawing/2014/chart" uri="{C3380CC4-5D6E-409C-BE32-E72D297353CC}">
              <c16:uniqueId val="{00000001-B855-4688-B1DC-7543F88140CB}"/>
            </c:ext>
          </c:extLst>
        </c:ser>
        <c:dLbls>
          <c:showLegendKey val="0"/>
          <c:showVal val="0"/>
          <c:showCatName val="0"/>
          <c:showSerName val="0"/>
          <c:showPercent val="0"/>
          <c:showBubbleSize val="0"/>
        </c:dLbls>
        <c:smooth val="0"/>
        <c:axId val="900410848"/>
        <c:axId val="900411504"/>
      </c:lineChart>
      <c:dateAx>
        <c:axId val="900410848"/>
        <c:scaling>
          <c:orientation val="minMax"/>
        </c:scaling>
        <c:delete val="0"/>
        <c:axPos val="b"/>
        <c:numFmt formatCode="yyyy" sourceLinked="0"/>
        <c:majorTickMark val="none"/>
        <c:minorTickMark val="none"/>
        <c:tickLblPos val="low"/>
        <c:spPr>
          <a:noFill/>
          <a:ln w="9525" cap="flat" cmpd="sng" algn="ctr">
            <a:no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0411504"/>
        <c:crosses val="autoZero"/>
        <c:auto val="1"/>
        <c:lblOffset val="100"/>
        <c:baseTimeUnit val="months"/>
        <c:majorUnit val="48"/>
        <c:majorTimeUnit val="months"/>
      </c:dateAx>
      <c:valAx>
        <c:axId val="900411504"/>
        <c:scaling>
          <c:orientation val="minMax"/>
          <c:min val="0"/>
        </c:scaling>
        <c:delete val="0"/>
        <c:axPos val="l"/>
        <c:numFmt formatCode="0&quot;%&quot;"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900410848"/>
        <c:crosses val="autoZero"/>
        <c:crossBetween val="between"/>
      </c:valAx>
      <c:spPr>
        <a:noFill/>
        <a:ln>
          <a:noFill/>
        </a:ln>
        <a:effectLst/>
      </c:spPr>
    </c:plotArea>
    <c:legend>
      <c:legendPos val="r"/>
      <c:layout>
        <c:manualLayout>
          <c:xMode val="edge"/>
          <c:yMode val="edge"/>
          <c:x val="9.7683263770094481E-2"/>
          <c:y val="5.6883662805091682E-2"/>
          <c:w val="0.34532917869225727"/>
          <c:h val="0.15032662583843689"/>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5205159377805257E-2"/>
          <c:y val="3.0049042169917623E-2"/>
          <c:w val="0.84458592232668916"/>
          <c:h val="0.81706048108399587"/>
        </c:manualLayout>
      </c:layout>
      <c:lineChart>
        <c:grouping val="standard"/>
        <c:varyColors val="0"/>
        <c:ser>
          <c:idx val="2"/>
          <c:order val="0"/>
          <c:tx>
            <c:strRef>
              <c:f>Sheet1!$G$3</c:f>
              <c:strCache>
                <c:ptCount val="1"/>
                <c:pt idx="0">
                  <c:v>Global Quality Equity Income Fund</c:v>
                </c:pt>
              </c:strCache>
            </c:strRef>
          </c:tx>
          <c:spPr>
            <a:ln w="12700" cap="flat" cmpd="sng" algn="ctr">
              <a:solidFill>
                <a:schemeClr val="accent1"/>
              </a:solidFill>
              <a:prstDash val="solid"/>
              <a:round/>
              <a:headEnd type="none" w="med" len="med"/>
              <a:tailEnd type="none" w="med" len="med"/>
            </a:ln>
            <a:effectLst/>
          </c:spPr>
          <c:marker>
            <c:symbol val="diamond"/>
            <c:size val="6"/>
            <c:spPr>
              <a:solidFill>
                <a:schemeClr val="accent1"/>
              </a:solidFill>
              <a:ln w="9525">
                <a:solidFill>
                  <a:schemeClr val="accent1"/>
                </a:solidFill>
              </a:ln>
              <a:effectLst/>
            </c:spPr>
          </c:marker>
          <c:cat>
            <c:numRef>
              <c:f>Sheet1!$A$4:$A$15</c:f>
              <c:numCache>
                <c:formatCode>General</c:formatCode>
                <c:ptCount val="12"/>
                <c:pt idx="0">
                  <c:v>2008</c:v>
                </c:pt>
                <c:pt idx="1">
                  <c:v>2009</c:v>
                </c:pt>
                <c:pt idx="2">
                  <c:v>2010</c:v>
                </c:pt>
                <c:pt idx="3">
                  <c:v>2011</c:v>
                </c:pt>
                <c:pt idx="4">
                  <c:v>2012</c:v>
                </c:pt>
                <c:pt idx="5">
                  <c:v>2013</c:v>
                </c:pt>
                <c:pt idx="6">
                  <c:v>2014</c:v>
                </c:pt>
                <c:pt idx="7">
                  <c:v>2015</c:v>
                </c:pt>
                <c:pt idx="8">
                  <c:v>2016</c:v>
                </c:pt>
                <c:pt idx="9">
                  <c:v>2017</c:v>
                </c:pt>
                <c:pt idx="10">
                  <c:v>2018</c:v>
                </c:pt>
                <c:pt idx="11">
                  <c:v>2019</c:v>
                </c:pt>
              </c:numCache>
            </c:numRef>
          </c:cat>
          <c:val>
            <c:numRef>
              <c:f>Sheet1!$G$4:$G$15</c:f>
              <c:numCache>
                <c:formatCode>0.0</c:formatCode>
                <c:ptCount val="12"/>
                <c:pt idx="0">
                  <c:v>100</c:v>
                </c:pt>
                <c:pt idx="1">
                  <c:v>84.615384615384613</c:v>
                </c:pt>
                <c:pt idx="2">
                  <c:v>87.179487179487182</c:v>
                </c:pt>
                <c:pt idx="3">
                  <c:v>112.82051282051282</c:v>
                </c:pt>
                <c:pt idx="4">
                  <c:v>135.89743589743591</c:v>
                </c:pt>
                <c:pt idx="5">
                  <c:v>148.7179487179487</c:v>
                </c:pt>
                <c:pt idx="6">
                  <c:v>162.82051282051282</c:v>
                </c:pt>
                <c:pt idx="7">
                  <c:v>183.28205128205127</c:v>
                </c:pt>
                <c:pt idx="8">
                  <c:v>186.20512820512818</c:v>
                </c:pt>
                <c:pt idx="9">
                  <c:v>222.30769230769232</c:v>
                </c:pt>
                <c:pt idx="10">
                  <c:v>223.10256410256412</c:v>
                </c:pt>
                <c:pt idx="11">
                  <c:v>218.48717948717947</c:v>
                </c:pt>
              </c:numCache>
            </c:numRef>
          </c:val>
          <c:smooth val="0"/>
          <c:extLst>
            <c:ext xmlns:c16="http://schemas.microsoft.com/office/drawing/2014/chart" uri="{C3380CC4-5D6E-409C-BE32-E72D297353CC}">
              <c16:uniqueId val="{00000000-BC76-4B92-9B9F-A2C55AD95403}"/>
            </c:ext>
          </c:extLst>
        </c:ser>
        <c:ser>
          <c:idx val="0"/>
          <c:order val="1"/>
          <c:tx>
            <c:strRef>
              <c:f>Sheet1!$H$3</c:f>
              <c:strCache>
                <c:ptCount val="1"/>
                <c:pt idx="0">
                  <c:v>MSCI  ACWI***</c:v>
                </c:pt>
              </c:strCache>
            </c:strRef>
          </c:tx>
          <c:spPr>
            <a:ln w="12700" cap="flat" cmpd="sng" algn="ctr">
              <a:solidFill>
                <a:schemeClr val="accent3"/>
              </a:solidFill>
              <a:prstDash val="solid"/>
              <a:round/>
              <a:headEnd type="none" w="med" len="med"/>
              <a:tailEnd type="none" w="med" len="med"/>
            </a:ln>
            <a:effectLst/>
          </c:spPr>
          <c:marker>
            <c:symbol val="diamond"/>
            <c:size val="6"/>
            <c:spPr>
              <a:solidFill>
                <a:schemeClr val="accent3"/>
              </a:solidFill>
              <a:ln w="9525">
                <a:solidFill>
                  <a:schemeClr val="bg2"/>
                </a:solidFill>
              </a:ln>
              <a:effectLst/>
            </c:spPr>
          </c:marker>
          <c:cat>
            <c:numRef>
              <c:f>Sheet1!$A$4:$A$15</c:f>
              <c:numCache>
                <c:formatCode>General</c:formatCode>
                <c:ptCount val="12"/>
                <c:pt idx="0">
                  <c:v>2008</c:v>
                </c:pt>
                <c:pt idx="1">
                  <c:v>2009</c:v>
                </c:pt>
                <c:pt idx="2">
                  <c:v>2010</c:v>
                </c:pt>
                <c:pt idx="3">
                  <c:v>2011</c:v>
                </c:pt>
                <c:pt idx="4">
                  <c:v>2012</c:v>
                </c:pt>
                <c:pt idx="5">
                  <c:v>2013</c:v>
                </c:pt>
                <c:pt idx="6">
                  <c:v>2014</c:v>
                </c:pt>
                <c:pt idx="7">
                  <c:v>2015</c:v>
                </c:pt>
                <c:pt idx="8">
                  <c:v>2016</c:v>
                </c:pt>
                <c:pt idx="9">
                  <c:v>2017</c:v>
                </c:pt>
                <c:pt idx="10">
                  <c:v>2018</c:v>
                </c:pt>
                <c:pt idx="11">
                  <c:v>2019</c:v>
                </c:pt>
              </c:numCache>
            </c:numRef>
          </c:cat>
          <c:val>
            <c:numRef>
              <c:f>Sheet1!$H$4:$H$15</c:f>
              <c:numCache>
                <c:formatCode>0.0</c:formatCode>
                <c:ptCount val="12"/>
                <c:pt idx="0">
                  <c:v>100</c:v>
                </c:pt>
                <c:pt idx="1">
                  <c:v>81.72645739910314</c:v>
                </c:pt>
                <c:pt idx="2">
                  <c:v>86.995515695067255</c:v>
                </c:pt>
                <c:pt idx="3">
                  <c:v>96.860986547085204</c:v>
                </c:pt>
                <c:pt idx="4">
                  <c:v>105.94170403587444</c:v>
                </c:pt>
                <c:pt idx="5">
                  <c:v>110.08968609865471</c:v>
                </c:pt>
                <c:pt idx="6">
                  <c:v>116.59192825112108</c:v>
                </c:pt>
                <c:pt idx="7">
                  <c:v>115.91928251121075</c:v>
                </c:pt>
                <c:pt idx="8">
                  <c:v>116.81614349775784</c:v>
                </c:pt>
                <c:pt idx="9">
                  <c:v>132.7354260089686</c:v>
                </c:pt>
                <c:pt idx="10">
                  <c:v>140.69506726457399</c:v>
                </c:pt>
                <c:pt idx="11">
                  <c:v>151.12107623318389</c:v>
                </c:pt>
              </c:numCache>
            </c:numRef>
          </c:val>
          <c:smooth val="0"/>
          <c:extLst>
            <c:ext xmlns:c16="http://schemas.microsoft.com/office/drawing/2014/chart" uri="{C3380CC4-5D6E-409C-BE32-E72D297353CC}">
              <c16:uniqueId val="{00000001-BC76-4B92-9B9F-A2C55AD95403}"/>
            </c:ext>
          </c:extLst>
        </c:ser>
        <c:dLbls>
          <c:showLegendKey val="0"/>
          <c:showVal val="0"/>
          <c:showCatName val="0"/>
          <c:showSerName val="0"/>
          <c:showPercent val="0"/>
          <c:showBubbleSize val="0"/>
        </c:dLbls>
        <c:marker val="1"/>
        <c:smooth val="0"/>
        <c:axId val="559712784"/>
        <c:axId val="559713344"/>
      </c:lineChart>
      <c:catAx>
        <c:axId val="559712784"/>
        <c:scaling>
          <c:orientation val="minMax"/>
        </c:scaling>
        <c:delete val="0"/>
        <c:axPos val="b"/>
        <c:numFmt formatCode="#" sourceLinked="0"/>
        <c:majorTickMark val="none"/>
        <c:minorTickMark val="none"/>
        <c:tickLblPos val="low"/>
        <c:spPr>
          <a:noFill/>
          <a:ln w="6350" cap="flat" cmpd="sng" algn="ctr">
            <a:solidFill>
              <a:schemeClr val="tx1"/>
            </a:solidFill>
            <a:prstDash val="solid"/>
            <a:round/>
            <a:headEnd type="none" w="med" len="med"/>
            <a:tailEnd type="none" w="med" len="med"/>
          </a:ln>
          <a:effectLst/>
        </c:spPr>
        <c:txPr>
          <a:bodyPr rot="-60000000" spcFirstLastPara="1" vertOverflow="ellipsis" vert="horz" wrap="square" anchor="ctr" anchorCtr="1"/>
          <a:lstStyle/>
          <a:p>
            <a:pPr>
              <a:defRPr sz="600" b="0" i="0" u="none" strike="noStrike" kern="1200" cap="none" baseline="0">
                <a:solidFill>
                  <a:schemeClr val="tx1"/>
                </a:solidFill>
                <a:latin typeface="+mn-lt"/>
                <a:ea typeface="+mn-ea"/>
                <a:cs typeface="Arial" panose="020B0604020202020204" pitchFamily="34" charset="0"/>
              </a:defRPr>
            </a:pPr>
            <a:endParaRPr lang="en-US"/>
          </a:p>
        </c:txPr>
        <c:crossAx val="559713344"/>
        <c:crosses val="autoZero"/>
        <c:auto val="1"/>
        <c:lblAlgn val="ctr"/>
        <c:lblOffset val="100"/>
        <c:noMultiLvlLbl val="0"/>
      </c:catAx>
      <c:valAx>
        <c:axId val="559713344"/>
        <c:scaling>
          <c:orientation val="minMax"/>
          <c:min val="60"/>
        </c:scaling>
        <c:delete val="0"/>
        <c:axPos val="l"/>
        <c:numFmt formatCode="0" sourceLinked="0"/>
        <c:majorTickMark val="out"/>
        <c:minorTickMark val="none"/>
        <c:tickLblPos val="low"/>
        <c:spPr>
          <a:noFill/>
          <a:ln w="6350" cap="flat" cmpd="sng" algn="ctr">
            <a:noFill/>
            <a:prstDash val="solid"/>
            <a:round/>
            <a:headEnd type="none" w="med" len="med"/>
            <a:tailEnd type="none" w="med" len="med"/>
          </a:ln>
          <a:effectLst/>
        </c:spPr>
        <c:txPr>
          <a:bodyPr rot="-60000000" spcFirstLastPara="1" vertOverflow="ellipsis" vert="horz" wrap="square" anchor="ctr" anchorCtr="1"/>
          <a:lstStyle/>
          <a:p>
            <a:pPr>
              <a:defRPr sz="600" b="0" i="0" u="none" strike="noStrike" kern="1200" cap="none" baseline="0">
                <a:solidFill>
                  <a:schemeClr val="tx1"/>
                </a:solidFill>
                <a:latin typeface="+mn-lt"/>
                <a:ea typeface="+mn-ea"/>
                <a:cs typeface="Arial" panose="020B0604020202020204" pitchFamily="34" charset="0"/>
              </a:defRPr>
            </a:pPr>
            <a:endParaRPr lang="en-US"/>
          </a:p>
        </c:txPr>
        <c:crossAx val="559712784"/>
        <c:crosses val="autoZero"/>
        <c:crossBetween val="between"/>
      </c:valAx>
      <c:spPr>
        <a:noFill/>
        <a:ln w="25400">
          <a:noFill/>
        </a:ln>
        <a:effectLst/>
        <a:extLst>
          <a:ext uri="{909E8E84-426E-40DD-AFC4-6F175D3DCCD1}">
            <a14:hiddenFill xmlns:a14="http://schemas.microsoft.com/office/drawing/2010/main">
              <a:noFill/>
            </a14:hiddenFill>
          </a:ext>
        </a:extLst>
      </c:spPr>
    </c:plotArea>
    <c:legend>
      <c:legendPos val="b"/>
      <c:layout>
        <c:manualLayout>
          <c:xMode val="edge"/>
          <c:yMode val="edge"/>
          <c:x val="7.6746019561023116E-2"/>
          <c:y val="2.6531271259595129E-2"/>
          <c:w val="0.51313484579280499"/>
          <c:h val="0.18148712776489287"/>
        </c:manualLayout>
      </c:layout>
      <c:overlay val="0"/>
      <c:spPr>
        <a:noFill/>
        <a:ln>
          <a:noFill/>
        </a:ln>
        <a:effectLst/>
      </c:spPr>
      <c:txPr>
        <a:bodyPr rot="0" spcFirstLastPara="1" vertOverflow="ellipsis" vert="horz" wrap="square" anchor="ctr" anchorCtr="1"/>
        <a:lstStyle/>
        <a:p>
          <a:pPr>
            <a:defRPr sz="600" b="0" i="0" u="none" strike="noStrike" kern="1200" cap="none" baseline="0">
              <a:solidFill>
                <a:schemeClr val="tx1"/>
              </a:solidFill>
              <a:latin typeface="+mn-lt"/>
              <a:ea typeface="+mn-ea"/>
              <a:cs typeface="Arial" panose="020B0604020202020204" pitchFamily="34" charset="0"/>
            </a:defRPr>
          </a:pPr>
          <a:endParaRPr lang="en-US"/>
        </a:p>
      </c:txPr>
    </c:legend>
    <c:plotVisOnly val="1"/>
    <c:dispBlanksAs val="gap"/>
    <c:showDLblsOverMax val="0"/>
  </c:chart>
  <c:spPr>
    <a:noFill/>
    <a:ln w="25400" cap="flat" cmpd="sng" algn="ctr">
      <a:noFill/>
      <a:round/>
    </a:ln>
    <a:effectLst/>
    <a:extLst>
      <a:ext uri="{909E8E84-426E-40DD-AFC4-6F175D3DCCD1}">
        <a14:hiddenFill xmlns:a14="http://schemas.microsoft.com/office/drawing/2010/main">
          <a:solidFill>
            <a:srgbClr val="FFFFFF"/>
          </a:solidFill>
        </a14:hiddenFill>
      </a:ext>
    </a:extLst>
  </c:spPr>
  <c:txPr>
    <a:bodyPr/>
    <a:lstStyle/>
    <a:p>
      <a:pPr>
        <a:defRPr sz="600" b="0" i="0" u="none" strike="noStrike" cap="none" baseline="0">
          <a:solidFill>
            <a:schemeClr val="tx1"/>
          </a:solidFill>
          <a:latin typeface="+mn-lt"/>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image" Target="../media/image33.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image" Target="../media/image3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image" Target="../media/image39.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image" Target="../media/image4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F0DB148-F892-7D46-930E-DBDB2DD789D7}" type="datetimeFigureOut">
              <a:rPr lang="en-US" smtClean="0"/>
              <a:t>10/30/2020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58C7F7E-100A-A444-83F0-58B9D6AF4A81}" type="slidenum">
              <a:rPr lang="en-US" smtClean="0"/>
              <a:t>‹#›</a:t>
            </a:fld>
            <a:endParaRPr lang="en-US"/>
          </a:p>
        </p:txBody>
      </p:sp>
    </p:spTree>
    <p:extLst>
      <p:ext uri="{BB962C8B-B14F-4D97-AF65-F5344CB8AC3E}">
        <p14:creationId xmlns:p14="http://schemas.microsoft.com/office/powerpoint/2010/main" val="2121182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2ECA1B-EF38-DF43-83DB-5FDA8BE8F36D}" type="datetimeFigureOut">
              <a:rPr lang="en-US" smtClean="0"/>
              <a:t>10/30/2020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4C12B4-F7CE-E240-ACAE-EBF890481F97}" type="slidenum">
              <a:rPr lang="en-US" smtClean="0"/>
              <a:t>‹#›</a:t>
            </a:fld>
            <a:endParaRPr lang="en-US"/>
          </a:p>
        </p:txBody>
      </p:sp>
    </p:spTree>
    <p:extLst>
      <p:ext uri="{BB962C8B-B14F-4D97-AF65-F5344CB8AC3E}">
        <p14:creationId xmlns:p14="http://schemas.microsoft.com/office/powerpoint/2010/main" val="1352683594"/>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2</a:t>
            </a:fld>
            <a:endParaRPr lang="en-GB" dirty="0"/>
          </a:p>
        </p:txBody>
      </p:sp>
    </p:spTree>
    <p:extLst>
      <p:ext uri="{BB962C8B-B14F-4D97-AF65-F5344CB8AC3E}">
        <p14:creationId xmlns:p14="http://schemas.microsoft.com/office/powerpoint/2010/main" val="2892744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72D7A0-C452-49C7-8EDF-181ECD50DD6D}" type="slidenum">
              <a:rPr lang="en-GB" smtClean="0"/>
              <a:t>11</a:t>
            </a:fld>
            <a:endParaRPr lang="en-GB"/>
          </a:p>
        </p:txBody>
      </p:sp>
    </p:spTree>
    <p:extLst>
      <p:ext uri="{BB962C8B-B14F-4D97-AF65-F5344CB8AC3E}">
        <p14:creationId xmlns:p14="http://schemas.microsoft.com/office/powerpoint/2010/main" val="30725947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12</a:t>
            </a:fld>
            <a:endParaRPr lang="en-GB"/>
          </a:p>
        </p:txBody>
      </p:sp>
    </p:spTree>
    <p:extLst>
      <p:ext uri="{BB962C8B-B14F-4D97-AF65-F5344CB8AC3E}">
        <p14:creationId xmlns:p14="http://schemas.microsoft.com/office/powerpoint/2010/main" val="3216012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13</a:t>
            </a:fld>
            <a:endParaRPr lang="en-GB" dirty="0"/>
          </a:p>
        </p:txBody>
      </p:sp>
    </p:spTree>
    <p:extLst>
      <p:ext uri="{BB962C8B-B14F-4D97-AF65-F5344CB8AC3E}">
        <p14:creationId xmlns:p14="http://schemas.microsoft.com/office/powerpoint/2010/main" val="3299088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14</a:t>
            </a:fld>
            <a:endParaRPr lang="en-GB"/>
          </a:p>
        </p:txBody>
      </p:sp>
    </p:spTree>
    <p:extLst>
      <p:ext uri="{BB962C8B-B14F-4D97-AF65-F5344CB8AC3E}">
        <p14:creationId xmlns:p14="http://schemas.microsoft.com/office/powerpoint/2010/main" val="3147638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72D7A0-C452-49C7-8EDF-181ECD50DD6D}" type="slidenum">
              <a:rPr lang="en-GB" smtClean="0"/>
              <a:t>15</a:t>
            </a:fld>
            <a:endParaRPr lang="en-GB"/>
          </a:p>
        </p:txBody>
      </p:sp>
    </p:spTree>
    <p:extLst>
      <p:ext uri="{BB962C8B-B14F-4D97-AF65-F5344CB8AC3E}">
        <p14:creationId xmlns:p14="http://schemas.microsoft.com/office/powerpoint/2010/main" val="2507889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72D7A0-C452-49C7-8EDF-181ECD50DD6D}" type="slidenum">
              <a:rPr lang="en-GB" smtClean="0"/>
              <a:t>16</a:t>
            </a:fld>
            <a:endParaRPr lang="en-GB"/>
          </a:p>
        </p:txBody>
      </p:sp>
    </p:spTree>
    <p:extLst>
      <p:ext uri="{BB962C8B-B14F-4D97-AF65-F5344CB8AC3E}">
        <p14:creationId xmlns:p14="http://schemas.microsoft.com/office/powerpoint/2010/main" val="18652348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94C12B4-F7CE-E240-ACAE-EBF890481F9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19614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3</a:t>
            </a:fld>
            <a:endParaRPr lang="en-GB" dirty="0"/>
          </a:p>
        </p:txBody>
      </p:sp>
    </p:spTree>
    <p:extLst>
      <p:ext uri="{BB962C8B-B14F-4D97-AF65-F5344CB8AC3E}">
        <p14:creationId xmlns:p14="http://schemas.microsoft.com/office/powerpoint/2010/main" val="2312916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95690" rtl="0" eaLnBrk="1" fontAlgn="auto" latinLnBrk="0" hangingPunct="1">
              <a:lnSpc>
                <a:spcPct val="100000"/>
              </a:lnSpc>
              <a:spcBef>
                <a:spcPts val="0"/>
              </a:spcBef>
              <a:spcAft>
                <a:spcPts val="0"/>
              </a:spcAft>
              <a:buClrTx/>
              <a:buSzTx/>
              <a:buFontTx/>
              <a:buNone/>
              <a:tabLst/>
              <a:defRPr/>
            </a:pPr>
            <a:fld id="{722DBCD6-B5F9-444B-AD53-447C2BE1D2B6}"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9569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98584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722DBCD6-B5F9-444B-AD53-447C2BE1D2B6}" type="slidenum">
              <a:rPr lang="en-GB" smtClean="0"/>
              <a:pPr/>
              <a:t>5</a:t>
            </a:fld>
            <a:endParaRPr lang="en-GB" dirty="0"/>
          </a:p>
        </p:txBody>
      </p:sp>
    </p:spTree>
    <p:extLst>
      <p:ext uri="{BB962C8B-B14F-4D97-AF65-F5344CB8AC3E}">
        <p14:creationId xmlns:p14="http://schemas.microsoft.com/office/powerpoint/2010/main" val="1573463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6</a:t>
            </a:fld>
            <a:endParaRPr lang="en-GB"/>
          </a:p>
        </p:txBody>
      </p:sp>
    </p:spTree>
    <p:extLst>
      <p:ext uri="{BB962C8B-B14F-4D97-AF65-F5344CB8AC3E}">
        <p14:creationId xmlns:p14="http://schemas.microsoft.com/office/powerpoint/2010/main" val="7349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722DBCD6-B5F9-444B-AD53-447C2BE1D2B6}" type="slidenum">
              <a:rPr lang="en-GB" smtClean="0"/>
              <a:pPr/>
              <a:t>7</a:t>
            </a:fld>
            <a:endParaRPr lang="en-GB" dirty="0"/>
          </a:p>
        </p:txBody>
      </p:sp>
    </p:spTree>
    <p:extLst>
      <p:ext uri="{BB962C8B-B14F-4D97-AF65-F5344CB8AC3E}">
        <p14:creationId xmlns:p14="http://schemas.microsoft.com/office/powerpoint/2010/main" val="18573125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8</a:t>
            </a:fld>
            <a:endParaRPr lang="en-GB"/>
          </a:p>
        </p:txBody>
      </p:sp>
    </p:spTree>
    <p:extLst>
      <p:ext uri="{BB962C8B-B14F-4D97-AF65-F5344CB8AC3E}">
        <p14:creationId xmlns:p14="http://schemas.microsoft.com/office/powerpoint/2010/main" val="793295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22DBCD6-B5F9-444B-AD53-447C2BE1D2B6}" type="slidenum">
              <a:rPr lang="en-GB" smtClean="0"/>
              <a:pPr/>
              <a:t>9</a:t>
            </a:fld>
            <a:endParaRPr lang="en-GB"/>
          </a:p>
        </p:txBody>
      </p:sp>
    </p:spTree>
    <p:extLst>
      <p:ext uri="{BB962C8B-B14F-4D97-AF65-F5344CB8AC3E}">
        <p14:creationId xmlns:p14="http://schemas.microsoft.com/office/powerpoint/2010/main" val="3014939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572D7A0-C452-49C7-8EDF-181ECD50DD6D}" type="slidenum">
              <a:rPr lang="en-GB" smtClean="0"/>
              <a:t>10</a:t>
            </a:fld>
            <a:endParaRPr lang="en-GB"/>
          </a:p>
        </p:txBody>
      </p:sp>
    </p:spTree>
    <p:extLst>
      <p:ext uri="{BB962C8B-B14F-4D97-AF65-F5344CB8AC3E}">
        <p14:creationId xmlns:p14="http://schemas.microsoft.com/office/powerpoint/2010/main" val="1010879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7_Title and Content">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
            <a:ext cx="9144000" cy="5151745"/>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41527424"/>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78596"/>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5571130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3_Title and Conten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58688"/>
          </a:xfrm>
          <a:prstGeom prst="rect">
            <a:avLst/>
          </a:prstGeom>
        </p:spPr>
      </p:pic>
      <p:sp>
        <p:nvSpPr>
          <p:cNvPr id="12" name="Rectangle 11"/>
          <p:cNvSpPr/>
          <p:nvPr userDrawn="1"/>
        </p:nvSpPr>
        <p:spPr>
          <a:xfrm>
            <a:off x="0" y="1765979"/>
            <a:ext cx="9148642" cy="3387913"/>
          </a:xfrm>
          <a:prstGeom prst="rect">
            <a:avLst/>
          </a:prstGeom>
          <a:gradFill flip="none" rotWithShape="1">
            <a:gsLst>
              <a:gs pos="48000">
                <a:srgbClr val="000000">
                  <a:alpha val="65000"/>
                </a:srgbClr>
              </a:gs>
              <a:gs pos="11000">
                <a:schemeClr val="tx1">
                  <a:alpha val="80000"/>
                </a:schemeClr>
              </a:gs>
              <a:gs pos="91000">
                <a:schemeClr val="tx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endParaRPr>
          </a:p>
        </p:txBody>
      </p:sp>
      <p:sp>
        <p:nvSpPr>
          <p:cNvPr id="8" name="Title 1">
            <a:extLst>
              <a:ext uri="{FF2B5EF4-FFF2-40B4-BE49-F238E27FC236}">
                <a16:creationId xmlns:a16="http://schemas.microsoft.com/office/drawing/2014/main" id="{D9980FC8-16AA-874D-BC92-A7D6B755AD98}"/>
              </a:ext>
            </a:extLst>
          </p:cNvPr>
          <p:cNvSpPr>
            <a:spLocks noGrp="1"/>
          </p:cNvSpPr>
          <p:nvPr>
            <p:ph type="ctrTitle" hasCustomPrompt="1"/>
          </p:nvPr>
        </p:nvSpPr>
        <p:spPr>
          <a:xfrm>
            <a:off x="309845" y="3516166"/>
            <a:ext cx="7772400" cy="405035"/>
          </a:xfrm>
        </p:spPr>
        <p:txBody>
          <a:bodyPr anchor="ctr">
            <a:noAutofit/>
          </a:bodyPr>
          <a:lstStyle>
            <a:lvl1pPr algn="l">
              <a:defRPr sz="2800" b="0" i="0">
                <a:solidFill>
                  <a:schemeClr val="bg1"/>
                </a:solidFill>
                <a:latin typeface="Century Gothic"/>
                <a:cs typeface="Century Gothic"/>
              </a:defRPr>
            </a:lvl1pPr>
          </a:lstStyle>
          <a:p>
            <a:r>
              <a:rPr lang="x-none" dirty="0"/>
              <a:t>CLICK TO EDIT MASTER TITLE STYLE</a:t>
            </a:r>
            <a:endParaRPr lang="en-US" dirty="0"/>
          </a:p>
        </p:txBody>
      </p:sp>
      <p:sp>
        <p:nvSpPr>
          <p:cNvPr id="9" name="Subtitle 2">
            <a:extLst>
              <a:ext uri="{FF2B5EF4-FFF2-40B4-BE49-F238E27FC236}">
                <a16:creationId xmlns:a16="http://schemas.microsoft.com/office/drawing/2014/main" id="{3D4185E2-2981-5146-9AD1-E9F199A5422F}"/>
              </a:ext>
            </a:extLst>
          </p:cNvPr>
          <p:cNvSpPr>
            <a:spLocks noGrp="1"/>
          </p:cNvSpPr>
          <p:nvPr>
            <p:ph type="subTitle" idx="1"/>
          </p:nvPr>
        </p:nvSpPr>
        <p:spPr>
          <a:xfrm>
            <a:off x="309845" y="4018538"/>
            <a:ext cx="6400800" cy="335752"/>
          </a:xfrm>
        </p:spPr>
        <p:txBody>
          <a:bodyPr anchor="ctr">
            <a:normAutofit/>
          </a:bodyPr>
          <a:lstStyle>
            <a:lvl1pPr marL="0" indent="0" algn="l">
              <a:buNone/>
              <a:defRPr sz="1600">
                <a:solidFill>
                  <a:schemeClr val="bg1"/>
                </a:solidFill>
                <a:latin typeface="Century Gothic"/>
                <a:cs typeface="Century Gothic"/>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dirty="0"/>
              <a:t>Click to edit Master subtitle style</a:t>
            </a:r>
            <a:endParaRPr lang="en-US" dirty="0"/>
          </a:p>
        </p:txBody>
      </p:sp>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980" y="0"/>
            <a:ext cx="2216974" cy="5143500"/>
          </a:xfrm>
          <a:prstGeom prst="rect">
            <a:avLst/>
          </a:prstGeom>
        </p:spPr>
      </p:pic>
    </p:spTree>
    <p:extLst>
      <p:ext uri="{BB962C8B-B14F-4D97-AF65-F5344CB8AC3E}">
        <p14:creationId xmlns:p14="http://schemas.microsoft.com/office/powerpoint/2010/main" val="3582741648"/>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orient="horz">
          <p15:clr>
            <a:srgbClr val="FBAE40"/>
          </p15:clr>
        </p15:guide>
        <p15:guide id="4" pos="249">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7" name="Rectangle 6">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5229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88828" y="267072"/>
            <a:ext cx="7797972" cy="382093"/>
          </a:xfrm>
        </p:spPr>
        <p:txBody>
          <a:bodyPr>
            <a:normAutofit/>
          </a:bodyPr>
          <a:lstStyle>
            <a:lvl1pPr algn="l">
              <a:defRPr sz="2800" b="0" i="0">
                <a:solidFill>
                  <a:schemeClr val="tx1"/>
                </a:solidFill>
                <a:latin typeface="Century Gothic"/>
                <a:cs typeface="Century Gothic"/>
              </a:defRPr>
            </a:lvl1pPr>
          </a:lstStyle>
          <a:p>
            <a:r>
              <a:rPr lang="x-none" dirty="0"/>
              <a:t>CLICK TO EDIT MASTER TITLE STYLE</a:t>
            </a:r>
            <a:endParaRPr lang="en-US" dirty="0"/>
          </a:p>
        </p:txBody>
      </p:sp>
      <p:sp>
        <p:nvSpPr>
          <p:cNvPr id="3" name="Content Placeholder 2"/>
          <p:cNvSpPr>
            <a:spLocks noGrp="1"/>
          </p:cNvSpPr>
          <p:nvPr>
            <p:ph idx="1"/>
          </p:nvPr>
        </p:nvSpPr>
        <p:spPr>
          <a:xfrm>
            <a:off x="550068" y="826710"/>
            <a:ext cx="8151019" cy="3767913"/>
          </a:xfrm>
        </p:spPr>
        <p:txBody>
          <a:bodyPr>
            <a:normAutofit/>
          </a:bodyPr>
          <a:lstStyle>
            <a:lvl1pPr marL="342900" indent="-342900">
              <a:buClr>
                <a:srgbClr val="50B800"/>
              </a:buClr>
              <a:buFont typeface="Wingdings" panose="05000000000000000000" pitchFamily="2" charset="2"/>
              <a:buChar char="l"/>
              <a:defRPr sz="1600">
                <a:solidFill>
                  <a:schemeClr val="tx1"/>
                </a:solidFill>
                <a:latin typeface="Century Gothic"/>
                <a:cs typeface="Century Gothic"/>
              </a:defRPr>
            </a:lvl1pPr>
            <a:lvl2pPr marL="742950" indent="-285750">
              <a:buClr>
                <a:srgbClr val="50B800"/>
              </a:buClr>
              <a:buSzPct val="80000"/>
              <a:buFont typeface="Wingdings" panose="05000000000000000000" pitchFamily="2" charset="2"/>
              <a:buChar char="¢"/>
              <a:defRPr sz="1600">
                <a:solidFill>
                  <a:schemeClr val="tx1"/>
                </a:solidFill>
                <a:latin typeface="Century Gothic"/>
                <a:cs typeface="Century Gothic"/>
              </a:defRPr>
            </a:lvl2pPr>
            <a:lvl3pPr marL="1143000" indent="-228600">
              <a:buClr>
                <a:srgbClr val="50B800"/>
              </a:buClr>
              <a:buFont typeface="Wingdings" panose="05000000000000000000" pitchFamily="2" charset="2"/>
              <a:buChar char="l"/>
              <a:defRPr sz="1600">
                <a:solidFill>
                  <a:schemeClr val="tx1"/>
                </a:solidFill>
                <a:latin typeface="Century Gothic"/>
                <a:cs typeface="Century Gothic"/>
              </a:defRPr>
            </a:lvl3pPr>
            <a:lvl4pPr>
              <a:buClr>
                <a:srgbClr val="50B800"/>
              </a:buClr>
              <a:defRPr sz="1600">
                <a:solidFill>
                  <a:schemeClr val="tx1"/>
                </a:solidFill>
                <a:latin typeface="Century Gothic"/>
                <a:cs typeface="Century Gothic"/>
              </a:defRPr>
            </a:lvl4pPr>
            <a:lvl5pPr>
              <a:buClr>
                <a:srgbClr val="50B800"/>
              </a:buClr>
              <a:defRPr sz="1600">
                <a:solidFill>
                  <a:schemeClr val="tx1"/>
                </a:solidFill>
                <a:latin typeface="Century Gothic"/>
                <a:cs typeface="Century Gothic"/>
              </a:defRPr>
            </a:lvl5p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pic>
        <p:nvPicPr>
          <p:cNvPr id="11" name="Picture 10" descr="Untitled-14.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sp>
        <p:nvSpPr>
          <p:cNvPr id="12" name="Slide Number Placeholder 5"/>
          <p:cNvSpPr>
            <a:spLocks noGrp="1"/>
          </p:cNvSpPr>
          <p:nvPr>
            <p:ph type="sldNum" sz="quarter" idx="12"/>
          </p:nvPr>
        </p:nvSpPr>
        <p:spPr>
          <a:xfrm>
            <a:off x="370400" y="4872685"/>
            <a:ext cx="323908" cy="273844"/>
          </a:xfrm>
        </p:spPr>
        <p:txBody>
          <a:bodyPr/>
          <a:lstStyle>
            <a:lvl1pPr algn="ctr">
              <a:defRPr sz="700">
                <a:solidFill>
                  <a:srgbClr val="009689"/>
                </a:solidFill>
              </a:defRPr>
            </a:lvl1pPr>
          </a:lstStyle>
          <a:p>
            <a:fld id="{F808627B-F915-7940-8094-9D0FE90F5C69}" type="slidenum">
              <a:rPr lang="en-US" smtClean="0"/>
              <a:pPr/>
              <a:t>‹#›</a:t>
            </a:fld>
            <a:endParaRPr lang="en-US" dirty="0"/>
          </a:p>
        </p:txBody>
      </p:sp>
      <p:pic>
        <p:nvPicPr>
          <p:cNvPr id="9" name="Picture 8" descr="OM_CI_PPT_template update1.png">
            <a:extLst>
              <a:ext uri="{FF2B5EF4-FFF2-40B4-BE49-F238E27FC236}">
                <a16:creationId xmlns:a16="http://schemas.microsoft.com/office/drawing/2014/main" id="{7C738F9B-735F-2840-8118-1254B55B9D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 y="0"/>
            <a:ext cx="888828" cy="649165"/>
          </a:xfrm>
          <a:prstGeom prst="rect">
            <a:avLst/>
          </a:prstGeom>
        </p:spPr>
      </p:pic>
      <p:sp>
        <p:nvSpPr>
          <p:cNvPr id="8" name="Rectangle 7">
            <a:extLst>
              <a:ext uri="{FF2B5EF4-FFF2-40B4-BE49-F238E27FC236}">
                <a16:creationId xmlns:a16="http://schemas.microsoft.com/office/drawing/2014/main" id="{EF308346-1330-9745-95E3-4516ADDDFEEF}"/>
              </a:ext>
            </a:extLst>
          </p:cNvPr>
          <p:cNvSpPr/>
          <p:nvPr userDrawn="1"/>
        </p:nvSpPr>
        <p:spPr>
          <a:xfrm>
            <a:off x="9050217" y="4822093"/>
            <a:ext cx="156536" cy="321407"/>
          </a:xfrm>
          <a:prstGeom prst="rect">
            <a:avLst/>
          </a:prstGeom>
          <a:solidFill>
            <a:srgbClr val="0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95665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3" name="Rectangle 2"/>
          <p:cNvSpPr/>
          <p:nvPr userDrawn="1"/>
        </p:nvSpPr>
        <p:spPr>
          <a:xfrm>
            <a:off x="317513" y="4816345"/>
            <a:ext cx="542097" cy="32715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23">
            <a:extLst>
              <a:ext uri="{FF2B5EF4-FFF2-40B4-BE49-F238E27FC236}">
                <a16:creationId xmlns:a16="http://schemas.microsoft.com/office/drawing/2014/main" id="{E13597E9-BEF6-2F4C-B6F6-EA03A2207C1D}"/>
              </a:ext>
            </a:extLst>
          </p:cNvPr>
          <p:cNvSpPr>
            <a:spLocks noChangeArrowheads="1"/>
          </p:cNvSpPr>
          <p:nvPr userDrawn="1"/>
        </p:nvSpPr>
        <p:spPr bwMode="auto">
          <a:xfrm>
            <a:off x="902021" y="4901468"/>
            <a:ext cx="6316252" cy="2377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72000" rIns="72000" bIns="72000">
            <a:spAutoFit/>
          </a:bodyPr>
          <a:lstStyle>
            <a:lvl1pPr eaLnBrk="0" hangingPunct="0">
              <a:defRPr sz="2400" b="1">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2400" b="1">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2400" b="1">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2400" b="1">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2400" b="1">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ea typeface="ＭＳ Ｐゴシック" panose="020B0600070205080204" pitchFamily="34" charset="-128"/>
              </a:defRPr>
            </a:lvl9pPr>
          </a:lstStyle>
          <a:p>
            <a:r>
              <a:rPr lang="en-ZA" sz="600" b="0" kern="1200" dirty="0">
                <a:solidFill>
                  <a:schemeClr val="tx1"/>
                </a:solidFill>
                <a:effectLst/>
                <a:latin typeface="+mn-lt"/>
                <a:ea typeface="ＭＳ Ｐゴシック" panose="020B0600070205080204" pitchFamily="34" charset="-128"/>
                <a:cs typeface="+mn-cs"/>
              </a:rPr>
              <a:t>Old Mutual International is a division of Old Mutual Life Assurance Company</a:t>
            </a:r>
            <a:r>
              <a:rPr lang="en-ZA" sz="600" b="0" kern="1200" baseline="0" dirty="0">
                <a:solidFill>
                  <a:schemeClr val="tx1"/>
                </a:solidFill>
                <a:effectLst/>
                <a:latin typeface="+mn-lt"/>
                <a:ea typeface="ＭＳ Ｐゴシック" panose="020B0600070205080204" pitchFamily="34" charset="-128"/>
                <a:cs typeface="+mn-cs"/>
              </a:rPr>
              <a:t> (South Africa) Limit</a:t>
            </a:r>
            <a:r>
              <a:rPr lang="en-ZA" sz="600" b="0" kern="1200" dirty="0">
                <a:solidFill>
                  <a:schemeClr val="tx1"/>
                </a:solidFill>
                <a:effectLst/>
                <a:latin typeface="+mn-lt"/>
                <a:ea typeface="ＭＳ Ｐゴシック" panose="020B0600070205080204" pitchFamily="34" charset="-128"/>
                <a:cs typeface="+mn-cs"/>
              </a:rPr>
              <a:t>ed which</a:t>
            </a:r>
            <a:r>
              <a:rPr lang="en-ZA" sz="600" b="0" kern="1200" baseline="0" dirty="0">
                <a:solidFill>
                  <a:schemeClr val="tx1"/>
                </a:solidFill>
                <a:effectLst/>
                <a:latin typeface="+mn-lt"/>
                <a:ea typeface="ＭＳ Ｐゴシック" panose="020B0600070205080204" pitchFamily="34" charset="-128"/>
                <a:cs typeface="+mn-cs"/>
              </a:rPr>
              <a:t> is a licensed f</a:t>
            </a:r>
            <a:r>
              <a:rPr lang="en-ZA" sz="600" b="0" kern="1200" dirty="0">
                <a:solidFill>
                  <a:schemeClr val="tx1"/>
                </a:solidFill>
                <a:effectLst/>
                <a:latin typeface="+mn-lt"/>
                <a:ea typeface="ＭＳ Ｐゴシック" panose="020B0600070205080204" pitchFamily="34" charset="-128"/>
                <a:cs typeface="+mn-cs"/>
              </a:rPr>
              <a:t>inancial services provider.</a:t>
            </a:r>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60" y="0"/>
            <a:ext cx="2213929" cy="5143500"/>
          </a:xfrm>
          <a:prstGeom prst="rect">
            <a:avLst/>
          </a:prstGeom>
        </p:spPr>
      </p:pic>
      <p:sp>
        <p:nvSpPr>
          <p:cNvPr id="6" name="Title 1">
            <a:extLst>
              <a:ext uri="{FF2B5EF4-FFF2-40B4-BE49-F238E27FC236}">
                <a16:creationId xmlns:a16="http://schemas.microsoft.com/office/drawing/2014/main" id="{2712CA79-67B7-3F4E-A03D-7B729FFA5D91}"/>
              </a:ext>
            </a:extLst>
          </p:cNvPr>
          <p:cNvSpPr>
            <a:spLocks noGrp="1"/>
          </p:cNvSpPr>
          <p:nvPr>
            <p:ph type="ctrTitle" hasCustomPrompt="1"/>
          </p:nvPr>
        </p:nvSpPr>
        <p:spPr>
          <a:xfrm>
            <a:off x="301420" y="3723367"/>
            <a:ext cx="4445582" cy="405035"/>
          </a:xfrm>
        </p:spPr>
        <p:txBody>
          <a:bodyPr>
            <a:noAutofit/>
          </a:bodyPr>
          <a:lstStyle>
            <a:lvl1pPr algn="l">
              <a:defRPr sz="3600" b="0" i="0" baseline="0">
                <a:solidFill>
                  <a:schemeClr val="tx1"/>
                </a:solidFill>
                <a:latin typeface="Century Gothic"/>
                <a:cs typeface="Century Gothic"/>
              </a:defRPr>
            </a:lvl1pPr>
          </a:lstStyle>
          <a:p>
            <a:r>
              <a:rPr lang="en-US" dirty="0"/>
              <a:t>CLICK TO ADD TEXT</a:t>
            </a:r>
          </a:p>
        </p:txBody>
      </p:sp>
    </p:spTree>
    <p:extLst>
      <p:ext uri="{BB962C8B-B14F-4D97-AF65-F5344CB8AC3E}">
        <p14:creationId xmlns:p14="http://schemas.microsoft.com/office/powerpoint/2010/main" val="1368315187"/>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5426" userDrawn="1">
          <p15:clr>
            <a:srgbClr val="FBAE40"/>
          </p15:clr>
        </p15:guide>
        <p15:guide id="3" pos="249" userDrawn="1">
          <p15:clr>
            <a:srgbClr val="FBAE40"/>
          </p15:clr>
        </p15:guide>
        <p15:guide id="5" orient="horz" pos="3072" userDrawn="1">
          <p15:clr>
            <a:srgbClr val="FBAE40"/>
          </p15:clr>
        </p15:guide>
        <p15:guide id="6" pos="567"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Full">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8227" y="323410"/>
            <a:ext cx="8372951" cy="230299"/>
          </a:xfrm>
        </p:spPr>
        <p:txBody>
          <a:bodyPr anchor="b" anchorCtr="0"/>
          <a:lstStyle>
            <a:lvl1pPr>
              <a:defRPr>
                <a:solidFill>
                  <a:schemeClr val="tx1"/>
                </a:solidFill>
              </a:defRPr>
            </a:lvl1pPr>
          </a:lstStyle>
          <a:p>
            <a:r>
              <a:rPr lang="en-US" dirty="0"/>
              <a:t>Title (one line)</a:t>
            </a:r>
            <a:endParaRPr lang="en-GB" dirty="0"/>
          </a:p>
        </p:txBody>
      </p:sp>
      <p:sp>
        <p:nvSpPr>
          <p:cNvPr id="3" name="Sub-title"/>
          <p:cNvSpPr>
            <a:spLocks noGrp="1"/>
          </p:cNvSpPr>
          <p:nvPr>
            <p:ph type="body" sz="quarter" idx="11" hasCustomPrompt="1"/>
          </p:nvPr>
        </p:nvSpPr>
        <p:spPr>
          <a:xfrm>
            <a:off x="638228" y="623859"/>
            <a:ext cx="8372950" cy="188385"/>
          </a:xfrm>
          <a:prstGeom prst="rect">
            <a:avLst/>
          </a:prstGeom>
        </p:spPr>
        <p:txBody>
          <a:bodyPr vert="horz" wrap="square" lIns="0" tIns="0" rIns="0" bIns="0" rtlCol="0">
            <a:spAutoFit/>
          </a:bodyPr>
          <a:lstStyle>
            <a:lvl1pPr>
              <a:defRPr lang="en-US" sz="1224" dirty="0">
                <a:solidFill>
                  <a:schemeClr val="tx1"/>
                </a:solidFill>
              </a:defRPr>
            </a:lvl1pPr>
          </a:lstStyle>
          <a:p>
            <a:pPr lvl="0">
              <a:spcBef>
                <a:spcPts val="0"/>
              </a:spcBef>
            </a:pPr>
            <a:r>
              <a:rPr lang="en-US" dirty="0"/>
              <a:t>Sub-title</a:t>
            </a:r>
          </a:p>
        </p:txBody>
      </p:sp>
      <p:sp>
        <p:nvSpPr>
          <p:cNvPr id="4" name="Footnote" descr="Source"/>
          <p:cNvSpPr>
            <a:spLocks noGrp="1"/>
          </p:cNvSpPr>
          <p:nvPr>
            <p:ph type="body" sz="quarter" idx="13" hasCustomPrompt="1"/>
          </p:nvPr>
        </p:nvSpPr>
        <p:spPr>
          <a:xfrm>
            <a:off x="638228" y="4876716"/>
            <a:ext cx="8157720" cy="176074"/>
          </a:xfrm>
          <a:prstGeom prst="rect">
            <a:avLst/>
          </a:prstGeom>
        </p:spPr>
        <p:txBody>
          <a:bodyPr anchor="b" anchorCtr="0">
            <a:spAutoFit/>
          </a:bodyPr>
          <a:lstStyle>
            <a:lvl1pPr marL="0" algn="l" defTabSz="677268" rtl="0" eaLnBrk="1" latinLnBrk="0" hangingPunct="1">
              <a:lnSpc>
                <a:spcPct val="100000"/>
              </a:lnSpc>
              <a:spcBef>
                <a:spcPct val="0"/>
              </a:spcBef>
              <a:spcAft>
                <a:spcPts val="0"/>
              </a:spcAft>
              <a:buClrTx/>
              <a:buFontTx/>
              <a:buNone/>
              <a:defRPr lang="en-US" sz="544" b="0" kern="1200" dirty="0" smtClean="0">
                <a:solidFill>
                  <a:schemeClr val="tx1"/>
                </a:solidFill>
                <a:latin typeface="+mn-lt"/>
                <a:ea typeface="+mn-ea"/>
                <a:cs typeface="Arial" charset="0"/>
              </a:defRPr>
            </a:lvl1pPr>
            <a:lvl2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2pPr>
            <a:lvl3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3pPr>
            <a:lvl4pPr marL="0" algn="l" defTabSz="677268" rtl="0" eaLnBrk="1" latinLnBrk="0" hangingPunct="1">
              <a:spcBef>
                <a:spcPct val="0"/>
              </a:spcBef>
              <a:buClrTx/>
              <a:buFontTx/>
              <a:buNone/>
              <a:defRPr lang="en-US" sz="544" b="1" kern="1200" dirty="0" smtClean="0">
                <a:solidFill>
                  <a:schemeClr val="tx2"/>
                </a:solidFill>
                <a:latin typeface="+mn-lt"/>
                <a:ea typeface="+mn-ea"/>
                <a:cs typeface="Arial" charset="0"/>
              </a:defRPr>
            </a:lvl4pPr>
            <a:lvl5pPr marL="0" algn="l" defTabSz="677268" rtl="0" eaLnBrk="1" latinLnBrk="0" hangingPunct="1">
              <a:spcBef>
                <a:spcPct val="0"/>
              </a:spcBef>
              <a:buClrTx/>
              <a:buFontTx/>
              <a:buNone/>
              <a:defRPr lang="en-GB" sz="544" b="1" kern="1200" dirty="0" smtClean="0">
                <a:solidFill>
                  <a:schemeClr val="tx2"/>
                </a:solidFill>
                <a:latin typeface="+mn-lt"/>
                <a:ea typeface="+mn-ea"/>
                <a:cs typeface="Arial" charset="0"/>
              </a:defRPr>
            </a:lvl5pPr>
          </a:lstStyle>
          <a:p>
            <a:pPr lvl="0"/>
            <a:r>
              <a:rPr lang="en-US" dirty="0"/>
              <a:t>[Footnote]</a:t>
            </a:r>
          </a:p>
        </p:txBody>
      </p:sp>
    </p:spTree>
    <p:extLst>
      <p:ext uri="{BB962C8B-B14F-4D97-AF65-F5344CB8AC3E}">
        <p14:creationId xmlns:p14="http://schemas.microsoft.com/office/powerpoint/2010/main" val="3552934971"/>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8828" y="205979"/>
            <a:ext cx="7797971" cy="443186"/>
          </a:xfrm>
          <a:prstGeom prst="rect">
            <a:avLst/>
          </a:prstGeom>
        </p:spPr>
        <p:txBody>
          <a:bodyPr vert="horz" lIns="91440" tIns="45720" rIns="91440" bIns="45720" rtlCol="0" anchor="ctr">
            <a:noAutofit/>
          </a:bodyPr>
          <a:lstStyle/>
          <a:p>
            <a:r>
              <a:rPr lang="x-none"/>
              <a:t>CLICK TO EDIT MASTER TITLE STYLE</a:t>
            </a:r>
            <a:endParaRPr lang="en-US" dirty="0"/>
          </a:p>
        </p:txBody>
      </p:sp>
      <p:sp>
        <p:nvSpPr>
          <p:cNvPr id="3" name="Text Placeholder 2"/>
          <p:cNvSpPr>
            <a:spLocks noGrp="1"/>
          </p:cNvSpPr>
          <p:nvPr>
            <p:ph type="body" idx="1"/>
          </p:nvPr>
        </p:nvSpPr>
        <p:spPr>
          <a:xfrm>
            <a:off x="457200" y="805305"/>
            <a:ext cx="8229600" cy="3789318"/>
          </a:xfrm>
          <a:prstGeom prst="rect">
            <a:avLst/>
          </a:prstGeom>
        </p:spPr>
        <p:txBody>
          <a:bodyPr vert="horz" lIns="91440" tIns="45720" rIns="91440" bIns="45720" rtlCol="0">
            <a:normAutofit/>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6" name="Slide Number Placeholder 5"/>
          <p:cNvSpPr>
            <a:spLocks noGrp="1"/>
          </p:cNvSpPr>
          <p:nvPr>
            <p:ph type="sldNum" sz="quarter" idx="4"/>
          </p:nvPr>
        </p:nvSpPr>
        <p:spPr>
          <a:xfrm>
            <a:off x="360240" y="4869655"/>
            <a:ext cx="344485" cy="273844"/>
          </a:xfrm>
          <a:prstGeom prst="rect">
            <a:avLst/>
          </a:prstGeom>
        </p:spPr>
        <p:txBody>
          <a:bodyPr vert="horz" wrap="none" lIns="91440" tIns="45720" rIns="91440" bIns="45720" rtlCol="0" anchor="ctr"/>
          <a:lstStyle>
            <a:lvl1pPr algn="ctr">
              <a:defRPr sz="700">
                <a:solidFill>
                  <a:srgbClr val="009677"/>
                </a:solidFill>
                <a:latin typeface="Century Gothic"/>
                <a:cs typeface="Century Gothic"/>
              </a:defRPr>
            </a:lvl1pPr>
          </a:lstStyle>
          <a:p>
            <a:fld id="{F808627B-F915-7940-8094-9D0FE90F5C69}" type="slidenum">
              <a:rPr lang="en-US" smtClean="0"/>
              <a:pPr/>
              <a:t>‹#›</a:t>
            </a:fld>
            <a:endParaRPr lang="en-US" dirty="0"/>
          </a:p>
        </p:txBody>
      </p:sp>
      <p:pic>
        <p:nvPicPr>
          <p:cNvPr id="13" name="Picture 12" descr="Untitled-14.png"/>
          <p:cNvPicPr>
            <a:picLocks noChangeAspect="1"/>
          </p:cNvPicPr>
          <p:nvPr userDrawn="1"/>
        </p:nvPicPr>
        <p:blipFill rotWithShape="1">
          <a:blip r:embed="rId9" cstate="email">
            <a:extLst>
              <a:ext uri="{28A0092B-C50C-407E-A947-70E740481C1C}">
                <a14:useLocalDpi xmlns:a14="http://schemas.microsoft.com/office/drawing/2010/main"/>
              </a:ext>
            </a:extLst>
          </a:blip>
          <a:srcRect/>
          <a:stretch/>
        </p:blipFill>
        <p:spPr>
          <a:xfrm>
            <a:off x="360240" y="4767262"/>
            <a:ext cx="705352" cy="376237"/>
          </a:xfrm>
          <a:prstGeom prst="rect">
            <a:avLst/>
          </a:prstGeom>
        </p:spPr>
      </p:pic>
      <p:pic>
        <p:nvPicPr>
          <p:cNvPr id="7" name="Picture 6"/>
          <p:cNvPicPr>
            <a:picLocks noChangeAspect="1"/>
          </p:cNvPicPr>
          <p:nvPr userDrawn="1"/>
        </p:nvPicPr>
        <p:blipFill rotWithShape="1">
          <a:blip r:embed="rId10">
            <a:extLst>
              <a:ext uri="{28A0092B-C50C-407E-A947-70E740481C1C}">
                <a14:useLocalDpi xmlns:a14="http://schemas.microsoft.com/office/drawing/2010/main" val="0"/>
              </a:ext>
            </a:extLst>
          </a:blip>
          <a:srcRect t="87746"/>
          <a:stretch/>
        </p:blipFill>
        <p:spPr>
          <a:xfrm>
            <a:off x="8260" y="4513216"/>
            <a:ext cx="2213929" cy="630283"/>
          </a:xfrm>
          <a:prstGeom prst="rect">
            <a:avLst/>
          </a:prstGeom>
        </p:spPr>
      </p:pic>
    </p:spTree>
    <p:extLst>
      <p:ext uri="{BB962C8B-B14F-4D97-AF65-F5344CB8AC3E}">
        <p14:creationId xmlns:p14="http://schemas.microsoft.com/office/powerpoint/2010/main" val="4202318953"/>
      </p:ext>
    </p:extLst>
  </p:cSld>
  <p:clrMap bg1="lt1" tx1="dk1" bg2="lt2" tx2="dk2" accent1="accent1" accent2="accent2" accent3="accent3" accent4="accent4" accent5="accent5" accent6="accent6" hlink="hlink" folHlink="folHlink"/>
  <p:sldLayoutIdLst>
    <p:sldLayoutId id="2147483714" r:id="rId1"/>
    <p:sldLayoutId id="2147483716" r:id="rId2"/>
    <p:sldLayoutId id="2147483717" r:id="rId3"/>
    <p:sldLayoutId id="2147483650" r:id="rId4"/>
    <p:sldLayoutId id="2147483700" r:id="rId5"/>
    <p:sldLayoutId id="2147483668" r:id="rId6"/>
    <p:sldLayoutId id="2147483719" r:id="rId7"/>
  </p:sldLayoutIdLst>
  <p:hf hdr="0" ftr="0" dt="0"/>
  <p:txStyles>
    <p:titleStyle>
      <a:lvl1pPr algn="l" defTabSz="457200" rtl="0" eaLnBrk="1" latinLnBrk="0" hangingPunct="1">
        <a:spcBef>
          <a:spcPct val="0"/>
        </a:spcBef>
        <a:buNone/>
        <a:defRPr sz="2800" b="0" i="0" kern="1200">
          <a:solidFill>
            <a:schemeClr val="tx1"/>
          </a:solidFill>
          <a:latin typeface="Century Gothic"/>
          <a:ea typeface="+mj-ea"/>
          <a:cs typeface="Century Gothic"/>
        </a:defRPr>
      </a:lvl1pPr>
    </p:titleStyle>
    <p:body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37.emf"/><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oleObject" Target="file:///\\iamctnfs1.investecam.corp\shared\GRAPHICS\RETAIL\PRESENTATIONS\2020\OMI_performance%20to%2030%20September%202020.xlsx!GSF%20GQEI%20I%20Inc%20USD_cum!%5bOMI_performance%20to%2030%20September%202020.xlsx%5dGSF%20GQEI%20I%20Inc%20USD_cum%20Chart%201" TargetMode="External"/><Relationship Id="rId5" Type="http://schemas.openxmlformats.org/officeDocument/2006/relationships/image" Target="../media/image36.emf"/><Relationship Id="rId4" Type="http://schemas.openxmlformats.org/officeDocument/2006/relationships/oleObject" Target="file:///\\iamctnfs1.investecam.corp\shared\GRAPHICS\RETAIL\PRESENTATIONS\2020\OMI_performance%20to%2030%20September%202020.xlsx!GSF%20GQEI%20I%20Inc%20USD_bars!%5bOMI_performance%20to%2030%20September%202020.xlsx%5dGSF%20GQEI%20I%20Inc%20USD_bars%20Caledar_years_chart_psm-1" TargetMode="Externa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38.emf"/><Relationship Id="rId4" Type="http://schemas.openxmlformats.org/officeDocument/2006/relationships/oleObject" Target="file:///\\iamctnfs1.investecam.corp\shared\GRAPHICS\RETAIL\PRESENTATIONS\2020\OMI\GQEI_rolling%2012m_Sep20.xlsx!GQEI_12m_USD!%5bGQEI_rolling%2012m_Sep20.xlsx%5dGQEI_12m_USD%20Chart%201"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40.emf"/><Relationship Id="rId3" Type="http://schemas.openxmlformats.org/officeDocument/2006/relationships/slideLayout" Target="../slideLayouts/slideLayout5.xml"/><Relationship Id="rId7" Type="http://schemas.openxmlformats.org/officeDocument/2006/relationships/oleObject" Target="file:///\\iamctnfs1.investecam.corp\shared\GRAPHICS\RETAIL\PRESENTATIONS\2020\OMI\Evidence%20-%20OGOPPEQ.xlsx!Exposure_Pies!%5bEvidence%20-%20OGOPPEQ.xlsx%5dExposure_Pies%20GFSector" TargetMode="External"/><Relationship Id="rId2" Type="http://schemas.openxmlformats.org/officeDocument/2006/relationships/tags" Target="../tags/tag3.xml"/><Relationship Id="rId1" Type="http://schemas.openxmlformats.org/officeDocument/2006/relationships/vmlDrawing" Target="../drawings/vmlDrawing4.vml"/><Relationship Id="rId6" Type="http://schemas.openxmlformats.org/officeDocument/2006/relationships/image" Target="../media/image39.emf"/><Relationship Id="rId5" Type="http://schemas.openxmlformats.org/officeDocument/2006/relationships/oleObject" Target="file:///\\iamctnfs1.investecam.corp\shared\GRAPHICS\RETAIL\PRESENTATIONS\2020\OMI\Evidence%20-%20OGOPPEQ.xlsx!Allocation_Pies!%5bEvidence%20-%20OGOPPEQ.xlsx%5dAllocation_Pies%20GFSector-1" TargetMode="External"/><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slideLayout" Target="../slideLayouts/slideLayout5.xml"/><Relationship Id="rId7" Type="http://schemas.openxmlformats.org/officeDocument/2006/relationships/oleObject" Target="file:///\\iamctnfs1.investecam.corp\shared\GRAPHICS\RETAIL\PRESENTATIONS\2020\OMI\Evidence%20-%20OGOPPEQ.xlsx!Sector%20Trend!%5bEvidence%20-%20OGOPPEQ.xlsx%5dSector%20Trend%20Chart%201" TargetMode="External"/><Relationship Id="rId2" Type="http://schemas.openxmlformats.org/officeDocument/2006/relationships/tags" Target="../tags/tag4.xml"/><Relationship Id="rId1" Type="http://schemas.openxmlformats.org/officeDocument/2006/relationships/vmlDrawing" Target="../drawings/vmlDrawing5.vml"/><Relationship Id="rId6" Type="http://schemas.openxmlformats.org/officeDocument/2006/relationships/image" Target="../media/image41.emf"/><Relationship Id="rId5" Type="http://schemas.openxmlformats.org/officeDocument/2006/relationships/oleObject" Target="file:///\\iamctnfs1.investecam.corp\shared\GRAPHICS\RETAIL\PRESENTATIONS\2020\OMI\Evidence%20-%20OGOPPEQ.xlsx!Allocation_Pies!%5bEvidence%20-%20OGOPPEQ.xlsx%5dAllocation_Pies%20GFSector" TargetMode="External"/><Relationship Id="rId4"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notesSlide" Target="../notesSlides/notesSlide1.xml"/><Relationship Id="rId16" Type="http://schemas.openxmlformats.org/officeDocument/2006/relationships/image" Target="../media/image21.png"/><Relationship Id="rId20"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19" Type="http://schemas.openxmlformats.org/officeDocument/2006/relationships/image" Target="../media/image24.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8.png"/></Relationships>
</file>

<file path=ppt/slides/_rels/slide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79.svg"/></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1.xml"/><Relationship Id="rId4" Type="http://schemas.openxmlformats.org/officeDocument/2006/relationships/chart" Target="../charts/chart3.xml"/></Relationships>
</file>

<file path=ppt/slides/_rels/slide9.xml.rels><?xml version="1.0" encoding="UTF-8" standalone="yes"?>
<Relationships xmlns="http://schemas.openxmlformats.org/package/2006/relationships"><Relationship Id="rId8" Type="http://schemas.openxmlformats.org/officeDocument/2006/relationships/image" Target="../media/image34.emf"/><Relationship Id="rId3" Type="http://schemas.openxmlformats.org/officeDocument/2006/relationships/slideLayout" Target="../slideLayouts/slideLayout5.xml"/><Relationship Id="rId7" Type="http://schemas.openxmlformats.org/officeDocument/2006/relationships/oleObject" Target="file:///\\iamctnfs1.investecam.corp\shared\GRAPHICS\RETAIL\PRESENTATIONS\2020\OMI\Evidence%20-%20OGOPPEQ.xlsx!Finanical%20Model!%5bEvidence%20-%20OGOPPEQ.xlsx%5dFinanical%20Model%20Chart%202" TargetMode="External"/><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33.emf"/><Relationship Id="rId11" Type="http://schemas.openxmlformats.org/officeDocument/2006/relationships/chart" Target="../charts/chart4.xml"/><Relationship Id="rId5" Type="http://schemas.openxmlformats.org/officeDocument/2006/relationships/oleObject" Target="file:///\\iamctnfs1.investecam.corp\shared\GRAPHICS\RETAIL\PRESENTATIONS\2020\OMI\202009_FOGOPPEQ_GSF%20Global%20Quality%20Equity%20Income_Summary.xlsx!Price%20to%20Earnings!%5b202009_FOGOPPEQ_GSF%20Global%20Quality%20Equity%20Income_Summary.xlsx%5dPrice%20to%20EarningsChart%201" TargetMode="External"/><Relationship Id="rId10" Type="http://schemas.openxmlformats.org/officeDocument/2006/relationships/image" Target="../media/image35.emf"/><Relationship Id="rId4" Type="http://schemas.openxmlformats.org/officeDocument/2006/relationships/notesSlide" Target="../notesSlides/notesSlide8.xml"/><Relationship Id="rId9" Type="http://schemas.openxmlformats.org/officeDocument/2006/relationships/oleObject" Target="file:///\\iamctnfs1.investecam.corp\shared\GRAPHICS\RETAIL\PRESENTATIONS\2020\OMI\Evidence%20-%20OGOPPEQ.xlsx!Finanical%20Model!%5bEvidence%20-%20OGOPPEQ.xlsx%5dFinanical%20Model%20Chart%2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ZA"/>
              <a:t>OMI GLOBAL EQUITY</a:t>
            </a:r>
          </a:p>
        </p:txBody>
      </p:sp>
      <p:sp>
        <p:nvSpPr>
          <p:cNvPr id="3" name="Subtitle 2"/>
          <p:cNvSpPr>
            <a:spLocks noGrp="1"/>
          </p:cNvSpPr>
          <p:nvPr>
            <p:ph type="subTitle" idx="1"/>
          </p:nvPr>
        </p:nvSpPr>
        <p:spPr/>
        <p:txBody>
          <a:bodyPr/>
          <a:lstStyle/>
          <a:p>
            <a:r>
              <a:rPr lang="en-US"/>
              <a:t>NINETY ONE GLOBAL QUALITY EQUITY INCOME</a:t>
            </a:r>
            <a:endParaRPr lang="en-US" dirty="0"/>
          </a:p>
        </p:txBody>
      </p:sp>
    </p:spTree>
    <p:extLst>
      <p:ext uri="{BB962C8B-B14F-4D97-AF65-F5344CB8AC3E}">
        <p14:creationId xmlns:p14="http://schemas.microsoft.com/office/powerpoint/2010/main" val="1148071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Equity Fund</a:t>
            </a:r>
          </a:p>
        </p:txBody>
      </p:sp>
      <p:sp>
        <p:nvSpPr>
          <p:cNvPr id="3" name="Text Placeholder 2"/>
          <p:cNvSpPr>
            <a:spLocks noGrp="1"/>
          </p:cNvSpPr>
          <p:nvPr>
            <p:ph idx="1"/>
          </p:nvPr>
        </p:nvSpPr>
        <p:spPr/>
        <p:txBody>
          <a:bodyPr>
            <a:normAutofit/>
          </a:bodyPr>
          <a:lstStyle/>
          <a:p>
            <a:r>
              <a:rPr lang="en-GB" sz="1400" dirty="0"/>
              <a:t>Attractive performance</a:t>
            </a:r>
          </a:p>
        </p:txBody>
      </p:sp>
      <p:sp>
        <p:nvSpPr>
          <p:cNvPr id="17" name="Rectangle 16">
            <a:extLst>
              <a:ext uri="{FF2B5EF4-FFF2-40B4-BE49-F238E27FC236}">
                <a16:creationId xmlns:a16="http://schemas.microsoft.com/office/drawing/2014/main" id="{55C14E4E-7020-4EA6-8352-14BA9C1E8C90}"/>
              </a:ext>
            </a:extLst>
          </p:cNvPr>
          <p:cNvSpPr/>
          <p:nvPr/>
        </p:nvSpPr>
        <p:spPr>
          <a:xfrm>
            <a:off x="4928880" y="1134972"/>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Cumulative performance in USD</a:t>
            </a:r>
          </a:p>
        </p:txBody>
      </p:sp>
      <p:sp>
        <p:nvSpPr>
          <p:cNvPr id="18" name="Rectangle 17">
            <a:extLst>
              <a:ext uri="{FF2B5EF4-FFF2-40B4-BE49-F238E27FC236}">
                <a16:creationId xmlns:a16="http://schemas.microsoft.com/office/drawing/2014/main" id="{DEDD331C-3D16-46FC-8CF8-07B0CC0D1F18}"/>
              </a:ext>
            </a:extLst>
          </p:cNvPr>
          <p:cNvSpPr/>
          <p:nvPr/>
        </p:nvSpPr>
        <p:spPr>
          <a:xfrm>
            <a:off x="982813" y="1136040"/>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Annual performance in USD</a:t>
            </a:r>
          </a:p>
        </p:txBody>
      </p:sp>
      <p:graphicFrame>
        <p:nvGraphicFramePr>
          <p:cNvPr id="19" name="Table 18">
            <a:extLst>
              <a:ext uri="{FF2B5EF4-FFF2-40B4-BE49-F238E27FC236}">
                <a16:creationId xmlns:a16="http://schemas.microsoft.com/office/drawing/2014/main" id="{963CB8E0-4CB4-41C5-AB48-D4F2E4543EA8}"/>
              </a:ext>
            </a:extLst>
          </p:cNvPr>
          <p:cNvGraphicFramePr>
            <a:graphicFrameLocks noGrp="1"/>
          </p:cNvGraphicFramePr>
          <p:nvPr/>
        </p:nvGraphicFramePr>
        <p:xfrm>
          <a:off x="888829" y="3236367"/>
          <a:ext cx="7587159" cy="952281"/>
        </p:xfrm>
        <a:graphic>
          <a:graphicData uri="http://schemas.openxmlformats.org/drawingml/2006/table">
            <a:tbl>
              <a:tblPr/>
              <a:tblGrid>
                <a:gridCol w="2535289">
                  <a:extLst>
                    <a:ext uri="{9D8B030D-6E8A-4147-A177-3AD203B41FA5}">
                      <a16:colId xmlns:a16="http://schemas.microsoft.com/office/drawing/2014/main" val="768463445"/>
                    </a:ext>
                  </a:extLst>
                </a:gridCol>
                <a:gridCol w="1010374">
                  <a:extLst>
                    <a:ext uri="{9D8B030D-6E8A-4147-A177-3AD203B41FA5}">
                      <a16:colId xmlns:a16="http://schemas.microsoft.com/office/drawing/2014/main" val="450902454"/>
                    </a:ext>
                  </a:extLst>
                </a:gridCol>
                <a:gridCol w="1010374">
                  <a:extLst>
                    <a:ext uri="{9D8B030D-6E8A-4147-A177-3AD203B41FA5}">
                      <a16:colId xmlns:a16="http://schemas.microsoft.com/office/drawing/2014/main" val="1062955493"/>
                    </a:ext>
                  </a:extLst>
                </a:gridCol>
                <a:gridCol w="1010374">
                  <a:extLst>
                    <a:ext uri="{9D8B030D-6E8A-4147-A177-3AD203B41FA5}">
                      <a16:colId xmlns:a16="http://schemas.microsoft.com/office/drawing/2014/main" val="2686086874"/>
                    </a:ext>
                  </a:extLst>
                </a:gridCol>
                <a:gridCol w="1010374">
                  <a:extLst>
                    <a:ext uri="{9D8B030D-6E8A-4147-A177-3AD203B41FA5}">
                      <a16:colId xmlns:a16="http://schemas.microsoft.com/office/drawing/2014/main" val="676538719"/>
                    </a:ext>
                  </a:extLst>
                </a:gridCol>
                <a:gridCol w="1010374">
                  <a:extLst>
                    <a:ext uri="{9D8B030D-6E8A-4147-A177-3AD203B41FA5}">
                      <a16:colId xmlns:a16="http://schemas.microsoft.com/office/drawing/2014/main" val="1166277061"/>
                    </a:ext>
                  </a:extLst>
                </a:gridCol>
              </a:tblGrid>
              <a:tr h="440871">
                <a:tc>
                  <a:txBody>
                    <a:bodyPr/>
                    <a:lstStyle/>
                    <a:p>
                      <a:pPr algn="l" fontAlgn="b"/>
                      <a:r>
                        <a:rPr lang="en-US" sz="800" b="0" i="0" u="none" strike="noStrike">
                          <a:solidFill>
                            <a:srgbClr val="134848"/>
                          </a:solidFill>
                          <a:effectLst/>
                          <a:latin typeface="+mn-lt"/>
                        </a:rPr>
                        <a:t> </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134848"/>
                          </a:solidFill>
                          <a:effectLst/>
                          <a:latin typeface="+mn-lt"/>
                        </a:rPr>
                        <a:t>1 year</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tc>
                  <a:txBody>
                    <a:bodyPr/>
                    <a:lstStyle/>
                    <a:p>
                      <a:pPr algn="ctr" fontAlgn="b"/>
                      <a:r>
                        <a:rPr lang="en-US" sz="800" b="0" i="0" u="none" strike="noStrike">
                          <a:solidFill>
                            <a:srgbClr val="134848"/>
                          </a:solidFill>
                          <a:effectLst/>
                          <a:latin typeface="+mn-lt"/>
                        </a:rPr>
                        <a:t>3 years p.a.</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tc>
                  <a:txBody>
                    <a:bodyPr/>
                    <a:lstStyle/>
                    <a:p>
                      <a:pPr algn="ctr" fontAlgn="b"/>
                      <a:r>
                        <a:rPr lang="en-US" sz="800" b="0" i="0" u="none" strike="noStrike" dirty="0">
                          <a:solidFill>
                            <a:srgbClr val="134848"/>
                          </a:solidFill>
                          <a:effectLst/>
                          <a:latin typeface="+mn-lt"/>
                        </a:rPr>
                        <a:t>5 years p.a.</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tc>
                  <a:txBody>
                    <a:bodyPr/>
                    <a:lstStyle/>
                    <a:p>
                      <a:pPr algn="ctr" fontAlgn="b"/>
                      <a:r>
                        <a:rPr lang="en-US" sz="800" b="0" i="0" u="none" strike="noStrike" dirty="0">
                          <a:solidFill>
                            <a:srgbClr val="134848"/>
                          </a:solidFill>
                          <a:effectLst/>
                          <a:latin typeface="+mn-lt"/>
                        </a:rPr>
                        <a:t>10 years p.a.</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tc>
                  <a:txBody>
                    <a:bodyPr/>
                    <a:lstStyle/>
                    <a:p>
                      <a:pPr algn="ctr" fontAlgn="b"/>
                      <a:r>
                        <a:rPr lang="en-US" sz="800" b="0" i="0" u="none" strike="noStrike" dirty="0">
                          <a:solidFill>
                            <a:srgbClr val="134848"/>
                          </a:solidFill>
                          <a:effectLst/>
                          <a:latin typeface="+mn-lt"/>
                        </a:rPr>
                        <a:t>Since Inception p.a.*</a:t>
                      </a:r>
                    </a:p>
                  </a:txBody>
                  <a:tcPr marL="0" marR="0" marT="0" marB="0" anchor="b">
                    <a:lnL>
                      <a:noFill/>
                    </a:lnL>
                    <a:lnR>
                      <a:noFill/>
                    </a:lnR>
                    <a:lnT>
                      <a:noFill/>
                    </a:lnT>
                    <a:lnB w="6350" cap="flat" cmpd="sng" algn="ctr">
                      <a:solidFill>
                        <a:srgbClr val="424242"/>
                      </a:solidFill>
                      <a:prstDash val="solid"/>
                      <a:round/>
                      <a:headEnd type="none" w="med" len="med"/>
                      <a:tailEnd type="none" w="med" len="med"/>
                    </a:lnB>
                    <a:solidFill>
                      <a:srgbClr val="FFFFFF"/>
                    </a:solidFill>
                  </a:tcPr>
                </a:tc>
                <a:extLst>
                  <a:ext uri="{0D108BD9-81ED-4DB2-BD59-A6C34878D82A}">
                    <a16:rowId xmlns:a16="http://schemas.microsoft.com/office/drawing/2014/main" val="1264282638"/>
                  </a:ext>
                </a:extLst>
              </a:tr>
              <a:tr h="170470">
                <a:tc>
                  <a:txBody>
                    <a:bodyPr/>
                    <a:lstStyle/>
                    <a:p>
                      <a:pPr algn="l" fontAlgn="t"/>
                      <a:r>
                        <a:rPr lang="en-US" sz="800" b="0" i="0" u="none" strike="noStrike" dirty="0">
                          <a:solidFill>
                            <a:srgbClr val="424242"/>
                          </a:solidFill>
                          <a:effectLst/>
                          <a:latin typeface="+mn-lt"/>
                        </a:rPr>
                        <a:t>Global Quality Equity Income I Acc</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tc>
                  <a:txBody>
                    <a:bodyPr/>
                    <a:lstStyle/>
                    <a:p>
                      <a:pPr algn="ctr" fontAlgn="t"/>
                      <a:r>
                        <a:rPr lang="en-US" sz="800" b="0" i="0" u="none" strike="noStrike" dirty="0">
                          <a:solidFill>
                            <a:srgbClr val="424242"/>
                          </a:solidFill>
                          <a:effectLst/>
                          <a:latin typeface="+mn-lt"/>
                        </a:rPr>
                        <a:t>12.6%</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tc>
                  <a:txBody>
                    <a:bodyPr/>
                    <a:lstStyle/>
                    <a:p>
                      <a:pPr algn="ctr" fontAlgn="t"/>
                      <a:r>
                        <a:rPr lang="en-US" sz="800" b="0" i="0" u="none" strike="noStrike" dirty="0">
                          <a:solidFill>
                            <a:srgbClr val="424242"/>
                          </a:solidFill>
                          <a:effectLst/>
                          <a:latin typeface="+mn-lt"/>
                        </a:rPr>
                        <a:t>8.2%</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tc>
                  <a:txBody>
                    <a:bodyPr/>
                    <a:lstStyle/>
                    <a:p>
                      <a:pPr algn="ctr" fontAlgn="t"/>
                      <a:r>
                        <a:rPr lang="en-US" sz="800" b="0" i="0" u="none" strike="noStrike" dirty="0">
                          <a:solidFill>
                            <a:srgbClr val="424242"/>
                          </a:solidFill>
                          <a:effectLst/>
                          <a:latin typeface="+mn-lt"/>
                        </a:rPr>
                        <a:t>9.7%</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tc>
                  <a:txBody>
                    <a:bodyPr/>
                    <a:lstStyle/>
                    <a:p>
                      <a:pPr algn="ctr" fontAlgn="t"/>
                      <a:r>
                        <a:rPr lang="en-US" sz="800" b="0" i="0" u="none" strike="noStrike" dirty="0">
                          <a:solidFill>
                            <a:srgbClr val="424242"/>
                          </a:solidFill>
                          <a:effectLst/>
                          <a:latin typeface="+mn-lt"/>
                        </a:rPr>
                        <a:t>9.8%</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tc>
                  <a:txBody>
                    <a:bodyPr/>
                    <a:lstStyle/>
                    <a:p>
                      <a:pPr algn="ctr" fontAlgn="t"/>
                      <a:r>
                        <a:rPr lang="en-US" sz="800" b="0" i="0" u="none" strike="noStrike" dirty="0">
                          <a:solidFill>
                            <a:srgbClr val="424242"/>
                          </a:solidFill>
                          <a:effectLst/>
                          <a:latin typeface="+mn-lt"/>
                        </a:rPr>
                        <a:t>7.2%</a:t>
                      </a:r>
                    </a:p>
                  </a:txBody>
                  <a:tcPr marL="0" marR="0" marT="0" marB="0" anchor="ctr">
                    <a:lnL>
                      <a:noFill/>
                    </a:lnL>
                    <a:lnR>
                      <a:noFill/>
                    </a:lnR>
                    <a:lnT w="6350" cap="flat" cmpd="sng" algn="ctr">
                      <a:solidFill>
                        <a:srgbClr val="424242"/>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4146862485"/>
                  </a:ext>
                </a:extLst>
              </a:tr>
              <a:tr h="170470">
                <a:tc>
                  <a:txBody>
                    <a:bodyPr/>
                    <a:lstStyle/>
                    <a:p>
                      <a:pPr algn="l" fontAlgn="t"/>
                      <a:r>
                        <a:rPr lang="en-US" sz="800" b="0" i="0" u="none" strike="noStrike" dirty="0">
                          <a:solidFill>
                            <a:srgbClr val="424242"/>
                          </a:solidFill>
                          <a:effectLst/>
                          <a:latin typeface="+mn-lt"/>
                        </a:rPr>
                        <a:t>MSCI AC World NR**</a:t>
                      </a:r>
                    </a:p>
                  </a:txBody>
                  <a:tcPr marL="0" marR="0" marT="0" marB="0" anchor="ctr">
                    <a:lnL>
                      <a:noFill/>
                    </a:lnL>
                    <a:lnR>
                      <a:noFill/>
                    </a:lnR>
                    <a:lnT>
                      <a:noFill/>
                    </a:lnT>
                    <a:lnB>
                      <a:noFill/>
                    </a:lnB>
                    <a:solidFill>
                      <a:srgbClr val="FFFFFF"/>
                    </a:solidFill>
                  </a:tcPr>
                </a:tc>
                <a:tc>
                  <a:txBody>
                    <a:bodyPr/>
                    <a:lstStyle/>
                    <a:p>
                      <a:pPr algn="ctr" fontAlgn="t"/>
                      <a:r>
                        <a:rPr lang="en-US" sz="800" b="0" i="0" u="none" strike="noStrike" dirty="0">
                          <a:solidFill>
                            <a:srgbClr val="424242"/>
                          </a:solidFill>
                          <a:effectLst/>
                          <a:latin typeface="+mn-lt"/>
                        </a:rPr>
                        <a:t>10.4%</a:t>
                      </a:r>
                    </a:p>
                  </a:txBody>
                  <a:tcPr marL="0" marR="0" marT="0" marB="0" anchor="ctr">
                    <a:lnL>
                      <a:noFill/>
                    </a:lnL>
                    <a:lnR>
                      <a:noFill/>
                    </a:lnR>
                    <a:lnT>
                      <a:noFill/>
                    </a:lnT>
                    <a:lnB>
                      <a:noFill/>
                    </a:lnB>
                    <a:solidFill>
                      <a:srgbClr val="FFFFFF"/>
                    </a:solidFill>
                  </a:tcPr>
                </a:tc>
                <a:tc>
                  <a:txBody>
                    <a:bodyPr/>
                    <a:lstStyle/>
                    <a:p>
                      <a:pPr algn="ctr" fontAlgn="t"/>
                      <a:r>
                        <a:rPr lang="en-US" sz="800" b="0" i="0" u="none" strike="noStrike" dirty="0">
                          <a:solidFill>
                            <a:srgbClr val="424242"/>
                          </a:solidFill>
                          <a:effectLst/>
                          <a:latin typeface="+mn-lt"/>
                        </a:rPr>
                        <a:t>7.1%</a:t>
                      </a:r>
                    </a:p>
                  </a:txBody>
                  <a:tcPr marL="0" marR="0" marT="0" marB="0" anchor="ctr">
                    <a:lnL>
                      <a:noFill/>
                    </a:lnL>
                    <a:lnR>
                      <a:noFill/>
                    </a:lnR>
                    <a:lnT>
                      <a:noFill/>
                    </a:lnT>
                    <a:lnB>
                      <a:noFill/>
                    </a:lnB>
                    <a:solidFill>
                      <a:srgbClr val="FFFFFF"/>
                    </a:solidFill>
                  </a:tcPr>
                </a:tc>
                <a:tc>
                  <a:txBody>
                    <a:bodyPr/>
                    <a:lstStyle/>
                    <a:p>
                      <a:pPr algn="ctr" fontAlgn="t"/>
                      <a:r>
                        <a:rPr lang="en-US" sz="800" b="0" i="0" u="none" strike="noStrike" dirty="0">
                          <a:solidFill>
                            <a:srgbClr val="424242"/>
                          </a:solidFill>
                          <a:effectLst/>
                          <a:latin typeface="+mn-lt"/>
                        </a:rPr>
                        <a:t>10.3%</a:t>
                      </a:r>
                    </a:p>
                  </a:txBody>
                  <a:tcPr marL="0" marR="0" marT="0" marB="0" anchor="ctr">
                    <a:lnL>
                      <a:noFill/>
                    </a:lnL>
                    <a:lnR>
                      <a:noFill/>
                    </a:lnR>
                    <a:lnT>
                      <a:noFill/>
                    </a:lnT>
                    <a:lnB>
                      <a:noFill/>
                    </a:lnB>
                    <a:solidFill>
                      <a:srgbClr val="FFFFFF"/>
                    </a:solidFill>
                  </a:tcPr>
                </a:tc>
                <a:tc>
                  <a:txBody>
                    <a:bodyPr/>
                    <a:lstStyle/>
                    <a:p>
                      <a:pPr algn="ctr" fontAlgn="t"/>
                      <a:r>
                        <a:rPr lang="en-US" sz="800" b="0" i="0" u="none" strike="noStrike" dirty="0">
                          <a:solidFill>
                            <a:srgbClr val="424242"/>
                          </a:solidFill>
                          <a:effectLst/>
                          <a:latin typeface="+mn-lt"/>
                        </a:rPr>
                        <a:t>8.7%</a:t>
                      </a:r>
                    </a:p>
                  </a:txBody>
                  <a:tcPr marL="0" marR="0" marT="0" marB="0" anchor="ctr">
                    <a:lnL>
                      <a:noFill/>
                    </a:lnL>
                    <a:lnR>
                      <a:noFill/>
                    </a:lnR>
                    <a:lnT>
                      <a:noFill/>
                    </a:lnT>
                    <a:lnB>
                      <a:noFill/>
                    </a:lnB>
                    <a:solidFill>
                      <a:srgbClr val="FFFFFF"/>
                    </a:solidFill>
                  </a:tcPr>
                </a:tc>
                <a:tc>
                  <a:txBody>
                    <a:bodyPr/>
                    <a:lstStyle/>
                    <a:p>
                      <a:pPr algn="ctr" fontAlgn="t"/>
                      <a:r>
                        <a:rPr lang="en-US" sz="800" b="0" i="0" u="none" strike="noStrike" dirty="0">
                          <a:solidFill>
                            <a:srgbClr val="424242"/>
                          </a:solidFill>
                          <a:effectLst/>
                          <a:latin typeface="+mn-lt"/>
                        </a:rPr>
                        <a:t>5.0%</a:t>
                      </a:r>
                    </a:p>
                  </a:txBody>
                  <a:tcPr marL="0" marR="0" marT="0" marB="0" anchor="ctr">
                    <a:lnL>
                      <a:noFill/>
                    </a:lnL>
                    <a:lnR>
                      <a:noFill/>
                    </a:lnR>
                    <a:lnT>
                      <a:noFill/>
                    </a:lnT>
                    <a:lnB>
                      <a:noFill/>
                    </a:lnB>
                    <a:solidFill>
                      <a:srgbClr val="FFFFFF"/>
                    </a:solidFill>
                  </a:tcPr>
                </a:tc>
                <a:extLst>
                  <a:ext uri="{0D108BD9-81ED-4DB2-BD59-A6C34878D82A}">
                    <a16:rowId xmlns:a16="http://schemas.microsoft.com/office/drawing/2014/main" val="2868906451"/>
                  </a:ext>
                </a:extLst>
              </a:tr>
              <a:tr h="170470">
                <a:tc>
                  <a:txBody>
                    <a:bodyPr/>
                    <a:lstStyle/>
                    <a:p>
                      <a:pPr algn="l" fontAlgn="t"/>
                      <a:r>
                        <a:rPr lang="en-US" sz="800" b="0" i="0" u="none" strike="noStrike" dirty="0">
                          <a:solidFill>
                            <a:srgbClr val="424242"/>
                          </a:solidFill>
                          <a:effectLst/>
                          <a:latin typeface="+mn-lt"/>
                        </a:rPr>
                        <a:t>Active return</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424242"/>
                          </a:solidFill>
                          <a:effectLst/>
                          <a:latin typeface="+mn-lt"/>
                        </a:rPr>
                        <a:t>2.2%</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424242"/>
                          </a:solidFill>
                          <a:effectLst/>
                          <a:latin typeface="+mn-lt"/>
                        </a:rPr>
                        <a:t>1.1%</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424242"/>
                          </a:solidFill>
                          <a:effectLst/>
                          <a:latin typeface="+mn-lt"/>
                        </a:rPr>
                        <a:t>-0.6%</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424242"/>
                          </a:solidFill>
                          <a:effectLst/>
                          <a:latin typeface="+mn-lt"/>
                        </a:rPr>
                        <a:t>1.1%</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en-US" sz="800" b="0" i="0" u="none" strike="noStrike" dirty="0">
                          <a:solidFill>
                            <a:srgbClr val="424242"/>
                          </a:solidFill>
                          <a:effectLst/>
                          <a:latin typeface="+mn-lt"/>
                        </a:rPr>
                        <a:t>2.1%</a:t>
                      </a:r>
                    </a:p>
                  </a:txBody>
                  <a:tcPr marL="0" marR="0" marT="0" marB="0" anchor="ctr">
                    <a:lnL>
                      <a:noFill/>
                    </a:lnL>
                    <a:lnR>
                      <a:noFill/>
                    </a:lnR>
                    <a:lnT>
                      <a:noFill/>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473939652"/>
                  </a:ext>
                </a:extLst>
              </a:tr>
            </a:tbl>
          </a:graphicData>
        </a:graphic>
      </p:graphicFrame>
      <p:sp>
        <p:nvSpPr>
          <p:cNvPr id="10" name="Rectangle 9">
            <a:extLst>
              <a:ext uri="{FF2B5EF4-FFF2-40B4-BE49-F238E27FC236}">
                <a16:creationId xmlns:a16="http://schemas.microsoft.com/office/drawing/2014/main" id="{40D5A2E5-0F44-4B23-9D64-69BA7BD31244}"/>
              </a:ext>
            </a:extLst>
          </p:cNvPr>
          <p:cNvSpPr/>
          <p:nvPr/>
        </p:nvSpPr>
        <p:spPr>
          <a:xfrm>
            <a:off x="1898072" y="4734452"/>
            <a:ext cx="6867105" cy="418285"/>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a:t>
            </a:r>
          </a:p>
          <a:p>
            <a:pPr>
              <a:lnSpc>
                <a:spcPct val="80000"/>
              </a:lnSpc>
              <a:spcBef>
                <a:spcPct val="20000"/>
              </a:spcBef>
              <a:buClr>
                <a:schemeClr val="accent2"/>
              </a:buClr>
            </a:pPr>
            <a:r>
              <a:rPr lang="en-US" sz="500" dirty="0"/>
              <a:t>Source: Morningstar, 30 September 2020. Performance is net of fees (NAV based, including ongoing charges, excluding initial charges), gross income reinvested, in USD. * Inception date30 March 2007. Performance is based on the Guernsey B Global Opportunity Equity Fund that was launched on 30 March 2007 and then merged on 3 December 2010 into the newly launched GSF Global Opportunity Equity </a:t>
            </a:r>
            <a:r>
              <a:rPr lang="en-US" sz="500" dirty="0" err="1"/>
              <a:t>Fnd</a:t>
            </a:r>
            <a:r>
              <a:rPr lang="en-US" sz="500" dirty="0"/>
              <a:t> </a:t>
            </a:r>
            <a:r>
              <a:rPr lang="en-US" sz="500" dirty="0" err="1"/>
              <a:t>ir</a:t>
            </a:r>
            <a:r>
              <a:rPr lang="en-US" sz="500" dirty="0"/>
              <a:t> order to make the strategy more accessible to a broader rage of investors.  On 16 July 2015 the fund changed its name to Global </a:t>
            </a:r>
            <a:r>
              <a:rPr lang="en-US" sz="500" dirty="0" err="1"/>
              <a:t>Qualty</a:t>
            </a:r>
            <a:r>
              <a:rPr lang="en-US" sz="500" dirty="0"/>
              <a:t> Equity Income </a:t>
            </a:r>
            <a:r>
              <a:rPr lang="en-US" sz="500" dirty="0" err="1"/>
              <a:t>FUnd</a:t>
            </a:r>
            <a:r>
              <a:rPr lang="en-US" sz="500" dirty="0"/>
              <a:t> and its investment objective was clarified to reflect its above average income profile as well as long-term capital focus.  ** Benchmark: At Inception = MSCI World NR; Current Since 1 Oct 2011 = MSCI AC World NR. Highest and lowest returns achieved during a Rolling 12 month period since inception: Feb-10: 51.9% and Feb-09: -37.4%. The Fund is actively managed. Any index is shown for illustrative purposes only.</a:t>
            </a:r>
          </a:p>
        </p:txBody>
      </p:sp>
      <p:graphicFrame>
        <p:nvGraphicFramePr>
          <p:cNvPr id="4" name="Object 3">
            <a:extLst>
              <a:ext uri="{FF2B5EF4-FFF2-40B4-BE49-F238E27FC236}">
                <a16:creationId xmlns:a16="http://schemas.microsoft.com/office/drawing/2014/main" id="{53A7A9BC-FD7A-47D7-B079-7C0A65A35213}"/>
              </a:ext>
            </a:extLst>
          </p:cNvPr>
          <p:cNvGraphicFramePr>
            <a:graphicFrameLocks noChangeAspect="1"/>
          </p:cNvGraphicFramePr>
          <p:nvPr/>
        </p:nvGraphicFramePr>
        <p:xfrm>
          <a:off x="982813" y="1397337"/>
          <a:ext cx="3528000" cy="1836783"/>
        </p:xfrm>
        <a:graphic>
          <a:graphicData uri="http://schemas.openxmlformats.org/presentationml/2006/ole">
            <mc:AlternateContent xmlns:mc="http://schemas.openxmlformats.org/markup-compatibility/2006">
              <mc:Choice xmlns:v="urn:schemas-microsoft-com:vml" Requires="v">
                <p:oleObj spid="_x0000_s22560" name="Worksheet" r:id="rId4" imgW="4848391" imgH="2523862" progId="Excel.Sheet.12">
                  <p:link/>
                </p:oleObj>
              </mc:Choice>
              <mc:Fallback>
                <p:oleObj name="Worksheet" r:id="rId4" imgW="4848391" imgH="2523862" progId="Excel.Sheet.12">
                  <p:link/>
                  <p:pic>
                    <p:nvPicPr>
                      <p:cNvPr id="4" name="Object 3">
                        <a:extLst>
                          <a:ext uri="{FF2B5EF4-FFF2-40B4-BE49-F238E27FC236}">
                            <a16:creationId xmlns:a16="http://schemas.microsoft.com/office/drawing/2014/main" id="{53A7A9BC-FD7A-47D7-B079-7C0A65A35213}"/>
                          </a:ext>
                        </a:extLst>
                      </p:cNvPr>
                      <p:cNvPicPr/>
                      <p:nvPr/>
                    </p:nvPicPr>
                    <p:blipFill>
                      <a:blip r:embed="rId5"/>
                      <a:stretch>
                        <a:fillRect/>
                      </a:stretch>
                    </p:blipFill>
                    <p:spPr>
                      <a:xfrm>
                        <a:off x="982813" y="1397337"/>
                        <a:ext cx="3528000" cy="183678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D033A160-16C0-4A9C-9DE5-E532BE24572B}"/>
              </a:ext>
            </a:extLst>
          </p:cNvPr>
          <p:cNvGraphicFramePr>
            <a:graphicFrameLocks noChangeAspect="1"/>
          </p:cNvGraphicFramePr>
          <p:nvPr>
            <p:extLst>
              <p:ext uri="{D42A27DB-BD31-4B8C-83A1-F6EECF244321}">
                <p14:modId xmlns:p14="http://schemas.microsoft.com/office/powerpoint/2010/main" val="421805036"/>
              </p:ext>
            </p:extLst>
          </p:nvPr>
        </p:nvGraphicFramePr>
        <p:xfrm>
          <a:off x="4929168" y="1395090"/>
          <a:ext cx="3546821" cy="1836000"/>
        </p:xfrm>
        <a:graphic>
          <a:graphicData uri="http://schemas.openxmlformats.org/presentationml/2006/ole">
            <mc:AlternateContent xmlns:mc="http://schemas.openxmlformats.org/markup-compatibility/2006">
              <mc:Choice xmlns:v="urn:schemas-microsoft-com:vml" Requires="v">
                <p:oleObj spid="_x0000_s22561" name="Worksheet" r:id="rId6" imgW="4857861" imgH="2514403" progId="Excel.Sheet.12">
                  <p:link/>
                </p:oleObj>
              </mc:Choice>
              <mc:Fallback>
                <p:oleObj name="Worksheet" r:id="rId6" imgW="4857861" imgH="2514403" progId="Excel.Sheet.12">
                  <p:link/>
                  <p:pic>
                    <p:nvPicPr>
                      <p:cNvPr id="6" name="Object 5">
                        <a:extLst>
                          <a:ext uri="{FF2B5EF4-FFF2-40B4-BE49-F238E27FC236}">
                            <a16:creationId xmlns:a16="http://schemas.microsoft.com/office/drawing/2014/main" id="{D033A160-16C0-4A9C-9DE5-E532BE24572B}"/>
                          </a:ext>
                        </a:extLst>
                      </p:cNvPr>
                      <p:cNvPicPr/>
                      <p:nvPr/>
                    </p:nvPicPr>
                    <p:blipFill>
                      <a:blip r:embed="rId7"/>
                      <a:stretch>
                        <a:fillRect/>
                      </a:stretch>
                    </p:blipFill>
                    <p:spPr>
                      <a:xfrm>
                        <a:off x="4929168" y="1395090"/>
                        <a:ext cx="3546821" cy="1836000"/>
                      </a:xfrm>
                      <a:prstGeom prst="rect">
                        <a:avLst/>
                      </a:prstGeom>
                    </p:spPr>
                  </p:pic>
                </p:oleObj>
              </mc:Fallback>
            </mc:AlternateContent>
          </a:graphicData>
        </a:graphic>
      </p:graphicFrame>
      <p:sp>
        <p:nvSpPr>
          <p:cNvPr id="11" name="Rectangle 10">
            <a:extLst>
              <a:ext uri="{FF2B5EF4-FFF2-40B4-BE49-F238E27FC236}">
                <a16:creationId xmlns:a16="http://schemas.microsoft.com/office/drawing/2014/main" id="{AD1ECF17-BB6D-4D69-A1CB-BD2F532BAF9E}"/>
              </a:ext>
            </a:extLst>
          </p:cNvPr>
          <p:cNvSpPr/>
          <p:nvPr/>
        </p:nvSpPr>
        <p:spPr>
          <a:xfrm>
            <a:off x="888829" y="3522382"/>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Annualised performance in USD</a:t>
            </a:r>
          </a:p>
        </p:txBody>
      </p:sp>
    </p:spTree>
    <p:extLst>
      <p:ext uri="{BB962C8B-B14F-4D97-AF65-F5344CB8AC3E}">
        <p14:creationId xmlns:p14="http://schemas.microsoft.com/office/powerpoint/2010/main" val="2032115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Resilient dividend growth drives attractive return profile</a:t>
            </a:r>
            <a:endParaRPr lang="en-GB" dirty="0"/>
          </a:p>
        </p:txBody>
      </p:sp>
      <p:sp>
        <p:nvSpPr>
          <p:cNvPr id="4" name="Rectangle 3"/>
          <p:cNvSpPr/>
          <p:nvPr/>
        </p:nvSpPr>
        <p:spPr>
          <a:xfrm>
            <a:off x="4090355" y="1637469"/>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816" dirty="0">
              <a:solidFill>
                <a:srgbClr val="424242"/>
              </a:solidFill>
              <a:latin typeface="Ninety One Visuelt Medium" panose="020B0603050202040104" pitchFamily="34" charset="0"/>
            </a:endParaRPr>
          </a:p>
        </p:txBody>
      </p:sp>
      <p:sp>
        <p:nvSpPr>
          <p:cNvPr id="16" name="TextBox 15">
            <a:extLst>
              <a:ext uri="{FF2B5EF4-FFF2-40B4-BE49-F238E27FC236}">
                <a16:creationId xmlns:a16="http://schemas.microsoft.com/office/drawing/2014/main" id="{3AC254F8-246F-40BE-9AE1-B6F4E0BED7CD}"/>
              </a:ext>
            </a:extLst>
          </p:cNvPr>
          <p:cNvSpPr txBox="1"/>
          <p:nvPr/>
        </p:nvSpPr>
        <p:spPr>
          <a:xfrm>
            <a:off x="1442657" y="1108608"/>
            <a:ext cx="3276209" cy="126830"/>
          </a:xfrm>
          <a:prstGeom prst="rect">
            <a:avLst/>
          </a:prstGeom>
        </p:spPr>
        <p:txBody>
          <a:bodyPr vert="horz" wrap="square" lIns="0" tIns="0" rIns="0" bIns="0" rtlCol="0">
            <a:spAutoFit/>
          </a:bodyPr>
          <a:lstStyle>
            <a:lvl1pPr lvl="0" indent="0">
              <a:lnSpc>
                <a:spcPct val="110000"/>
              </a:lnSpc>
              <a:spcBef>
                <a:spcPts val="600"/>
              </a:spcBef>
              <a:spcAft>
                <a:spcPts val="0"/>
              </a:spcAft>
              <a:buFont typeface="Arial" pitchFamily="34" charset="0"/>
              <a:buNone/>
              <a:defRPr lang="en-US" sz="1200" b="0" dirty="0" smtClean="0"/>
            </a:lvl1pPr>
            <a:lvl2pPr marL="266700" lvl="1" indent="-266700">
              <a:lnSpc>
                <a:spcPct val="110000"/>
              </a:lnSpc>
              <a:spcBef>
                <a:spcPts val="600"/>
              </a:spcBef>
              <a:spcAft>
                <a:spcPts val="0"/>
              </a:spcAft>
              <a:buClr>
                <a:srgbClr val="4D4D4F"/>
              </a:buClr>
              <a:buSzPct val="100000"/>
              <a:buFont typeface="Arial" panose="020B0604020202020204" pitchFamily="34" charset="0"/>
              <a:buChar char="‒"/>
              <a:defRPr lang="en-US" sz="1200" b="0" baseline="0" dirty="0" smtClean="0"/>
            </a:lvl2pPr>
            <a:lvl3pPr marL="542925" lvl="2" indent="-276225">
              <a:lnSpc>
                <a:spcPct val="110000"/>
              </a:lnSpc>
              <a:spcBef>
                <a:spcPts val="300"/>
              </a:spcBef>
              <a:spcAft>
                <a:spcPts val="0"/>
              </a:spcAft>
              <a:buClr>
                <a:srgbClr val="4D4D4F"/>
              </a:buClr>
              <a:buFont typeface="Arial" pitchFamily="34" charset="0"/>
              <a:buChar char="‒"/>
              <a:defRPr lang="en-US" sz="1200" dirty="0" smtClean="0"/>
            </a:lvl3pPr>
            <a:lvl4pPr marL="809625" lvl="3" indent="-266700">
              <a:lnSpc>
                <a:spcPct val="110000"/>
              </a:lnSpc>
              <a:spcBef>
                <a:spcPts val="300"/>
              </a:spcBef>
              <a:spcAft>
                <a:spcPts val="0"/>
              </a:spcAft>
              <a:buClr>
                <a:srgbClr val="4D4D4F"/>
              </a:buClr>
              <a:buFont typeface="Arial" pitchFamily="34" charset="0"/>
              <a:buChar char="‒"/>
              <a:defRPr lang="en-US" sz="1200" dirty="0" smtClean="0"/>
            </a:lvl4pPr>
            <a:lvl5pPr marL="0" lvl="4" indent="0">
              <a:lnSpc>
                <a:spcPct val="110000"/>
              </a:lnSpc>
              <a:spcBef>
                <a:spcPts val="1800"/>
              </a:spcBef>
              <a:spcAft>
                <a:spcPts val="0"/>
              </a:spcAft>
              <a:buClrTx/>
              <a:buFont typeface="Arial" pitchFamily="34" charset="0"/>
              <a:buNone/>
              <a:defRPr lang="en-GB" sz="1200" b="0" dirty="0" smtClean="0">
                <a:latin typeface="Ninety One Visuelt Medium" panose="020B0603050202040104" pitchFamily="34" charset="0"/>
              </a:defRPr>
            </a:lvl5pPr>
            <a:lvl6pPr marL="895350" indent="-171450">
              <a:lnSpc>
                <a:spcPct val="110000"/>
              </a:lnSpc>
              <a:spcBef>
                <a:spcPts val="0"/>
              </a:spcBef>
              <a:spcAft>
                <a:spcPts val="600"/>
              </a:spcAft>
              <a:buClrTx/>
              <a:buFont typeface="Arial" pitchFamily="34" charset="0"/>
              <a:buNone/>
              <a:defRPr sz="1600" baseline="0"/>
            </a:lvl6pPr>
            <a:lvl7pPr marL="893763" indent="-180975">
              <a:lnSpc>
                <a:spcPct val="110000"/>
              </a:lnSpc>
              <a:spcBef>
                <a:spcPts val="0"/>
              </a:spcBef>
              <a:spcAft>
                <a:spcPts val="600"/>
              </a:spcAft>
              <a:buClr>
                <a:schemeClr val="tx2"/>
              </a:buClr>
              <a:buFont typeface="Arial" pitchFamily="34" charset="0"/>
              <a:buChar char="‒"/>
              <a:defRPr sz="1600" baseline="0"/>
            </a:lvl7pPr>
            <a:lvl8pPr marL="1073150" indent="-179388">
              <a:lnSpc>
                <a:spcPct val="110000"/>
              </a:lnSpc>
              <a:spcBef>
                <a:spcPts val="0"/>
              </a:spcBef>
              <a:spcAft>
                <a:spcPts val="600"/>
              </a:spcAft>
              <a:buClr>
                <a:schemeClr val="tx2"/>
              </a:buClr>
              <a:buFont typeface="Arial" pitchFamily="34" charset="0"/>
              <a:buChar char="‒"/>
              <a:defRPr sz="1600" baseline="0"/>
            </a:lvl8pPr>
            <a:lvl9pPr marL="1254125" indent="-180975">
              <a:lnSpc>
                <a:spcPct val="110000"/>
              </a:lnSpc>
              <a:spcBef>
                <a:spcPts val="0"/>
              </a:spcBef>
              <a:spcAft>
                <a:spcPts val="600"/>
              </a:spcAft>
              <a:buClr>
                <a:schemeClr val="tx2"/>
              </a:buClr>
              <a:buFont typeface="Arial" pitchFamily="34" charset="0"/>
              <a:buNone/>
              <a:defRPr sz="1600" baseline="0"/>
            </a:lvl9pPr>
          </a:lstStyle>
          <a:p>
            <a:endParaRPr lang="en-GB" sz="816"/>
          </a:p>
        </p:txBody>
      </p:sp>
      <p:sp>
        <p:nvSpPr>
          <p:cNvPr id="15" name="Rectangle 14">
            <a:extLst>
              <a:ext uri="{FF2B5EF4-FFF2-40B4-BE49-F238E27FC236}">
                <a16:creationId xmlns:a16="http://schemas.microsoft.com/office/drawing/2014/main" id="{70E4CBE1-334E-4056-968B-2876D74553C0}"/>
              </a:ext>
            </a:extLst>
          </p:cNvPr>
          <p:cNvSpPr/>
          <p:nvPr/>
        </p:nvSpPr>
        <p:spPr>
          <a:xfrm>
            <a:off x="1898072" y="4734452"/>
            <a:ext cx="6867105" cy="325952"/>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Past performance is not a reliable indicator of future results, losses may be made.</a:t>
            </a:r>
            <a:br>
              <a:rPr lang="en-US" sz="500"/>
            </a:br>
            <a:r>
              <a:rPr lang="en-US" sz="500" dirty="0"/>
              <a:t>Source: Ninety One, 31 August 2020.</a:t>
            </a:r>
            <a:br>
              <a:rPr lang="en-US" sz="500" dirty="0"/>
            </a:br>
            <a:r>
              <a:rPr lang="en-US" sz="500" dirty="0"/>
              <a:t>Performance is net of fees (NAV based, including ongoing charges, excluding management fees and initial charges. Management fees are agreed and invoiced outside of the share class, performance would have been lower had these fees been included.), gross income reinvested, in USD. Rolling 12 month periods since inception: 30 March 2007. Data is run monthly, based on a pooled vehicle within the strategy and is not available at the composite level. For further information on indices, please see the Important Information section.</a:t>
            </a:r>
          </a:p>
        </p:txBody>
      </p:sp>
      <p:sp>
        <p:nvSpPr>
          <p:cNvPr id="19" name="Rectangle 18">
            <a:extLst>
              <a:ext uri="{FF2B5EF4-FFF2-40B4-BE49-F238E27FC236}">
                <a16:creationId xmlns:a16="http://schemas.microsoft.com/office/drawing/2014/main" id="{27D77C46-7103-4845-8A8E-8B07583B8B61}"/>
              </a:ext>
            </a:extLst>
          </p:cNvPr>
          <p:cNvSpPr/>
          <p:nvPr/>
        </p:nvSpPr>
        <p:spPr>
          <a:xfrm>
            <a:off x="982813" y="1136040"/>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US" sz="1000" b="1">
                <a:solidFill>
                  <a:srgbClr val="424242"/>
                </a:solidFill>
              </a:rPr>
              <a:t>Average rolling 12 month performance</a:t>
            </a:r>
            <a:endParaRPr lang="en-US" sz="1000" b="1" dirty="0">
              <a:solidFill>
                <a:srgbClr val="424242"/>
              </a:solidFill>
            </a:endParaRPr>
          </a:p>
        </p:txBody>
      </p:sp>
      <p:grpSp>
        <p:nvGrpSpPr>
          <p:cNvPr id="20" name="Group 19">
            <a:extLst>
              <a:ext uri="{FF2B5EF4-FFF2-40B4-BE49-F238E27FC236}">
                <a16:creationId xmlns:a16="http://schemas.microsoft.com/office/drawing/2014/main" id="{ADB7CF87-7EF9-4549-B81B-429F8D67454D}"/>
              </a:ext>
            </a:extLst>
          </p:cNvPr>
          <p:cNvGrpSpPr/>
          <p:nvPr/>
        </p:nvGrpSpPr>
        <p:grpSpPr>
          <a:xfrm>
            <a:off x="961432" y="1281113"/>
            <a:ext cx="7816850" cy="3344862"/>
            <a:chOff x="961432" y="1281113"/>
            <a:chExt cx="7816850" cy="3344862"/>
          </a:xfrm>
        </p:grpSpPr>
        <p:sp>
          <p:nvSpPr>
            <p:cNvPr id="26" name="TextBox 25">
              <a:extLst>
                <a:ext uri="{FF2B5EF4-FFF2-40B4-BE49-F238E27FC236}">
                  <a16:creationId xmlns:a16="http://schemas.microsoft.com/office/drawing/2014/main" id="{7E668C82-EB33-4F4D-951E-4CC29DFE72FE}"/>
                </a:ext>
              </a:extLst>
            </p:cNvPr>
            <p:cNvSpPr txBox="1"/>
            <p:nvPr/>
          </p:nvSpPr>
          <p:spPr>
            <a:xfrm>
              <a:off x="1790802" y="3933414"/>
              <a:ext cx="1224590" cy="123111"/>
            </a:xfrm>
            <a:prstGeom prst="rect">
              <a:avLst/>
            </a:prstGeom>
            <a:noFill/>
          </p:spPr>
          <p:txBody>
            <a:bodyPr wrap="square" lIns="0" tIns="0" rIns="0" bIns="0" rtlCol="0">
              <a:spAutoFit/>
            </a:bodyPr>
            <a:lstStyle/>
            <a:p>
              <a:pPr algn="ctr"/>
              <a:r>
                <a:rPr lang="en-GB" sz="800" b="1" dirty="0"/>
                <a:t>Strong markets</a:t>
              </a:r>
            </a:p>
          </p:txBody>
        </p:sp>
        <p:sp>
          <p:nvSpPr>
            <p:cNvPr id="27" name="TextBox 26">
              <a:extLst>
                <a:ext uri="{FF2B5EF4-FFF2-40B4-BE49-F238E27FC236}">
                  <a16:creationId xmlns:a16="http://schemas.microsoft.com/office/drawing/2014/main" id="{CE1D2E03-FB7D-4DA0-9DA9-A594F7DA2AB0}"/>
                </a:ext>
              </a:extLst>
            </p:cNvPr>
            <p:cNvSpPr txBox="1"/>
            <p:nvPr/>
          </p:nvSpPr>
          <p:spPr>
            <a:xfrm>
              <a:off x="3417942" y="3933414"/>
              <a:ext cx="1224590" cy="123111"/>
            </a:xfrm>
            <a:prstGeom prst="rect">
              <a:avLst/>
            </a:prstGeom>
            <a:noFill/>
          </p:spPr>
          <p:txBody>
            <a:bodyPr wrap="square" lIns="0" tIns="0" rIns="0" bIns="0" rtlCol="0">
              <a:spAutoFit/>
            </a:bodyPr>
            <a:lstStyle/>
            <a:p>
              <a:pPr algn="ctr"/>
              <a:r>
                <a:rPr lang="en-GB" sz="800" b="1" dirty="0"/>
                <a:t>Moderate markets</a:t>
              </a:r>
            </a:p>
          </p:txBody>
        </p:sp>
        <p:sp>
          <p:nvSpPr>
            <p:cNvPr id="28" name="TextBox 27">
              <a:extLst>
                <a:ext uri="{FF2B5EF4-FFF2-40B4-BE49-F238E27FC236}">
                  <a16:creationId xmlns:a16="http://schemas.microsoft.com/office/drawing/2014/main" id="{6119E9C9-F97A-4997-87D9-509D64696FFC}"/>
                </a:ext>
              </a:extLst>
            </p:cNvPr>
            <p:cNvSpPr txBox="1"/>
            <p:nvPr/>
          </p:nvSpPr>
          <p:spPr>
            <a:xfrm>
              <a:off x="5027180" y="3933414"/>
              <a:ext cx="1224590" cy="123111"/>
            </a:xfrm>
            <a:prstGeom prst="rect">
              <a:avLst/>
            </a:prstGeom>
            <a:noFill/>
          </p:spPr>
          <p:txBody>
            <a:bodyPr wrap="square" lIns="0" tIns="0" rIns="0" bIns="0" rtlCol="0">
              <a:spAutoFit/>
            </a:bodyPr>
            <a:lstStyle/>
            <a:p>
              <a:pPr algn="ctr"/>
              <a:r>
                <a:rPr lang="en-GB" sz="800" b="1" dirty="0"/>
                <a:t>Falling markets</a:t>
              </a:r>
            </a:p>
          </p:txBody>
        </p:sp>
        <p:graphicFrame>
          <p:nvGraphicFramePr>
            <p:cNvPr id="13" name="Object 12">
              <a:extLst>
                <a:ext uri="{FF2B5EF4-FFF2-40B4-BE49-F238E27FC236}">
                  <a16:creationId xmlns:a16="http://schemas.microsoft.com/office/drawing/2014/main" id="{DE300ACD-E6F7-4A67-AAA1-441F1B1BD8ED}"/>
                </a:ext>
              </a:extLst>
            </p:cNvPr>
            <p:cNvGraphicFramePr>
              <a:graphicFrameLocks noChangeAspect="1"/>
            </p:cNvGraphicFramePr>
            <p:nvPr/>
          </p:nvGraphicFramePr>
          <p:xfrm>
            <a:off x="961432" y="1281113"/>
            <a:ext cx="7816850" cy="3344862"/>
          </p:xfrm>
          <a:graphic>
            <a:graphicData uri="http://schemas.openxmlformats.org/presentationml/2006/ole">
              <mc:AlternateContent xmlns:mc="http://schemas.openxmlformats.org/markup-compatibility/2006">
                <mc:Choice xmlns:v="urn:schemas-microsoft-com:vml" Requires="v">
                  <p:oleObj spid="_x0000_s23569" name="Worksheet" r:id="rId4" imgW="10420609" imgH="4457700" progId="Excel.Sheet.12">
                    <p:link/>
                  </p:oleObj>
                </mc:Choice>
                <mc:Fallback>
                  <p:oleObj name="Worksheet" r:id="rId4" imgW="10420609" imgH="4457700" progId="Excel.Sheet.12">
                    <p:link/>
                    <p:pic>
                      <p:nvPicPr>
                        <p:cNvPr id="13" name="Object 12">
                          <a:extLst>
                            <a:ext uri="{FF2B5EF4-FFF2-40B4-BE49-F238E27FC236}">
                              <a16:creationId xmlns:a16="http://schemas.microsoft.com/office/drawing/2014/main" id="{DE300ACD-E6F7-4A67-AAA1-441F1B1BD8ED}"/>
                            </a:ext>
                          </a:extLst>
                        </p:cNvPr>
                        <p:cNvPicPr/>
                        <p:nvPr/>
                      </p:nvPicPr>
                      <p:blipFill>
                        <a:blip r:embed="rId5"/>
                        <a:stretch>
                          <a:fillRect/>
                        </a:stretch>
                      </p:blipFill>
                      <p:spPr>
                        <a:xfrm>
                          <a:off x="961432" y="1281113"/>
                          <a:ext cx="7816850" cy="3344862"/>
                        </a:xfrm>
                        <a:prstGeom prst="rect">
                          <a:avLst/>
                        </a:prstGeom>
                      </p:spPr>
                    </p:pic>
                  </p:oleObj>
                </mc:Fallback>
              </mc:AlternateContent>
            </a:graphicData>
          </a:graphic>
        </p:graphicFrame>
        <p:sp>
          <p:nvSpPr>
            <p:cNvPr id="23" name="TextBox 22">
              <a:extLst>
                <a:ext uri="{FF2B5EF4-FFF2-40B4-BE49-F238E27FC236}">
                  <a16:creationId xmlns:a16="http://schemas.microsoft.com/office/drawing/2014/main" id="{033B239E-2F6D-41FF-B2FD-D0DCF61DE4E1}"/>
                </a:ext>
              </a:extLst>
            </p:cNvPr>
            <p:cNvSpPr txBox="1"/>
            <p:nvPr/>
          </p:nvSpPr>
          <p:spPr>
            <a:xfrm>
              <a:off x="6675604" y="3933414"/>
              <a:ext cx="1224590" cy="123111"/>
            </a:xfrm>
            <a:prstGeom prst="rect">
              <a:avLst/>
            </a:prstGeom>
            <a:noFill/>
          </p:spPr>
          <p:txBody>
            <a:bodyPr wrap="square" lIns="0" tIns="0" rIns="0" bIns="0" rtlCol="0">
              <a:spAutoFit/>
            </a:bodyPr>
            <a:lstStyle/>
            <a:p>
              <a:pPr algn="ctr"/>
              <a:r>
                <a:rPr lang="en-GB" sz="800" b="1" dirty="0"/>
                <a:t>All periods</a:t>
              </a:r>
            </a:p>
          </p:txBody>
        </p:sp>
      </p:grpSp>
    </p:spTree>
    <p:extLst>
      <p:ext uri="{BB962C8B-B14F-4D97-AF65-F5344CB8AC3E}">
        <p14:creationId xmlns:p14="http://schemas.microsoft.com/office/powerpoint/2010/main" val="2738027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5CC1D-0C67-49D3-B897-231124E92E0C}"/>
              </a:ext>
            </a:extLst>
          </p:cNvPr>
          <p:cNvSpPr>
            <a:spLocks noGrp="1"/>
          </p:cNvSpPr>
          <p:nvPr>
            <p:ph type="title"/>
          </p:nvPr>
        </p:nvSpPr>
        <p:spPr/>
        <p:txBody>
          <a:bodyPr>
            <a:normAutofit fontScale="90000"/>
          </a:bodyPr>
          <a:lstStyle/>
          <a:p>
            <a:r>
              <a:rPr lang="en-GB" dirty="0"/>
              <a:t>What’s not in the portfolio </a:t>
            </a:r>
          </a:p>
        </p:txBody>
      </p:sp>
      <p:sp>
        <p:nvSpPr>
          <p:cNvPr id="6" name="Content Placeholder 5">
            <a:extLst>
              <a:ext uri="{FF2B5EF4-FFF2-40B4-BE49-F238E27FC236}">
                <a16:creationId xmlns:a16="http://schemas.microsoft.com/office/drawing/2014/main" id="{4089FE34-D0DA-4123-A1DC-7A4C6CE56078}"/>
              </a:ext>
            </a:extLst>
          </p:cNvPr>
          <p:cNvSpPr>
            <a:spLocks noGrp="1"/>
          </p:cNvSpPr>
          <p:nvPr>
            <p:ph idx="1"/>
          </p:nvPr>
        </p:nvSpPr>
        <p:spPr/>
        <p:txBody>
          <a:bodyPr>
            <a:normAutofit lnSpcReduction="10000"/>
          </a:bodyPr>
          <a:lstStyle/>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endParaRPr lang="en-GB" sz="816" dirty="0"/>
          </a:p>
          <a:p>
            <a:r>
              <a:rPr lang="en-US" sz="900" dirty="0"/>
              <a:t>Seeking to provide resilient returns and sustainably growing dividends by investing in quality companies with strong franchises on a global basis</a:t>
            </a:r>
          </a:p>
          <a:p>
            <a:r>
              <a:rPr lang="en-US" sz="900" dirty="0"/>
              <a:t>Highly differentiated from the MSCI ACWI – and so is likely to be very different from many other global funds, especially passive index funds</a:t>
            </a:r>
          </a:p>
        </p:txBody>
      </p:sp>
      <p:sp>
        <p:nvSpPr>
          <p:cNvPr id="84" name="Rectangle 83">
            <a:extLst>
              <a:ext uri="{FF2B5EF4-FFF2-40B4-BE49-F238E27FC236}">
                <a16:creationId xmlns:a16="http://schemas.microsoft.com/office/drawing/2014/main" id="{6FD1CFAE-264A-4B98-BB96-1A6354B2F3FE}"/>
              </a:ext>
            </a:extLst>
          </p:cNvPr>
          <p:cNvSpPr/>
          <p:nvPr/>
        </p:nvSpPr>
        <p:spPr>
          <a:xfrm>
            <a:off x="1898072" y="4734452"/>
            <a:ext cx="6867105" cy="310564"/>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The portfolio may change significantly over a short period of time. This is not a buy, sell or hold recommendation for any particular security.</a:t>
            </a:r>
          </a:p>
          <a:p>
            <a:pPr>
              <a:lnSpc>
                <a:spcPct val="80000"/>
              </a:lnSpc>
              <a:spcBef>
                <a:spcPct val="20000"/>
              </a:spcBef>
              <a:buClr>
                <a:schemeClr val="accent2"/>
              </a:buClr>
            </a:pPr>
            <a:r>
              <a:rPr lang="en-US" sz="500" dirty="0"/>
              <a:t>Source: Ninety One, FactSet, 30 September 2020. Alphabet Inc Class A and C have been aggregated into a single holding.</a:t>
            </a:r>
          </a:p>
          <a:p>
            <a:pPr>
              <a:lnSpc>
                <a:spcPct val="80000"/>
              </a:lnSpc>
              <a:spcBef>
                <a:spcPct val="20000"/>
              </a:spcBef>
              <a:buClr>
                <a:schemeClr val="accent2"/>
              </a:buClr>
            </a:pPr>
            <a:r>
              <a:rPr lang="en-US" sz="500" dirty="0"/>
              <a:t>* Active Share is a measure of the percentage of stockholdings in a manager’s portfolio that differs from the benchmark index.</a:t>
            </a:r>
          </a:p>
          <a:p>
            <a:pPr>
              <a:lnSpc>
                <a:spcPct val="80000"/>
              </a:lnSpc>
              <a:spcBef>
                <a:spcPct val="20000"/>
              </a:spcBef>
              <a:buClr>
                <a:schemeClr val="accent2"/>
              </a:buClr>
            </a:pPr>
            <a:r>
              <a:rPr lang="en-US" sz="500" dirty="0"/>
              <a:t>For further information on indices please see Important Information section.</a:t>
            </a:r>
          </a:p>
        </p:txBody>
      </p:sp>
      <p:sp>
        <p:nvSpPr>
          <p:cNvPr id="81" name="Rectangle 80">
            <a:extLst>
              <a:ext uri="{FF2B5EF4-FFF2-40B4-BE49-F238E27FC236}">
                <a16:creationId xmlns:a16="http://schemas.microsoft.com/office/drawing/2014/main" id="{13CBAA42-41D0-4106-9030-AB9832673785}"/>
              </a:ext>
            </a:extLst>
          </p:cNvPr>
          <p:cNvSpPr/>
          <p:nvPr/>
        </p:nvSpPr>
        <p:spPr bwMode="gray">
          <a:xfrm>
            <a:off x="992957" y="988329"/>
            <a:ext cx="1933116" cy="743398"/>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82" name="Rectangle 81">
            <a:extLst>
              <a:ext uri="{FF2B5EF4-FFF2-40B4-BE49-F238E27FC236}">
                <a16:creationId xmlns:a16="http://schemas.microsoft.com/office/drawing/2014/main" id="{334AD150-C717-4DA2-AFB1-D94A97988456}"/>
              </a:ext>
            </a:extLst>
          </p:cNvPr>
          <p:cNvSpPr/>
          <p:nvPr/>
        </p:nvSpPr>
        <p:spPr>
          <a:xfrm>
            <a:off x="1049077" y="1038236"/>
            <a:ext cx="1804613"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816" dirty="0">
                <a:solidFill>
                  <a:schemeClr val="bg1"/>
                </a:solidFill>
                <a:sym typeface="Wingdings 2" panose="05020102010507070707" pitchFamily="18" charset="2"/>
              </a:rPr>
              <a:t>High conviction,</a:t>
            </a:r>
            <a:br>
              <a:rPr lang="en-GB" sz="816" dirty="0">
                <a:solidFill>
                  <a:schemeClr val="bg1"/>
                </a:solidFill>
                <a:sym typeface="Wingdings 2" panose="05020102010507070707" pitchFamily="18" charset="2"/>
              </a:rPr>
            </a:br>
            <a:r>
              <a:rPr lang="en-GB" sz="816" dirty="0">
                <a:solidFill>
                  <a:schemeClr val="bg1"/>
                </a:solidFill>
                <a:sym typeface="Wingdings 2" panose="05020102010507070707" pitchFamily="18" charset="2"/>
              </a:rPr>
              <a:t>concentrated portfolio:</a:t>
            </a:r>
          </a:p>
          <a:p>
            <a:r>
              <a:rPr lang="en-GB" sz="816" dirty="0">
                <a:solidFill>
                  <a:schemeClr val="bg1"/>
                </a:solidFill>
              </a:rPr>
              <a:t>Currently</a:t>
            </a:r>
            <a:endParaRPr lang="en-GB" sz="680" dirty="0">
              <a:solidFill>
                <a:schemeClr val="bg1"/>
              </a:solidFill>
            </a:endParaRPr>
          </a:p>
          <a:p>
            <a:pPr>
              <a:lnSpc>
                <a:spcPct val="85000"/>
              </a:lnSpc>
            </a:pPr>
            <a:r>
              <a:rPr lang="en-GB" sz="2721" dirty="0">
                <a:solidFill>
                  <a:schemeClr val="bg1"/>
                </a:solidFill>
              </a:rPr>
              <a:t>34</a:t>
            </a:r>
            <a:r>
              <a:rPr lang="en-GB" sz="816" dirty="0">
                <a:solidFill>
                  <a:schemeClr val="bg1"/>
                </a:solidFill>
              </a:rPr>
              <a:t> </a:t>
            </a:r>
            <a:r>
              <a:rPr lang="en-GB" sz="1632" dirty="0">
                <a:solidFill>
                  <a:schemeClr val="bg1"/>
                </a:solidFill>
              </a:rPr>
              <a:t>stocks</a:t>
            </a:r>
            <a:endParaRPr lang="en-GB" sz="816" dirty="0">
              <a:solidFill>
                <a:schemeClr val="bg1"/>
              </a:solidFill>
            </a:endParaRPr>
          </a:p>
        </p:txBody>
      </p:sp>
      <p:sp>
        <p:nvSpPr>
          <p:cNvPr id="83" name="Rectangle 82">
            <a:extLst>
              <a:ext uri="{FF2B5EF4-FFF2-40B4-BE49-F238E27FC236}">
                <a16:creationId xmlns:a16="http://schemas.microsoft.com/office/drawing/2014/main" id="{E2837217-66D3-40D0-BF2B-B08F0E38E57F}"/>
              </a:ext>
            </a:extLst>
          </p:cNvPr>
          <p:cNvSpPr/>
          <p:nvPr/>
        </p:nvSpPr>
        <p:spPr>
          <a:xfrm>
            <a:off x="992957" y="1772930"/>
            <a:ext cx="1804613"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816" dirty="0">
                <a:sym typeface="Wingdings 2" panose="05020102010507070707" pitchFamily="18" charset="2"/>
              </a:rPr>
              <a:t>MSCI ACWI Top 50 Stocks</a:t>
            </a:r>
          </a:p>
          <a:p>
            <a:pPr>
              <a:lnSpc>
                <a:spcPct val="85000"/>
              </a:lnSpc>
            </a:pPr>
            <a:r>
              <a:rPr lang="en-GB" sz="2721" b="1" dirty="0"/>
              <a:t>8</a:t>
            </a:r>
            <a:r>
              <a:rPr lang="en-GB" sz="2993" dirty="0">
                <a:solidFill>
                  <a:srgbClr val="000000"/>
                </a:solidFill>
              </a:rPr>
              <a:t>	    </a:t>
            </a:r>
            <a:r>
              <a:rPr lang="en-GB" sz="2721" b="1" dirty="0"/>
              <a:t>42</a:t>
            </a:r>
            <a:endParaRPr lang="en-GB" sz="816" b="1" dirty="0"/>
          </a:p>
        </p:txBody>
      </p:sp>
      <p:grpSp>
        <p:nvGrpSpPr>
          <p:cNvPr id="85" name="Group 84">
            <a:extLst>
              <a:ext uri="{FF2B5EF4-FFF2-40B4-BE49-F238E27FC236}">
                <a16:creationId xmlns:a16="http://schemas.microsoft.com/office/drawing/2014/main" id="{B24AED30-E5A1-4EE4-8BF3-AD467742F825}"/>
              </a:ext>
            </a:extLst>
          </p:cNvPr>
          <p:cNvGrpSpPr/>
          <p:nvPr/>
        </p:nvGrpSpPr>
        <p:grpSpPr>
          <a:xfrm>
            <a:off x="992958" y="2269316"/>
            <a:ext cx="1908000" cy="936000"/>
            <a:chOff x="738189" y="3926961"/>
            <a:chExt cx="2652897" cy="1250897"/>
          </a:xfrm>
          <a:solidFill>
            <a:srgbClr val="C6C6C6"/>
          </a:solidFill>
        </p:grpSpPr>
        <p:sp>
          <p:nvSpPr>
            <p:cNvPr id="86" name="Oval 90">
              <a:extLst>
                <a:ext uri="{FF2B5EF4-FFF2-40B4-BE49-F238E27FC236}">
                  <a16:creationId xmlns:a16="http://schemas.microsoft.com/office/drawing/2014/main" id="{10B73895-FB31-4275-97EF-601AFFB4A0B7}"/>
                </a:ext>
              </a:extLst>
            </p:cNvPr>
            <p:cNvSpPr/>
            <p:nvPr/>
          </p:nvSpPr>
          <p:spPr bwMode="gray">
            <a:xfrm>
              <a:off x="738189"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89" name="Oval 93">
              <a:extLst>
                <a:ext uri="{FF2B5EF4-FFF2-40B4-BE49-F238E27FC236}">
                  <a16:creationId xmlns:a16="http://schemas.microsoft.com/office/drawing/2014/main" id="{769E1B67-B2E3-40E0-A6D9-F1ECC764FED1}"/>
                </a:ext>
              </a:extLst>
            </p:cNvPr>
            <p:cNvSpPr/>
            <p:nvPr/>
          </p:nvSpPr>
          <p:spPr bwMode="gray">
            <a:xfrm>
              <a:off x="1008256"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0" name="Oval 94">
              <a:extLst>
                <a:ext uri="{FF2B5EF4-FFF2-40B4-BE49-F238E27FC236}">
                  <a16:creationId xmlns:a16="http://schemas.microsoft.com/office/drawing/2014/main" id="{FC4A8262-7587-4B47-ACF2-F13EC14FFA8D}"/>
                </a:ext>
              </a:extLst>
            </p:cNvPr>
            <p:cNvSpPr/>
            <p:nvPr/>
          </p:nvSpPr>
          <p:spPr bwMode="gray">
            <a:xfrm>
              <a:off x="1278323"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1" name="Oval 95">
              <a:extLst>
                <a:ext uri="{FF2B5EF4-FFF2-40B4-BE49-F238E27FC236}">
                  <a16:creationId xmlns:a16="http://schemas.microsoft.com/office/drawing/2014/main" id="{B6BD6940-DFBF-4089-961B-F2A03647EDFD}"/>
                </a:ext>
              </a:extLst>
            </p:cNvPr>
            <p:cNvSpPr/>
            <p:nvPr/>
          </p:nvSpPr>
          <p:spPr bwMode="gray">
            <a:xfrm>
              <a:off x="1548390"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2" name="Oval 96">
              <a:extLst>
                <a:ext uri="{FF2B5EF4-FFF2-40B4-BE49-F238E27FC236}">
                  <a16:creationId xmlns:a16="http://schemas.microsoft.com/office/drawing/2014/main" id="{28E81D68-F374-47E8-AA0C-7F35BE70E4FC}"/>
                </a:ext>
              </a:extLst>
            </p:cNvPr>
            <p:cNvSpPr/>
            <p:nvPr/>
          </p:nvSpPr>
          <p:spPr bwMode="gray">
            <a:xfrm>
              <a:off x="1818458"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3" name="Oval 97">
              <a:extLst>
                <a:ext uri="{FF2B5EF4-FFF2-40B4-BE49-F238E27FC236}">
                  <a16:creationId xmlns:a16="http://schemas.microsoft.com/office/drawing/2014/main" id="{5C7039AF-A74E-4E7F-B62D-3B2189BB8416}"/>
                </a:ext>
              </a:extLst>
            </p:cNvPr>
            <p:cNvSpPr/>
            <p:nvPr/>
          </p:nvSpPr>
          <p:spPr bwMode="gray">
            <a:xfrm>
              <a:off x="2088525"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4" name="Oval 98">
              <a:extLst>
                <a:ext uri="{FF2B5EF4-FFF2-40B4-BE49-F238E27FC236}">
                  <a16:creationId xmlns:a16="http://schemas.microsoft.com/office/drawing/2014/main" id="{BEC07380-9259-48EB-A87E-6325174A0B3F}"/>
                </a:ext>
              </a:extLst>
            </p:cNvPr>
            <p:cNvSpPr/>
            <p:nvPr/>
          </p:nvSpPr>
          <p:spPr bwMode="gray">
            <a:xfrm>
              <a:off x="2358591" y="3926962"/>
              <a:ext cx="222289" cy="222289"/>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5" name="Oval 99">
              <a:extLst>
                <a:ext uri="{FF2B5EF4-FFF2-40B4-BE49-F238E27FC236}">
                  <a16:creationId xmlns:a16="http://schemas.microsoft.com/office/drawing/2014/main" id="{62096C21-4F2F-447D-AB2B-9D8CBC733557}"/>
                </a:ext>
              </a:extLst>
            </p:cNvPr>
            <p:cNvSpPr/>
            <p:nvPr/>
          </p:nvSpPr>
          <p:spPr bwMode="gray">
            <a:xfrm>
              <a:off x="2628659" y="3926962"/>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6" name="Oval 100">
              <a:extLst>
                <a:ext uri="{FF2B5EF4-FFF2-40B4-BE49-F238E27FC236}">
                  <a16:creationId xmlns:a16="http://schemas.microsoft.com/office/drawing/2014/main" id="{9EF54BC4-2820-404B-ADBD-349BBBEE84FA}"/>
                </a:ext>
              </a:extLst>
            </p:cNvPr>
            <p:cNvSpPr/>
            <p:nvPr/>
          </p:nvSpPr>
          <p:spPr bwMode="gray">
            <a:xfrm>
              <a:off x="2898726" y="3926961"/>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7" name="Oval 101">
              <a:extLst>
                <a:ext uri="{FF2B5EF4-FFF2-40B4-BE49-F238E27FC236}">
                  <a16:creationId xmlns:a16="http://schemas.microsoft.com/office/drawing/2014/main" id="{0AEFEEF2-A681-40A5-93EC-DF7062FC0CF2}"/>
                </a:ext>
              </a:extLst>
            </p:cNvPr>
            <p:cNvSpPr/>
            <p:nvPr/>
          </p:nvSpPr>
          <p:spPr bwMode="gray">
            <a:xfrm>
              <a:off x="3168796" y="3926962"/>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8" name="Oval 102">
              <a:extLst>
                <a:ext uri="{FF2B5EF4-FFF2-40B4-BE49-F238E27FC236}">
                  <a16:creationId xmlns:a16="http://schemas.microsoft.com/office/drawing/2014/main" id="{354797AA-0993-4728-B34B-3E257AB7D543}"/>
                </a:ext>
              </a:extLst>
            </p:cNvPr>
            <p:cNvSpPr/>
            <p:nvPr/>
          </p:nvSpPr>
          <p:spPr bwMode="gray">
            <a:xfrm>
              <a:off x="738189"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99" name="Oval 103">
              <a:extLst>
                <a:ext uri="{FF2B5EF4-FFF2-40B4-BE49-F238E27FC236}">
                  <a16:creationId xmlns:a16="http://schemas.microsoft.com/office/drawing/2014/main" id="{8D322D9E-0C05-4215-925F-82C1E77A879B}"/>
                </a:ext>
              </a:extLst>
            </p:cNvPr>
            <p:cNvSpPr/>
            <p:nvPr/>
          </p:nvSpPr>
          <p:spPr bwMode="gray">
            <a:xfrm>
              <a:off x="1008256"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0" name="Oval 104">
              <a:extLst>
                <a:ext uri="{FF2B5EF4-FFF2-40B4-BE49-F238E27FC236}">
                  <a16:creationId xmlns:a16="http://schemas.microsoft.com/office/drawing/2014/main" id="{6C594771-5944-43D9-A471-1BA39F428D9B}"/>
                </a:ext>
              </a:extLst>
            </p:cNvPr>
            <p:cNvSpPr/>
            <p:nvPr/>
          </p:nvSpPr>
          <p:spPr bwMode="gray">
            <a:xfrm>
              <a:off x="1278323"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1" name="Oval 105">
              <a:extLst>
                <a:ext uri="{FF2B5EF4-FFF2-40B4-BE49-F238E27FC236}">
                  <a16:creationId xmlns:a16="http://schemas.microsoft.com/office/drawing/2014/main" id="{1CD1E2FE-1887-49A5-B602-D089629EE4B9}"/>
                </a:ext>
              </a:extLst>
            </p:cNvPr>
            <p:cNvSpPr/>
            <p:nvPr/>
          </p:nvSpPr>
          <p:spPr bwMode="gray">
            <a:xfrm>
              <a:off x="1548390"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2" name="Oval 106">
              <a:extLst>
                <a:ext uri="{FF2B5EF4-FFF2-40B4-BE49-F238E27FC236}">
                  <a16:creationId xmlns:a16="http://schemas.microsoft.com/office/drawing/2014/main" id="{D7AAA764-DB23-4904-94DF-1B6E35A5D5B8}"/>
                </a:ext>
              </a:extLst>
            </p:cNvPr>
            <p:cNvSpPr/>
            <p:nvPr/>
          </p:nvSpPr>
          <p:spPr bwMode="gray">
            <a:xfrm>
              <a:off x="1818458"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3" name="Oval 107">
              <a:extLst>
                <a:ext uri="{FF2B5EF4-FFF2-40B4-BE49-F238E27FC236}">
                  <a16:creationId xmlns:a16="http://schemas.microsoft.com/office/drawing/2014/main" id="{E88C4DAC-D0EE-45DC-BB31-DECE5459F016}"/>
                </a:ext>
              </a:extLst>
            </p:cNvPr>
            <p:cNvSpPr/>
            <p:nvPr/>
          </p:nvSpPr>
          <p:spPr bwMode="gray">
            <a:xfrm>
              <a:off x="2088525"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4" name="Oval 108">
              <a:extLst>
                <a:ext uri="{FF2B5EF4-FFF2-40B4-BE49-F238E27FC236}">
                  <a16:creationId xmlns:a16="http://schemas.microsoft.com/office/drawing/2014/main" id="{364EAA56-5FDC-4D4B-8112-6DA56DA1D804}"/>
                </a:ext>
              </a:extLst>
            </p:cNvPr>
            <p:cNvSpPr/>
            <p:nvPr/>
          </p:nvSpPr>
          <p:spPr bwMode="gray">
            <a:xfrm>
              <a:off x="2358591"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5" name="Oval 109">
              <a:extLst>
                <a:ext uri="{FF2B5EF4-FFF2-40B4-BE49-F238E27FC236}">
                  <a16:creationId xmlns:a16="http://schemas.microsoft.com/office/drawing/2014/main" id="{CC69E46E-3880-4B7E-B15A-AF9178C9E65F}"/>
                </a:ext>
              </a:extLst>
            </p:cNvPr>
            <p:cNvSpPr/>
            <p:nvPr/>
          </p:nvSpPr>
          <p:spPr bwMode="gray">
            <a:xfrm>
              <a:off x="2628659"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6" name="Oval 110">
              <a:extLst>
                <a:ext uri="{FF2B5EF4-FFF2-40B4-BE49-F238E27FC236}">
                  <a16:creationId xmlns:a16="http://schemas.microsoft.com/office/drawing/2014/main" id="{09C02C7A-C937-467A-9C88-9F0CAF63AF2F}"/>
                </a:ext>
              </a:extLst>
            </p:cNvPr>
            <p:cNvSpPr/>
            <p:nvPr/>
          </p:nvSpPr>
          <p:spPr bwMode="gray">
            <a:xfrm>
              <a:off x="2898726" y="4184106"/>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7" name="Oval 111">
              <a:extLst>
                <a:ext uri="{FF2B5EF4-FFF2-40B4-BE49-F238E27FC236}">
                  <a16:creationId xmlns:a16="http://schemas.microsoft.com/office/drawing/2014/main" id="{90DE472F-0C75-4112-B4CB-3E54D9AFDD49}"/>
                </a:ext>
              </a:extLst>
            </p:cNvPr>
            <p:cNvSpPr/>
            <p:nvPr/>
          </p:nvSpPr>
          <p:spPr bwMode="gray">
            <a:xfrm>
              <a:off x="3168796" y="4184105"/>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09" name="Oval 112">
              <a:extLst>
                <a:ext uri="{FF2B5EF4-FFF2-40B4-BE49-F238E27FC236}">
                  <a16:creationId xmlns:a16="http://schemas.microsoft.com/office/drawing/2014/main" id="{10B0E9F9-0D9B-4BCE-B5AD-B5DFE4B12F78}"/>
                </a:ext>
              </a:extLst>
            </p:cNvPr>
            <p:cNvSpPr/>
            <p:nvPr/>
          </p:nvSpPr>
          <p:spPr bwMode="gray">
            <a:xfrm>
              <a:off x="738189" y="4441251"/>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10" name="Oval 113">
              <a:extLst>
                <a:ext uri="{FF2B5EF4-FFF2-40B4-BE49-F238E27FC236}">
                  <a16:creationId xmlns:a16="http://schemas.microsoft.com/office/drawing/2014/main" id="{AC29143C-4603-4D1C-B6B9-926598D9CC1B}"/>
                </a:ext>
              </a:extLst>
            </p:cNvPr>
            <p:cNvSpPr/>
            <p:nvPr/>
          </p:nvSpPr>
          <p:spPr bwMode="gray">
            <a:xfrm>
              <a:off x="1008256" y="4441254"/>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48" name="Oval 114">
              <a:extLst>
                <a:ext uri="{FF2B5EF4-FFF2-40B4-BE49-F238E27FC236}">
                  <a16:creationId xmlns:a16="http://schemas.microsoft.com/office/drawing/2014/main" id="{F4608969-5CAF-42FB-BEF8-0549E37F09A0}"/>
                </a:ext>
              </a:extLst>
            </p:cNvPr>
            <p:cNvSpPr/>
            <p:nvPr/>
          </p:nvSpPr>
          <p:spPr bwMode="gray">
            <a:xfrm>
              <a:off x="1278323" y="4441258"/>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49" name="Oval 115">
              <a:extLst>
                <a:ext uri="{FF2B5EF4-FFF2-40B4-BE49-F238E27FC236}">
                  <a16:creationId xmlns:a16="http://schemas.microsoft.com/office/drawing/2014/main" id="{9E13E18C-6E35-4F9D-984A-85F5F71D7409}"/>
                </a:ext>
              </a:extLst>
            </p:cNvPr>
            <p:cNvSpPr/>
            <p:nvPr/>
          </p:nvSpPr>
          <p:spPr bwMode="gray">
            <a:xfrm>
              <a:off x="1548390" y="4441261"/>
              <a:ext cx="222289" cy="222289"/>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3" name="Oval 116">
              <a:extLst>
                <a:ext uri="{FF2B5EF4-FFF2-40B4-BE49-F238E27FC236}">
                  <a16:creationId xmlns:a16="http://schemas.microsoft.com/office/drawing/2014/main" id="{0D93BB3A-296C-4005-B2BD-7C321B1205E0}"/>
                </a:ext>
              </a:extLst>
            </p:cNvPr>
            <p:cNvSpPr/>
            <p:nvPr/>
          </p:nvSpPr>
          <p:spPr bwMode="gray">
            <a:xfrm>
              <a:off x="1818458" y="4441265"/>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4" name="Oval 117">
              <a:extLst>
                <a:ext uri="{FF2B5EF4-FFF2-40B4-BE49-F238E27FC236}">
                  <a16:creationId xmlns:a16="http://schemas.microsoft.com/office/drawing/2014/main" id="{DA3E3983-677B-4E6E-B85E-ADD7C07104D9}"/>
                </a:ext>
              </a:extLst>
            </p:cNvPr>
            <p:cNvSpPr/>
            <p:nvPr/>
          </p:nvSpPr>
          <p:spPr bwMode="gray">
            <a:xfrm>
              <a:off x="2088525" y="44412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5" name="Oval 118">
              <a:extLst>
                <a:ext uri="{FF2B5EF4-FFF2-40B4-BE49-F238E27FC236}">
                  <a16:creationId xmlns:a16="http://schemas.microsoft.com/office/drawing/2014/main" id="{459B6513-D0CB-4C45-B22E-6B44F603CFD8}"/>
                </a:ext>
              </a:extLst>
            </p:cNvPr>
            <p:cNvSpPr/>
            <p:nvPr/>
          </p:nvSpPr>
          <p:spPr bwMode="gray">
            <a:xfrm>
              <a:off x="2358591" y="4441272"/>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6" name="Oval 119">
              <a:extLst>
                <a:ext uri="{FF2B5EF4-FFF2-40B4-BE49-F238E27FC236}">
                  <a16:creationId xmlns:a16="http://schemas.microsoft.com/office/drawing/2014/main" id="{B01D52AD-47DA-4185-A13B-597E570570D4}"/>
                </a:ext>
              </a:extLst>
            </p:cNvPr>
            <p:cNvSpPr/>
            <p:nvPr/>
          </p:nvSpPr>
          <p:spPr bwMode="gray">
            <a:xfrm>
              <a:off x="2628659" y="4441275"/>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7" name="Oval 120">
              <a:extLst>
                <a:ext uri="{FF2B5EF4-FFF2-40B4-BE49-F238E27FC236}">
                  <a16:creationId xmlns:a16="http://schemas.microsoft.com/office/drawing/2014/main" id="{7420D36A-DD5A-40A2-BF47-C46E15B899C8}"/>
                </a:ext>
              </a:extLst>
            </p:cNvPr>
            <p:cNvSpPr/>
            <p:nvPr/>
          </p:nvSpPr>
          <p:spPr bwMode="gray">
            <a:xfrm>
              <a:off x="2898726" y="4441279"/>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8" name="Oval 121">
              <a:extLst>
                <a:ext uri="{FF2B5EF4-FFF2-40B4-BE49-F238E27FC236}">
                  <a16:creationId xmlns:a16="http://schemas.microsoft.com/office/drawing/2014/main" id="{FDAA3D0A-FB57-472F-953E-3272964CE174}"/>
                </a:ext>
              </a:extLst>
            </p:cNvPr>
            <p:cNvSpPr/>
            <p:nvPr/>
          </p:nvSpPr>
          <p:spPr bwMode="gray">
            <a:xfrm>
              <a:off x="3168796" y="4441282"/>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59" name="Oval 122">
              <a:extLst>
                <a:ext uri="{FF2B5EF4-FFF2-40B4-BE49-F238E27FC236}">
                  <a16:creationId xmlns:a16="http://schemas.microsoft.com/office/drawing/2014/main" id="{ECCFE2FB-C8B7-46D5-A5D6-DE7C6300AD4E}"/>
                </a:ext>
              </a:extLst>
            </p:cNvPr>
            <p:cNvSpPr/>
            <p:nvPr/>
          </p:nvSpPr>
          <p:spPr bwMode="gray">
            <a:xfrm>
              <a:off x="738189"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0" name="Oval 123">
              <a:extLst>
                <a:ext uri="{FF2B5EF4-FFF2-40B4-BE49-F238E27FC236}">
                  <a16:creationId xmlns:a16="http://schemas.microsoft.com/office/drawing/2014/main" id="{B58F005A-1EF4-46E6-AB37-11D8488C0C55}"/>
                </a:ext>
              </a:extLst>
            </p:cNvPr>
            <p:cNvSpPr/>
            <p:nvPr/>
          </p:nvSpPr>
          <p:spPr bwMode="gray">
            <a:xfrm>
              <a:off x="1008256"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1" name="Oval 124">
              <a:extLst>
                <a:ext uri="{FF2B5EF4-FFF2-40B4-BE49-F238E27FC236}">
                  <a16:creationId xmlns:a16="http://schemas.microsoft.com/office/drawing/2014/main" id="{465DB8C4-6811-4067-A018-191362C073A4}"/>
                </a:ext>
              </a:extLst>
            </p:cNvPr>
            <p:cNvSpPr/>
            <p:nvPr/>
          </p:nvSpPr>
          <p:spPr bwMode="gray">
            <a:xfrm>
              <a:off x="1278323"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2" name="Oval 125">
              <a:extLst>
                <a:ext uri="{FF2B5EF4-FFF2-40B4-BE49-F238E27FC236}">
                  <a16:creationId xmlns:a16="http://schemas.microsoft.com/office/drawing/2014/main" id="{1AA19656-D27A-47E2-A57B-1712CAB8A91E}"/>
                </a:ext>
              </a:extLst>
            </p:cNvPr>
            <p:cNvSpPr/>
            <p:nvPr/>
          </p:nvSpPr>
          <p:spPr bwMode="gray">
            <a:xfrm>
              <a:off x="1548390"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3" name="Oval 126">
              <a:extLst>
                <a:ext uri="{FF2B5EF4-FFF2-40B4-BE49-F238E27FC236}">
                  <a16:creationId xmlns:a16="http://schemas.microsoft.com/office/drawing/2014/main" id="{A89F2E14-9E80-4D06-8CA0-D3738253B08B}"/>
                </a:ext>
              </a:extLst>
            </p:cNvPr>
            <p:cNvSpPr/>
            <p:nvPr/>
          </p:nvSpPr>
          <p:spPr bwMode="gray">
            <a:xfrm>
              <a:off x="1818458"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4" name="Oval 127">
              <a:extLst>
                <a:ext uri="{FF2B5EF4-FFF2-40B4-BE49-F238E27FC236}">
                  <a16:creationId xmlns:a16="http://schemas.microsoft.com/office/drawing/2014/main" id="{EB858DEF-A232-4A77-B3B4-9B0B0F92EE07}"/>
                </a:ext>
              </a:extLst>
            </p:cNvPr>
            <p:cNvSpPr/>
            <p:nvPr/>
          </p:nvSpPr>
          <p:spPr bwMode="gray">
            <a:xfrm>
              <a:off x="2088525"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5" name="Oval 128">
              <a:extLst>
                <a:ext uri="{FF2B5EF4-FFF2-40B4-BE49-F238E27FC236}">
                  <a16:creationId xmlns:a16="http://schemas.microsoft.com/office/drawing/2014/main" id="{7126D294-9025-437D-8F8B-73F57ED8018E}"/>
                </a:ext>
              </a:extLst>
            </p:cNvPr>
            <p:cNvSpPr/>
            <p:nvPr/>
          </p:nvSpPr>
          <p:spPr bwMode="gray">
            <a:xfrm>
              <a:off x="2358591"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6" name="Oval 129">
              <a:extLst>
                <a:ext uri="{FF2B5EF4-FFF2-40B4-BE49-F238E27FC236}">
                  <a16:creationId xmlns:a16="http://schemas.microsoft.com/office/drawing/2014/main" id="{FD7413C2-493A-45FF-9F7B-758CF9EBF816}"/>
                </a:ext>
              </a:extLst>
            </p:cNvPr>
            <p:cNvSpPr/>
            <p:nvPr/>
          </p:nvSpPr>
          <p:spPr bwMode="gray">
            <a:xfrm>
              <a:off x="2628659"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7" name="Oval 130">
              <a:extLst>
                <a:ext uri="{FF2B5EF4-FFF2-40B4-BE49-F238E27FC236}">
                  <a16:creationId xmlns:a16="http://schemas.microsoft.com/office/drawing/2014/main" id="{B8FB226A-2632-44C4-8C87-3CC34C4558AC}"/>
                </a:ext>
              </a:extLst>
            </p:cNvPr>
            <p:cNvSpPr/>
            <p:nvPr/>
          </p:nvSpPr>
          <p:spPr bwMode="gray">
            <a:xfrm>
              <a:off x="2898726" y="4698427"/>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8" name="Oval 131">
              <a:extLst>
                <a:ext uri="{FF2B5EF4-FFF2-40B4-BE49-F238E27FC236}">
                  <a16:creationId xmlns:a16="http://schemas.microsoft.com/office/drawing/2014/main" id="{7F82EDE6-312A-45BA-86DE-6867E9E5FC1A}"/>
                </a:ext>
              </a:extLst>
            </p:cNvPr>
            <p:cNvSpPr/>
            <p:nvPr/>
          </p:nvSpPr>
          <p:spPr bwMode="gray">
            <a:xfrm>
              <a:off x="3168797" y="4698423"/>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69" name="Oval 132">
              <a:extLst>
                <a:ext uri="{FF2B5EF4-FFF2-40B4-BE49-F238E27FC236}">
                  <a16:creationId xmlns:a16="http://schemas.microsoft.com/office/drawing/2014/main" id="{C5E14E1D-3D3B-47F0-9CE0-F763D772E2A2}"/>
                </a:ext>
              </a:extLst>
            </p:cNvPr>
            <p:cNvSpPr/>
            <p:nvPr/>
          </p:nvSpPr>
          <p:spPr bwMode="gray">
            <a:xfrm>
              <a:off x="738189"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0" name="Oval 133">
              <a:extLst>
                <a:ext uri="{FF2B5EF4-FFF2-40B4-BE49-F238E27FC236}">
                  <a16:creationId xmlns:a16="http://schemas.microsoft.com/office/drawing/2014/main" id="{DE90C69B-C444-4521-89A0-906F863AF2AF}"/>
                </a:ext>
              </a:extLst>
            </p:cNvPr>
            <p:cNvSpPr/>
            <p:nvPr/>
          </p:nvSpPr>
          <p:spPr bwMode="gray">
            <a:xfrm>
              <a:off x="1008256"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1" name="Oval 134">
              <a:extLst>
                <a:ext uri="{FF2B5EF4-FFF2-40B4-BE49-F238E27FC236}">
                  <a16:creationId xmlns:a16="http://schemas.microsoft.com/office/drawing/2014/main" id="{C847C321-E4F3-48B2-A3C2-557328D4B57F}"/>
                </a:ext>
              </a:extLst>
            </p:cNvPr>
            <p:cNvSpPr/>
            <p:nvPr/>
          </p:nvSpPr>
          <p:spPr bwMode="gray">
            <a:xfrm>
              <a:off x="1278323"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2" name="Oval 135">
              <a:extLst>
                <a:ext uri="{FF2B5EF4-FFF2-40B4-BE49-F238E27FC236}">
                  <a16:creationId xmlns:a16="http://schemas.microsoft.com/office/drawing/2014/main" id="{304A4CCC-0B2A-4014-A79A-547A513677C4}"/>
                </a:ext>
              </a:extLst>
            </p:cNvPr>
            <p:cNvSpPr/>
            <p:nvPr/>
          </p:nvSpPr>
          <p:spPr bwMode="gray">
            <a:xfrm>
              <a:off x="1548390"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3" name="Oval 136">
              <a:extLst>
                <a:ext uri="{FF2B5EF4-FFF2-40B4-BE49-F238E27FC236}">
                  <a16:creationId xmlns:a16="http://schemas.microsoft.com/office/drawing/2014/main" id="{F8C222E1-1B97-4713-91E9-941F0450D22D}"/>
                </a:ext>
              </a:extLst>
            </p:cNvPr>
            <p:cNvSpPr/>
            <p:nvPr/>
          </p:nvSpPr>
          <p:spPr bwMode="gray">
            <a:xfrm>
              <a:off x="1818458"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4" name="Oval 137">
              <a:extLst>
                <a:ext uri="{FF2B5EF4-FFF2-40B4-BE49-F238E27FC236}">
                  <a16:creationId xmlns:a16="http://schemas.microsoft.com/office/drawing/2014/main" id="{0AA7D8A7-FCE0-4576-A715-F98F04F07066}"/>
                </a:ext>
              </a:extLst>
            </p:cNvPr>
            <p:cNvSpPr/>
            <p:nvPr/>
          </p:nvSpPr>
          <p:spPr bwMode="gray">
            <a:xfrm>
              <a:off x="2088526"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5" name="Oval 138">
              <a:extLst>
                <a:ext uri="{FF2B5EF4-FFF2-40B4-BE49-F238E27FC236}">
                  <a16:creationId xmlns:a16="http://schemas.microsoft.com/office/drawing/2014/main" id="{C15C4AC2-E72F-451F-B33E-5FB56E287212}"/>
                </a:ext>
              </a:extLst>
            </p:cNvPr>
            <p:cNvSpPr/>
            <p:nvPr/>
          </p:nvSpPr>
          <p:spPr bwMode="gray">
            <a:xfrm>
              <a:off x="2358593"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6" name="Oval 139">
              <a:extLst>
                <a:ext uri="{FF2B5EF4-FFF2-40B4-BE49-F238E27FC236}">
                  <a16:creationId xmlns:a16="http://schemas.microsoft.com/office/drawing/2014/main" id="{753568B1-2A72-43E2-8680-89C338616CE7}"/>
                </a:ext>
              </a:extLst>
            </p:cNvPr>
            <p:cNvSpPr/>
            <p:nvPr/>
          </p:nvSpPr>
          <p:spPr bwMode="gray">
            <a:xfrm>
              <a:off x="2628662"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7" name="Oval 140">
              <a:extLst>
                <a:ext uri="{FF2B5EF4-FFF2-40B4-BE49-F238E27FC236}">
                  <a16:creationId xmlns:a16="http://schemas.microsoft.com/office/drawing/2014/main" id="{8066F53B-4AE1-44A8-A1B5-4DDFD019B558}"/>
                </a:ext>
              </a:extLst>
            </p:cNvPr>
            <p:cNvSpPr/>
            <p:nvPr/>
          </p:nvSpPr>
          <p:spPr bwMode="gray">
            <a:xfrm>
              <a:off x="2898729" y="4955568"/>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sp>
          <p:nvSpPr>
            <p:cNvPr id="178" name="Oval 141">
              <a:extLst>
                <a:ext uri="{FF2B5EF4-FFF2-40B4-BE49-F238E27FC236}">
                  <a16:creationId xmlns:a16="http://schemas.microsoft.com/office/drawing/2014/main" id="{88489B83-9320-4065-95E2-5C95DDA16203}"/>
                </a:ext>
              </a:extLst>
            </p:cNvPr>
            <p:cNvSpPr/>
            <p:nvPr/>
          </p:nvSpPr>
          <p:spPr bwMode="gray">
            <a:xfrm>
              <a:off x="3168792" y="4955554"/>
              <a:ext cx="222289" cy="222290"/>
            </a:xfrm>
            <a:prstGeom prst="rect">
              <a:avLst/>
            </a:prstGeom>
            <a:grpFill/>
            <a:ln w="6350">
              <a:noFill/>
              <a:miter lim="800000"/>
              <a:headEnd/>
              <a:tailEnd/>
            </a:ln>
            <a:effectLst/>
          </p:spPr>
          <p:txBody>
            <a:bodyPr lIns="24489" tIns="24489" rIns="24489" bIns="24489" rtlCol="0" anchor="ctr"/>
            <a:lstStyle/>
            <a:p>
              <a:pPr algn="ctr">
                <a:spcBef>
                  <a:spcPct val="0"/>
                </a:spcBef>
                <a:buClrTx/>
                <a:buFontTx/>
                <a:buNone/>
              </a:pPr>
              <a:endParaRPr lang="en-GB" sz="816">
                <a:solidFill>
                  <a:srgbClr val="C6C6C6"/>
                </a:solidFill>
                <a:cs typeface="Arial" charset="0"/>
              </a:endParaRPr>
            </a:p>
          </p:txBody>
        </p:sp>
      </p:grpSp>
      <p:sp>
        <p:nvSpPr>
          <p:cNvPr id="179" name="Rectangle 178">
            <a:extLst>
              <a:ext uri="{FF2B5EF4-FFF2-40B4-BE49-F238E27FC236}">
                <a16:creationId xmlns:a16="http://schemas.microsoft.com/office/drawing/2014/main" id="{33D9957E-737B-4346-90F0-DBD158D9ABF9}"/>
              </a:ext>
            </a:extLst>
          </p:cNvPr>
          <p:cNvSpPr/>
          <p:nvPr/>
        </p:nvSpPr>
        <p:spPr>
          <a:xfrm>
            <a:off x="992957" y="3321196"/>
            <a:ext cx="1829082" cy="468959"/>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816" dirty="0">
                <a:solidFill>
                  <a:schemeClr val="accent2"/>
                </a:solidFill>
                <a:sym typeface="Wingdings 2" panose="05020102010507070707" pitchFamily="18" charset="2"/>
              </a:rPr>
              <a:t>Active Share* vs MSCI ACWI</a:t>
            </a:r>
          </a:p>
          <a:p>
            <a:pPr>
              <a:lnSpc>
                <a:spcPct val="85000"/>
              </a:lnSpc>
              <a:spcBef>
                <a:spcPts val="204"/>
              </a:spcBef>
            </a:pPr>
            <a:r>
              <a:rPr lang="en-GB" sz="2721" b="1" dirty="0">
                <a:solidFill>
                  <a:schemeClr val="accent2"/>
                </a:solidFill>
              </a:rPr>
              <a:t>91%</a:t>
            </a:r>
            <a:endParaRPr lang="en-GB" sz="748" b="1" dirty="0">
              <a:solidFill>
                <a:schemeClr val="accent2"/>
              </a:solidFill>
            </a:endParaRPr>
          </a:p>
        </p:txBody>
      </p:sp>
      <p:sp>
        <p:nvSpPr>
          <p:cNvPr id="180" name="Rectangle 179">
            <a:extLst>
              <a:ext uri="{FF2B5EF4-FFF2-40B4-BE49-F238E27FC236}">
                <a16:creationId xmlns:a16="http://schemas.microsoft.com/office/drawing/2014/main" id="{726A9388-38DF-438E-8AE2-C88C2ECFF681}"/>
              </a:ext>
            </a:extLst>
          </p:cNvPr>
          <p:cNvSpPr/>
          <p:nvPr/>
        </p:nvSpPr>
        <p:spPr>
          <a:xfrm>
            <a:off x="1128576" y="1898203"/>
            <a:ext cx="756243" cy="374911"/>
          </a:xfrm>
          <a:prstGeom prst="rect">
            <a:avLst/>
          </a:prstGeom>
        </p:spPr>
        <p:txBody>
          <a:bodyPr wrap="square">
            <a:spAutoFit/>
          </a:bodyPr>
          <a:lstStyle/>
          <a:p>
            <a:r>
              <a:rPr lang="en-GB" sz="612" dirty="0">
                <a:solidFill>
                  <a:schemeClr val="accent6"/>
                </a:solidFill>
                <a:sym typeface="Wingdings 2" panose="05020102010507070707" pitchFamily="18" charset="2"/>
              </a:rPr>
              <a:t> </a:t>
            </a:r>
            <a:r>
              <a:rPr lang="en-GB" sz="612" b="1" dirty="0">
                <a:sym typeface="Wingdings 2" panose="05020102010507070707" pitchFamily="18" charset="2"/>
              </a:rPr>
              <a:t>     </a:t>
            </a:r>
            <a:r>
              <a:rPr lang="en-GB" sz="612" dirty="0">
                <a:sym typeface="Wingdings 2" panose="05020102010507070707" pitchFamily="18" charset="2"/>
              </a:rPr>
              <a:t>IN</a:t>
            </a:r>
            <a:r>
              <a:rPr lang="en-GB" sz="612" b="1" dirty="0">
                <a:sym typeface="Wingdings 2" panose="05020102010507070707" pitchFamily="18" charset="2"/>
              </a:rPr>
              <a:t/>
            </a:r>
            <a:br>
              <a:rPr lang="en-GB" sz="612" b="1" dirty="0">
                <a:sym typeface="Wingdings 2" panose="05020102010507070707" pitchFamily="18" charset="2"/>
              </a:rPr>
            </a:br>
            <a:r>
              <a:rPr lang="en-GB" sz="612" dirty="0">
                <a:sym typeface="Wingdings 2" panose="05020102010507070707" pitchFamily="18" charset="2"/>
              </a:rPr>
              <a:t>Global Quality Equity Income </a:t>
            </a:r>
            <a:endParaRPr lang="en-GB" sz="612" dirty="0"/>
          </a:p>
        </p:txBody>
      </p:sp>
      <p:sp>
        <p:nvSpPr>
          <p:cNvPr id="181" name="Rectangle 180">
            <a:extLst>
              <a:ext uri="{FF2B5EF4-FFF2-40B4-BE49-F238E27FC236}">
                <a16:creationId xmlns:a16="http://schemas.microsoft.com/office/drawing/2014/main" id="{FB5D2AA0-15E9-425E-8FB9-F90AD365B02A}"/>
              </a:ext>
            </a:extLst>
          </p:cNvPr>
          <p:cNvSpPr/>
          <p:nvPr/>
        </p:nvSpPr>
        <p:spPr bwMode="gray">
          <a:xfrm>
            <a:off x="1220463" y="1939585"/>
            <a:ext cx="71472" cy="71472"/>
          </a:xfrm>
          <a:prstGeom prst="rect">
            <a:avLst/>
          </a:prstGeom>
          <a:solidFill>
            <a:schemeClr val="accent1"/>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182" name="Rectangle 181">
            <a:extLst>
              <a:ext uri="{FF2B5EF4-FFF2-40B4-BE49-F238E27FC236}">
                <a16:creationId xmlns:a16="http://schemas.microsoft.com/office/drawing/2014/main" id="{9791240D-FB1B-4378-807F-A62581798A86}"/>
              </a:ext>
            </a:extLst>
          </p:cNvPr>
          <p:cNvSpPr/>
          <p:nvPr/>
        </p:nvSpPr>
        <p:spPr>
          <a:xfrm>
            <a:off x="7213889" y="3568267"/>
            <a:ext cx="1090905" cy="246221"/>
          </a:xfrm>
          <a:prstGeom prst="rect">
            <a:avLst/>
          </a:prstGeom>
        </p:spPr>
        <p:txBody>
          <a:bodyPr wrap="square" lIns="0" tIns="0" rIns="0" bIns="0">
            <a:spAutoFit/>
          </a:bodyPr>
          <a:lstStyle/>
          <a:p>
            <a:pPr algn="ctr"/>
            <a:r>
              <a:rPr lang="en-GB" sz="800" dirty="0">
                <a:sym typeface="Wingdings 2" panose="05020102010507070707" pitchFamily="18" charset="2"/>
              </a:rPr>
              <a:t>Not in Global Quality Equity Income</a:t>
            </a:r>
            <a:endParaRPr lang="en-GB" sz="800" dirty="0"/>
          </a:p>
        </p:txBody>
      </p:sp>
      <p:sp>
        <p:nvSpPr>
          <p:cNvPr id="183" name="Freeform 70">
            <a:extLst>
              <a:ext uri="{FF2B5EF4-FFF2-40B4-BE49-F238E27FC236}">
                <a16:creationId xmlns:a16="http://schemas.microsoft.com/office/drawing/2014/main" id="{021860D6-1C68-4736-AA7C-78A078817ECE}"/>
              </a:ext>
            </a:extLst>
          </p:cNvPr>
          <p:cNvSpPr/>
          <p:nvPr/>
        </p:nvSpPr>
        <p:spPr bwMode="gray">
          <a:xfrm rot="2700000">
            <a:off x="7027040" y="3582478"/>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84" name="Rectangle 183">
            <a:extLst>
              <a:ext uri="{FF2B5EF4-FFF2-40B4-BE49-F238E27FC236}">
                <a16:creationId xmlns:a16="http://schemas.microsoft.com/office/drawing/2014/main" id="{41D9A390-8F82-43CB-9BA8-55C50C0FCCDD}"/>
              </a:ext>
            </a:extLst>
          </p:cNvPr>
          <p:cNvSpPr/>
          <p:nvPr/>
        </p:nvSpPr>
        <p:spPr>
          <a:xfrm>
            <a:off x="2210302" y="1898203"/>
            <a:ext cx="821774" cy="374911"/>
          </a:xfrm>
          <a:prstGeom prst="rect">
            <a:avLst/>
          </a:prstGeom>
        </p:spPr>
        <p:txBody>
          <a:bodyPr wrap="square">
            <a:spAutoFit/>
          </a:bodyPr>
          <a:lstStyle/>
          <a:p>
            <a:r>
              <a:rPr lang="en-GB" sz="612" dirty="0">
                <a:solidFill>
                  <a:schemeClr val="accent6"/>
                </a:solidFill>
                <a:sym typeface="Wingdings 2" panose="05020102010507070707" pitchFamily="18" charset="2"/>
              </a:rPr>
              <a:t> </a:t>
            </a:r>
            <a:r>
              <a:rPr lang="en-GB" sz="612" b="1" dirty="0">
                <a:sym typeface="Wingdings 2" panose="05020102010507070707" pitchFamily="18" charset="2"/>
              </a:rPr>
              <a:t>     </a:t>
            </a:r>
            <a:r>
              <a:rPr lang="en-GB" sz="612" dirty="0">
                <a:sym typeface="Wingdings 2" panose="05020102010507070707" pitchFamily="18" charset="2"/>
              </a:rPr>
              <a:t>NOT</a:t>
            </a:r>
            <a:r>
              <a:rPr lang="en-GB" sz="612" b="1" dirty="0">
                <a:sym typeface="Wingdings 2" panose="05020102010507070707" pitchFamily="18" charset="2"/>
              </a:rPr>
              <a:t/>
            </a:r>
            <a:br>
              <a:rPr lang="en-GB" sz="612" b="1" dirty="0">
                <a:sym typeface="Wingdings 2" panose="05020102010507070707" pitchFamily="18" charset="2"/>
              </a:rPr>
            </a:br>
            <a:r>
              <a:rPr lang="en-GB" sz="612" dirty="0">
                <a:sym typeface="Wingdings 2" panose="05020102010507070707" pitchFamily="18" charset="2"/>
              </a:rPr>
              <a:t>in Global Quality Equity Income </a:t>
            </a:r>
            <a:endParaRPr lang="en-GB" sz="612" dirty="0"/>
          </a:p>
        </p:txBody>
      </p:sp>
      <p:sp>
        <p:nvSpPr>
          <p:cNvPr id="185" name="Rectangle 184">
            <a:extLst>
              <a:ext uri="{FF2B5EF4-FFF2-40B4-BE49-F238E27FC236}">
                <a16:creationId xmlns:a16="http://schemas.microsoft.com/office/drawing/2014/main" id="{729202DE-3FED-4C7D-818B-8044DC8660E0}"/>
              </a:ext>
            </a:extLst>
          </p:cNvPr>
          <p:cNvSpPr/>
          <p:nvPr/>
        </p:nvSpPr>
        <p:spPr bwMode="gray">
          <a:xfrm>
            <a:off x="2302190" y="1939585"/>
            <a:ext cx="71472" cy="71472"/>
          </a:xfrm>
          <a:prstGeom prst="rect">
            <a:avLst/>
          </a:prstGeom>
          <a:solidFill>
            <a:srgbClr val="C6C6C6"/>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aphicFrame>
        <p:nvGraphicFramePr>
          <p:cNvPr id="186" name="Table 185">
            <a:extLst>
              <a:ext uri="{FF2B5EF4-FFF2-40B4-BE49-F238E27FC236}">
                <a16:creationId xmlns:a16="http://schemas.microsoft.com/office/drawing/2014/main" id="{F5206A29-A1CE-4197-B932-6658ED99C901}"/>
              </a:ext>
            </a:extLst>
          </p:cNvPr>
          <p:cNvGraphicFramePr>
            <a:graphicFrameLocks noGrp="1"/>
          </p:cNvGraphicFramePr>
          <p:nvPr>
            <p:extLst>
              <p:ext uri="{D42A27DB-BD31-4B8C-83A1-F6EECF244321}">
                <p14:modId xmlns:p14="http://schemas.microsoft.com/office/powerpoint/2010/main" val="991925298"/>
              </p:ext>
            </p:extLst>
          </p:nvPr>
        </p:nvGraphicFramePr>
        <p:xfrm>
          <a:off x="7030717" y="989659"/>
          <a:ext cx="1230067" cy="2563102"/>
        </p:xfrm>
        <a:graphic>
          <a:graphicData uri="http://schemas.openxmlformats.org/drawingml/2006/table">
            <a:tbl>
              <a:tblPr firstRow="1" bandRow="1">
                <a:tableStyleId>{2D5ABB26-0587-4C30-8999-92F81FD0307C}</a:tableStyleId>
              </a:tblPr>
              <a:tblGrid>
                <a:gridCol w="1230067">
                  <a:extLst>
                    <a:ext uri="{9D8B030D-6E8A-4147-A177-3AD203B41FA5}">
                      <a16:colId xmlns:a16="http://schemas.microsoft.com/office/drawing/2014/main" val="1198958916"/>
                    </a:ext>
                  </a:extLst>
                </a:gridCol>
              </a:tblGrid>
              <a:tr h="295457">
                <a:tc>
                  <a:txBody>
                    <a:bodyPr/>
                    <a:lstStyle/>
                    <a:p>
                      <a:pPr algn="ctr"/>
                      <a:r>
                        <a:rPr lang="en-GB" sz="1000" b="0" i="0" u="none" dirty="0">
                          <a:solidFill>
                            <a:schemeClr val="tx1"/>
                          </a:solidFill>
                          <a:latin typeface="+mn-lt"/>
                        </a:rPr>
                        <a:t>MSCI </a:t>
                      </a:r>
                      <a:r>
                        <a:rPr lang="en-GB" sz="1000" b="0" i="0" u="none" dirty="0" err="1">
                          <a:solidFill>
                            <a:schemeClr val="tx1"/>
                          </a:solidFill>
                          <a:latin typeface="+mn-lt"/>
                        </a:rPr>
                        <a:t>ACWI</a:t>
                      </a:r>
                      <a:r>
                        <a:rPr lang="en-GB" sz="1000" b="0" i="0" u="none" dirty="0">
                          <a:solidFill>
                            <a:schemeClr val="tx1"/>
                          </a:solidFill>
                          <a:latin typeface="+mn-lt"/>
                        </a:rPr>
                        <a:t/>
                      </a:r>
                      <a:br>
                        <a:rPr lang="en-GB" sz="1000" b="0" i="0" u="none" dirty="0">
                          <a:solidFill>
                            <a:schemeClr val="tx1"/>
                          </a:solidFill>
                          <a:latin typeface="+mn-lt"/>
                        </a:rPr>
                      </a:br>
                      <a:r>
                        <a:rPr lang="en-GB" sz="1000" b="0" i="0" u="none" dirty="0">
                          <a:solidFill>
                            <a:schemeClr val="tx1"/>
                          </a:solidFill>
                          <a:latin typeface="+mn-lt"/>
                        </a:rPr>
                        <a:t>Top 10</a:t>
                      </a:r>
                    </a:p>
                  </a:txBody>
                  <a:tcPr marL="0" marR="0" marT="23326" marB="23326" anchor="b">
                    <a:lnB w="6350" cap="flat" cmpd="sng" algn="ctr">
                      <a:solidFill>
                        <a:srgbClr val="595959"/>
                      </a:solidFill>
                      <a:prstDash val="solid"/>
                      <a:round/>
                      <a:headEnd type="none" w="med" len="med"/>
                      <a:tailEnd type="none" w="med" len="med"/>
                    </a:lnB>
                    <a:solidFill>
                      <a:srgbClr val="FFFFFF"/>
                    </a:solidFill>
                  </a:tcPr>
                </a:tc>
                <a:extLst>
                  <a:ext uri="{0D108BD9-81ED-4DB2-BD59-A6C34878D82A}">
                    <a16:rowId xmlns:a16="http://schemas.microsoft.com/office/drawing/2014/main" val="1056401434"/>
                  </a:ext>
                </a:extLst>
              </a:tr>
              <a:tr h="221165">
                <a:tc>
                  <a:txBody>
                    <a:bodyPr/>
                    <a:lstStyle/>
                    <a:p>
                      <a:pPr algn="ctr" rtl="0" fontAlgn="ctr"/>
                      <a:r>
                        <a:rPr lang="en-GB" sz="1000" b="0" i="0" u="none" strike="noStrike" dirty="0">
                          <a:solidFill>
                            <a:srgbClr val="000000"/>
                          </a:solidFill>
                          <a:effectLst/>
                          <a:latin typeface="+mn-lt"/>
                        </a:rPr>
                        <a:t>Apple</a:t>
                      </a:r>
                    </a:p>
                  </a:txBody>
                  <a:tcPr marL="6479" marR="6479" marT="6479" marB="0" anchor="ctr">
                    <a:lnT w="6350" cap="flat" cmpd="sng" algn="ctr">
                      <a:solidFill>
                        <a:srgbClr val="595959"/>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463065769"/>
                  </a:ext>
                </a:extLst>
              </a:tr>
              <a:tr h="221165">
                <a:tc>
                  <a:txBody>
                    <a:bodyPr/>
                    <a:lstStyle/>
                    <a:p>
                      <a:pPr marL="0" marR="0" lvl="0" indent="0" algn="ctr" defTabSz="995690" rtl="0" eaLnBrk="1" fontAlgn="ctr" latinLnBrk="0" hangingPunct="1">
                        <a:lnSpc>
                          <a:spcPct val="100000"/>
                        </a:lnSpc>
                        <a:spcBef>
                          <a:spcPts val="600"/>
                        </a:spcBef>
                        <a:spcAft>
                          <a:spcPts val="0"/>
                        </a:spcAft>
                        <a:buClrTx/>
                        <a:buSzTx/>
                        <a:buFont typeface="Arial" pitchFamily="34" charset="0"/>
                        <a:buNone/>
                        <a:tabLst/>
                        <a:defRPr/>
                      </a:pPr>
                      <a:r>
                        <a:rPr lang="en-GB" sz="1000" b="0" i="0" u="none" strike="noStrike" dirty="0">
                          <a:solidFill>
                            <a:srgbClr val="000000"/>
                          </a:solidFill>
                          <a:effectLst/>
                          <a:latin typeface="+mn-lt"/>
                        </a:rPr>
                        <a:t>Microsoft</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4156750361"/>
                  </a:ext>
                </a:extLst>
              </a:tr>
              <a:tr h="221165">
                <a:tc>
                  <a:txBody>
                    <a:bodyPr/>
                    <a:lstStyle/>
                    <a:p>
                      <a:pPr marL="0" marR="0" lvl="0" indent="0" algn="ctr" defTabSz="995690" rtl="0" eaLnBrk="1" fontAlgn="ctr" latinLnBrk="0" hangingPunct="1">
                        <a:lnSpc>
                          <a:spcPct val="100000"/>
                        </a:lnSpc>
                        <a:spcBef>
                          <a:spcPts val="600"/>
                        </a:spcBef>
                        <a:spcAft>
                          <a:spcPts val="0"/>
                        </a:spcAft>
                        <a:buClrTx/>
                        <a:buSzTx/>
                        <a:buFont typeface="Arial" pitchFamily="34" charset="0"/>
                        <a:buNone/>
                        <a:tabLst/>
                        <a:defRPr/>
                      </a:pPr>
                      <a:r>
                        <a:rPr lang="en-GB" sz="1000" b="0" i="0" u="none" strike="noStrike" dirty="0" err="1">
                          <a:solidFill>
                            <a:srgbClr val="000000"/>
                          </a:solidFill>
                          <a:effectLst/>
                          <a:latin typeface="+mn-lt"/>
                        </a:rPr>
                        <a:t>Amazon.com</a:t>
                      </a:r>
                      <a:endParaRPr lang="en-GB" sz="1000" b="0" i="0" u="none" strike="noStrike" dirty="0">
                        <a:solidFill>
                          <a:srgbClr val="000000"/>
                        </a:solidFill>
                        <a:effectLst/>
                        <a:latin typeface="+mn-lt"/>
                      </a:endParaRP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860326359"/>
                  </a:ext>
                </a:extLst>
              </a:tr>
              <a:tr h="221165">
                <a:tc>
                  <a:txBody>
                    <a:bodyPr/>
                    <a:lstStyle/>
                    <a:p>
                      <a:pPr algn="ctr" rtl="0" fontAlgn="ctr"/>
                      <a:r>
                        <a:rPr lang="en-GB" sz="1000" b="0" i="0" u="none" strike="noStrike" dirty="0">
                          <a:solidFill>
                            <a:srgbClr val="000000"/>
                          </a:solidFill>
                          <a:effectLst/>
                          <a:latin typeface="+mn-lt"/>
                        </a:rPr>
                        <a:t>Alphabet</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136256579"/>
                  </a:ext>
                </a:extLst>
              </a:tr>
              <a:tr h="221165">
                <a:tc>
                  <a:txBody>
                    <a:bodyPr/>
                    <a:lstStyle/>
                    <a:p>
                      <a:pPr algn="ctr" rtl="0" fontAlgn="ctr"/>
                      <a:r>
                        <a:rPr lang="en-GB" sz="1000" b="0" i="0" u="none" strike="noStrike" dirty="0">
                          <a:solidFill>
                            <a:srgbClr val="000000"/>
                          </a:solidFill>
                          <a:effectLst/>
                          <a:latin typeface="+mn-lt"/>
                        </a:rPr>
                        <a:t>Facebook</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356940205"/>
                  </a:ext>
                </a:extLst>
              </a:tr>
              <a:tr h="221165">
                <a:tc>
                  <a:txBody>
                    <a:bodyPr/>
                    <a:lstStyle/>
                    <a:p>
                      <a:pPr marL="0" marR="0" lvl="0" indent="0" algn="ctr" defTabSz="995690" rtl="0" eaLnBrk="1" fontAlgn="ctr" latinLnBrk="0" hangingPunct="1">
                        <a:lnSpc>
                          <a:spcPct val="100000"/>
                        </a:lnSpc>
                        <a:spcBef>
                          <a:spcPts val="600"/>
                        </a:spcBef>
                        <a:spcAft>
                          <a:spcPts val="0"/>
                        </a:spcAft>
                        <a:buClrTx/>
                        <a:buSzTx/>
                        <a:buFont typeface="Arial" pitchFamily="34" charset="0"/>
                        <a:buNone/>
                        <a:tabLst/>
                        <a:defRPr/>
                      </a:pPr>
                      <a:r>
                        <a:rPr lang="en-US" sz="1000" b="0" i="0" u="none" strike="noStrike" dirty="0">
                          <a:solidFill>
                            <a:srgbClr val="000000"/>
                          </a:solidFill>
                          <a:effectLst/>
                          <a:latin typeface="+mn-lt"/>
                        </a:rPr>
                        <a:t>Alibaba</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76207300"/>
                  </a:ext>
                </a:extLst>
              </a:tr>
              <a:tr h="221165">
                <a:tc>
                  <a:txBody>
                    <a:bodyPr/>
                    <a:lstStyle/>
                    <a:p>
                      <a:pPr marL="0" marR="0" lvl="0" indent="0" algn="ctr" defTabSz="995690" rtl="0" eaLnBrk="1" fontAlgn="ctr" latinLnBrk="0" hangingPunct="1">
                        <a:lnSpc>
                          <a:spcPct val="100000"/>
                        </a:lnSpc>
                        <a:spcBef>
                          <a:spcPts val="600"/>
                        </a:spcBef>
                        <a:spcAft>
                          <a:spcPts val="0"/>
                        </a:spcAft>
                        <a:buClrTx/>
                        <a:buSzTx/>
                        <a:buFont typeface="Arial" pitchFamily="34" charset="0"/>
                        <a:buNone/>
                        <a:tabLst/>
                        <a:defRPr/>
                      </a:pPr>
                      <a:r>
                        <a:rPr lang="en-GB" sz="1000" b="0" i="0" u="none" strike="noStrike" dirty="0">
                          <a:solidFill>
                            <a:srgbClr val="000000"/>
                          </a:solidFill>
                          <a:effectLst/>
                          <a:latin typeface="+mn-lt"/>
                        </a:rPr>
                        <a:t>Johnson &amp; Johnson</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060614870"/>
                  </a:ext>
                </a:extLst>
              </a:tr>
              <a:tr h="221165">
                <a:tc>
                  <a:txBody>
                    <a:bodyPr/>
                    <a:lstStyle/>
                    <a:p>
                      <a:pPr marL="0" marR="0" lvl="0" indent="0" algn="ctr" defTabSz="995690" rtl="0" eaLnBrk="1" fontAlgn="ctr" latinLnBrk="0" hangingPunct="1">
                        <a:lnSpc>
                          <a:spcPct val="100000"/>
                        </a:lnSpc>
                        <a:spcBef>
                          <a:spcPts val="600"/>
                        </a:spcBef>
                        <a:spcAft>
                          <a:spcPts val="0"/>
                        </a:spcAft>
                        <a:buClrTx/>
                        <a:buSzTx/>
                        <a:buFont typeface="Arial" pitchFamily="34" charset="0"/>
                        <a:buNone/>
                        <a:tabLst/>
                        <a:defRPr/>
                      </a:pPr>
                      <a:r>
                        <a:rPr lang="en-GB" sz="1000" b="0" i="0" u="none" strike="noStrike" dirty="0">
                          <a:solidFill>
                            <a:srgbClr val="000000"/>
                          </a:solidFill>
                          <a:effectLst/>
                          <a:latin typeface="+mn-lt"/>
                        </a:rPr>
                        <a:t>Tencent</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120196325"/>
                  </a:ext>
                </a:extLst>
              </a:tr>
              <a:tr h="221165">
                <a:tc>
                  <a:txBody>
                    <a:bodyPr/>
                    <a:lstStyle/>
                    <a:p>
                      <a:pPr algn="ctr" rtl="0" fontAlgn="ctr"/>
                      <a:r>
                        <a:rPr lang="en-GB" sz="1000" b="0" i="0" u="none" strike="noStrike" dirty="0">
                          <a:solidFill>
                            <a:srgbClr val="000000"/>
                          </a:solidFill>
                          <a:effectLst/>
                          <a:latin typeface="+mn-lt"/>
                        </a:rPr>
                        <a:t>TSMC</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82053132"/>
                  </a:ext>
                </a:extLst>
              </a:tr>
              <a:tr h="221165">
                <a:tc>
                  <a:txBody>
                    <a:bodyPr/>
                    <a:lstStyle/>
                    <a:p>
                      <a:pPr algn="ctr" rtl="0" fontAlgn="ctr"/>
                      <a:r>
                        <a:rPr lang="en-GB" sz="1000" b="0" i="0" u="none" strike="noStrike" dirty="0">
                          <a:solidFill>
                            <a:srgbClr val="000000"/>
                          </a:solidFill>
                          <a:effectLst/>
                          <a:latin typeface="+mn-lt"/>
                        </a:rPr>
                        <a:t>Nestlé</a:t>
                      </a:r>
                    </a:p>
                  </a:txBody>
                  <a:tcPr marL="6479" marR="6479" marT="6479" marB="0" anchor="ctr">
                    <a:lnL>
                      <a:noFill/>
                    </a:lnL>
                    <a:lnR>
                      <a:noFill/>
                    </a:lnR>
                    <a:lnT w="6350" cap="flat" cmpd="sng" algn="ctr">
                      <a:noFill/>
                      <a:prstDash val="solid"/>
                      <a:round/>
                      <a:headEnd type="none" w="med" len="med"/>
                      <a:tailEnd type="none" w="med" len="med"/>
                    </a:lnT>
                    <a:lnB w="6350" cap="flat" cmpd="sng" algn="ctr">
                      <a:solidFill>
                        <a:srgbClr val="59595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7907392"/>
                  </a:ext>
                </a:extLst>
              </a:tr>
            </a:tbl>
          </a:graphicData>
        </a:graphic>
      </p:graphicFrame>
      <p:sp>
        <p:nvSpPr>
          <p:cNvPr id="187" name="Freeform 79">
            <a:extLst>
              <a:ext uri="{FF2B5EF4-FFF2-40B4-BE49-F238E27FC236}">
                <a16:creationId xmlns:a16="http://schemas.microsoft.com/office/drawing/2014/main" id="{F816F30D-0E61-4C99-890A-7EE88282AAB4}"/>
              </a:ext>
            </a:extLst>
          </p:cNvPr>
          <p:cNvSpPr/>
          <p:nvPr/>
        </p:nvSpPr>
        <p:spPr bwMode="gray">
          <a:xfrm rot="2700000">
            <a:off x="7510234" y="2286444"/>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88" name="Freeform 81">
            <a:extLst>
              <a:ext uri="{FF2B5EF4-FFF2-40B4-BE49-F238E27FC236}">
                <a16:creationId xmlns:a16="http://schemas.microsoft.com/office/drawing/2014/main" id="{3E0DF850-FE61-49C8-AA93-4DCFA165549A}"/>
              </a:ext>
            </a:extLst>
          </p:cNvPr>
          <p:cNvSpPr/>
          <p:nvPr/>
        </p:nvSpPr>
        <p:spPr bwMode="gray">
          <a:xfrm rot="2700000">
            <a:off x="7510234" y="2065359"/>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89" name="Freeform 83">
            <a:extLst>
              <a:ext uri="{FF2B5EF4-FFF2-40B4-BE49-F238E27FC236}">
                <a16:creationId xmlns:a16="http://schemas.microsoft.com/office/drawing/2014/main" id="{C4C72A4A-5832-4850-8051-BB2D67522048}"/>
              </a:ext>
            </a:extLst>
          </p:cNvPr>
          <p:cNvSpPr/>
          <p:nvPr/>
        </p:nvSpPr>
        <p:spPr bwMode="gray">
          <a:xfrm rot="2700000">
            <a:off x="7510234" y="1844274"/>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90" name="Freeform 84">
            <a:extLst>
              <a:ext uri="{FF2B5EF4-FFF2-40B4-BE49-F238E27FC236}">
                <a16:creationId xmlns:a16="http://schemas.microsoft.com/office/drawing/2014/main" id="{50427342-B54D-4390-B80F-0ED448F30867}"/>
              </a:ext>
            </a:extLst>
          </p:cNvPr>
          <p:cNvSpPr/>
          <p:nvPr/>
        </p:nvSpPr>
        <p:spPr bwMode="gray">
          <a:xfrm rot="2700000">
            <a:off x="7510234" y="1398437"/>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91" name="Freeform 73">
            <a:extLst>
              <a:ext uri="{FF2B5EF4-FFF2-40B4-BE49-F238E27FC236}">
                <a16:creationId xmlns:a16="http://schemas.microsoft.com/office/drawing/2014/main" id="{691400B3-B97F-438A-81C2-CF7BA8C81980}"/>
              </a:ext>
            </a:extLst>
          </p:cNvPr>
          <p:cNvSpPr/>
          <p:nvPr/>
        </p:nvSpPr>
        <p:spPr bwMode="gray">
          <a:xfrm rot="2700000">
            <a:off x="7510234" y="2515767"/>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92" name="Freeform 73">
            <a:extLst>
              <a:ext uri="{FF2B5EF4-FFF2-40B4-BE49-F238E27FC236}">
                <a16:creationId xmlns:a16="http://schemas.microsoft.com/office/drawing/2014/main" id="{C86CB64E-C56A-4381-A5EE-0A3494946780}"/>
              </a:ext>
            </a:extLst>
          </p:cNvPr>
          <p:cNvSpPr/>
          <p:nvPr/>
        </p:nvSpPr>
        <p:spPr bwMode="gray">
          <a:xfrm rot="2700000">
            <a:off x="7510234" y="2929522"/>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
        <p:nvSpPr>
          <p:cNvPr id="193" name="Freeform 73">
            <a:extLst>
              <a:ext uri="{FF2B5EF4-FFF2-40B4-BE49-F238E27FC236}">
                <a16:creationId xmlns:a16="http://schemas.microsoft.com/office/drawing/2014/main" id="{2C45A7BA-4B69-4E38-B9D7-94CC3FFA6DDC}"/>
              </a:ext>
            </a:extLst>
          </p:cNvPr>
          <p:cNvSpPr/>
          <p:nvPr/>
        </p:nvSpPr>
        <p:spPr bwMode="gray">
          <a:xfrm rot="2700000">
            <a:off x="7510234" y="3167097"/>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graphicFrame>
        <p:nvGraphicFramePr>
          <p:cNvPr id="194" name="Table 193">
            <a:extLst>
              <a:ext uri="{FF2B5EF4-FFF2-40B4-BE49-F238E27FC236}">
                <a16:creationId xmlns:a16="http://schemas.microsoft.com/office/drawing/2014/main" id="{A68B2A3A-CB4C-4050-81FC-6E85DF5064A5}"/>
              </a:ext>
            </a:extLst>
          </p:cNvPr>
          <p:cNvGraphicFramePr>
            <a:graphicFrameLocks noGrp="1"/>
          </p:cNvGraphicFramePr>
          <p:nvPr>
            <p:extLst>
              <p:ext uri="{D42A27DB-BD31-4B8C-83A1-F6EECF244321}">
                <p14:modId xmlns:p14="http://schemas.microsoft.com/office/powerpoint/2010/main" val="438198706"/>
              </p:ext>
            </p:extLst>
          </p:nvPr>
        </p:nvGraphicFramePr>
        <p:xfrm>
          <a:off x="4126022" y="988718"/>
          <a:ext cx="2559317" cy="2563102"/>
        </p:xfrm>
        <a:graphic>
          <a:graphicData uri="http://schemas.openxmlformats.org/drawingml/2006/table">
            <a:tbl>
              <a:tblPr firstRow="1" bandRow="1">
                <a:tableStyleId>{2D5ABB26-0587-4C30-8999-92F81FD0307C}</a:tableStyleId>
              </a:tblPr>
              <a:tblGrid>
                <a:gridCol w="1548000">
                  <a:extLst>
                    <a:ext uri="{9D8B030D-6E8A-4147-A177-3AD203B41FA5}">
                      <a16:colId xmlns:a16="http://schemas.microsoft.com/office/drawing/2014/main" val="3961897316"/>
                    </a:ext>
                  </a:extLst>
                </a:gridCol>
                <a:gridCol w="1011317">
                  <a:extLst>
                    <a:ext uri="{9D8B030D-6E8A-4147-A177-3AD203B41FA5}">
                      <a16:colId xmlns:a16="http://schemas.microsoft.com/office/drawing/2014/main" val="2773762370"/>
                    </a:ext>
                  </a:extLst>
                </a:gridCol>
              </a:tblGrid>
              <a:tr h="295457">
                <a:tc>
                  <a:txBody>
                    <a:bodyPr/>
                    <a:lstStyle/>
                    <a:p>
                      <a:r>
                        <a:rPr lang="en-GB" sz="1000" b="0" i="0" u="none" dirty="0">
                          <a:solidFill>
                            <a:schemeClr val="tx1"/>
                          </a:solidFill>
                          <a:latin typeface="+mn-lt"/>
                        </a:rPr>
                        <a:t>Global Quality Equity Income Top 10</a:t>
                      </a:r>
                    </a:p>
                  </a:txBody>
                  <a:tcPr marL="0" marR="0" marT="23326" marB="23326" anchor="b">
                    <a:lnB w="6350" cap="flat" cmpd="sng" algn="ctr">
                      <a:solidFill>
                        <a:srgbClr val="595959"/>
                      </a:solidFill>
                      <a:prstDash val="solid"/>
                      <a:round/>
                      <a:headEnd type="none" w="med" len="med"/>
                      <a:tailEnd type="none" w="med" len="med"/>
                    </a:lnB>
                    <a:solidFill>
                      <a:srgbClr val="FFFFFF"/>
                    </a:solidFill>
                  </a:tcPr>
                </a:tc>
                <a:tc>
                  <a:txBody>
                    <a:bodyPr/>
                    <a:lstStyle/>
                    <a:p>
                      <a:pPr algn="ctr"/>
                      <a:r>
                        <a:rPr lang="en-GB" sz="1000" b="0" i="0" u="none" dirty="0">
                          <a:solidFill>
                            <a:schemeClr val="tx1"/>
                          </a:solidFill>
                          <a:latin typeface="+mn-lt"/>
                        </a:rPr>
                        <a:t>% Overweight</a:t>
                      </a:r>
                      <a:br>
                        <a:rPr lang="en-GB" sz="1000" b="0" i="0" u="none" dirty="0">
                          <a:solidFill>
                            <a:schemeClr val="tx1"/>
                          </a:solidFill>
                          <a:latin typeface="+mn-lt"/>
                        </a:rPr>
                      </a:br>
                      <a:r>
                        <a:rPr lang="en-GB" sz="1000" b="0" i="0" u="none" dirty="0">
                          <a:solidFill>
                            <a:schemeClr val="tx1"/>
                          </a:solidFill>
                          <a:latin typeface="+mn-lt"/>
                        </a:rPr>
                        <a:t>vs. MSCI ACWI</a:t>
                      </a:r>
                    </a:p>
                  </a:txBody>
                  <a:tcPr marL="0" marR="0" marT="23326" marB="23326" anchor="b">
                    <a:lnB w="6350" cap="flat" cmpd="sng" algn="ctr">
                      <a:solidFill>
                        <a:srgbClr val="595959"/>
                      </a:solidFill>
                      <a:prstDash val="solid"/>
                      <a:round/>
                      <a:headEnd type="none" w="med" len="med"/>
                      <a:tailEnd type="none" w="med" len="med"/>
                    </a:lnB>
                    <a:solidFill>
                      <a:srgbClr val="FFFFFF"/>
                    </a:solidFill>
                  </a:tcPr>
                </a:tc>
                <a:extLst>
                  <a:ext uri="{0D108BD9-81ED-4DB2-BD59-A6C34878D82A}">
                    <a16:rowId xmlns:a16="http://schemas.microsoft.com/office/drawing/2014/main" val="1056401434"/>
                  </a:ext>
                </a:extLst>
              </a:tr>
              <a:tr h="221165">
                <a:tc>
                  <a:txBody>
                    <a:bodyPr/>
                    <a:lstStyle/>
                    <a:p>
                      <a:pPr algn="l" fontAlgn="b"/>
                      <a:r>
                        <a:rPr lang="en-GB" sz="1000" b="0" i="0" u="none" strike="noStrike" kern="1200" dirty="0">
                          <a:solidFill>
                            <a:srgbClr val="000000"/>
                          </a:solidFill>
                          <a:effectLst/>
                          <a:latin typeface="+mn-lt"/>
                          <a:ea typeface="+mn-ea"/>
                          <a:cs typeface="+mn-cs"/>
                        </a:rPr>
                        <a:t>Microsoft</a:t>
                      </a:r>
                    </a:p>
                  </a:txBody>
                  <a:tcPr marL="0" marR="6479" marT="6479" marB="0" anchor="ctr">
                    <a:lnT w="6350" cap="flat" cmpd="sng" algn="ctr">
                      <a:solidFill>
                        <a:srgbClr val="595959"/>
                      </a:solid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3.4</a:t>
                      </a:r>
                    </a:p>
                  </a:txBody>
                  <a:tcPr marL="6479" marR="6479" marT="6479" marB="0" anchor="ctr">
                    <a:lnT w="6350" cap="flat" cmpd="sng" algn="ctr">
                      <a:solidFill>
                        <a:srgbClr val="595959"/>
                      </a:solid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463065769"/>
                  </a:ext>
                </a:extLst>
              </a:tr>
              <a:tr h="221165">
                <a:tc>
                  <a:txBody>
                    <a:bodyPr/>
                    <a:lstStyle/>
                    <a:p>
                      <a:pPr algn="l" fontAlgn="b"/>
                      <a:r>
                        <a:rPr lang="en-GB" sz="1000" b="0" i="0" u="none" strike="noStrike" kern="1200" dirty="0">
                          <a:solidFill>
                            <a:srgbClr val="000000"/>
                          </a:solidFill>
                          <a:effectLst/>
                          <a:latin typeface="+mn-lt"/>
                          <a:ea typeface="+mn-ea"/>
                          <a:cs typeface="+mn-cs"/>
                        </a:rPr>
                        <a:t>Visa</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5.0</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4156750361"/>
                  </a:ext>
                </a:extLst>
              </a:tr>
              <a:tr h="221165">
                <a:tc>
                  <a:txBody>
                    <a:bodyPr/>
                    <a:lstStyle/>
                    <a:p>
                      <a:pPr algn="l" fontAlgn="b"/>
                      <a:r>
                        <a:rPr lang="en-GB" sz="1000" b="0" i="0" u="none" strike="noStrike" kern="1200" dirty="0">
                          <a:solidFill>
                            <a:srgbClr val="000000"/>
                          </a:solidFill>
                          <a:effectLst/>
                          <a:latin typeface="+mn-lt"/>
                          <a:ea typeface="+mn-ea"/>
                          <a:cs typeface="+mn-cs"/>
                        </a:rPr>
                        <a:t>Philip Morris International</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4.1</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599205161"/>
                  </a:ext>
                </a:extLst>
              </a:tr>
              <a:tr h="221165">
                <a:tc>
                  <a:txBody>
                    <a:bodyPr/>
                    <a:lstStyle/>
                    <a:p>
                      <a:pPr algn="l" fontAlgn="b"/>
                      <a:r>
                        <a:rPr lang="en-GB" sz="1000" b="0" i="0" u="none" strike="noStrike" kern="1200" dirty="0">
                          <a:solidFill>
                            <a:srgbClr val="000000"/>
                          </a:solidFill>
                          <a:effectLst/>
                          <a:latin typeface="+mn-lt"/>
                          <a:ea typeface="+mn-ea"/>
                          <a:cs typeface="+mn-cs"/>
                        </a:rPr>
                        <a:t>Reckitt Benckiser</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4.0</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239091521"/>
                  </a:ext>
                </a:extLst>
              </a:tr>
              <a:tr h="221165">
                <a:tc>
                  <a:txBody>
                    <a:bodyPr/>
                    <a:lstStyle/>
                    <a:p>
                      <a:pPr algn="l" fontAlgn="b"/>
                      <a:r>
                        <a:rPr lang="en-GB" sz="1000" b="0" i="0" u="none" strike="noStrike" kern="1200" dirty="0">
                          <a:solidFill>
                            <a:srgbClr val="000000"/>
                          </a:solidFill>
                          <a:effectLst/>
                          <a:latin typeface="+mn-lt"/>
                          <a:ea typeface="+mn-ea"/>
                          <a:cs typeface="+mn-cs"/>
                        </a:rPr>
                        <a:t>Kone</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3.8</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157293313"/>
                  </a:ext>
                </a:extLst>
              </a:tr>
              <a:tr h="221165">
                <a:tc>
                  <a:txBody>
                    <a:bodyPr/>
                    <a:lstStyle/>
                    <a:p>
                      <a:pPr algn="l" fontAlgn="b"/>
                      <a:r>
                        <a:rPr lang="en-GB" sz="1000" b="0" i="0" u="none" strike="noStrike" kern="1200" dirty="0">
                          <a:solidFill>
                            <a:srgbClr val="000000"/>
                          </a:solidFill>
                          <a:effectLst/>
                          <a:latin typeface="+mn-lt"/>
                          <a:ea typeface="+mn-ea"/>
                          <a:cs typeface="+mn-cs"/>
                        </a:rPr>
                        <a:t>Swedish Match</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3.8</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1860326359"/>
                  </a:ext>
                </a:extLst>
              </a:tr>
              <a:tr h="221165">
                <a:tc>
                  <a:txBody>
                    <a:bodyPr/>
                    <a:lstStyle/>
                    <a:p>
                      <a:pPr algn="l" fontAlgn="b"/>
                      <a:r>
                        <a:rPr lang="en-GB" sz="1000" b="0" i="0" u="none" strike="noStrike" kern="1200" dirty="0">
                          <a:solidFill>
                            <a:srgbClr val="000000"/>
                          </a:solidFill>
                          <a:effectLst/>
                          <a:latin typeface="+mn-lt"/>
                          <a:ea typeface="+mn-ea"/>
                          <a:cs typeface="+mn-cs"/>
                        </a:rPr>
                        <a:t>Broadridge</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3.7</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356940205"/>
                  </a:ext>
                </a:extLst>
              </a:tr>
              <a:tr h="221165">
                <a:tc>
                  <a:txBody>
                    <a:bodyPr/>
                    <a:lstStyle/>
                    <a:p>
                      <a:pPr algn="l" fontAlgn="b"/>
                      <a:r>
                        <a:rPr lang="en-GB" sz="1000" b="0" i="0" u="none" strike="noStrike" kern="1200" dirty="0">
                          <a:solidFill>
                            <a:srgbClr val="000000"/>
                          </a:solidFill>
                          <a:effectLst/>
                          <a:latin typeface="+mn-lt"/>
                          <a:ea typeface="+mn-ea"/>
                          <a:cs typeface="+mn-cs"/>
                        </a:rPr>
                        <a:t>Nike</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3.2</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3060614870"/>
                  </a:ext>
                </a:extLst>
              </a:tr>
              <a:tr h="221165">
                <a:tc>
                  <a:txBody>
                    <a:bodyPr/>
                    <a:lstStyle/>
                    <a:p>
                      <a:pPr algn="l" fontAlgn="b"/>
                      <a:r>
                        <a:rPr lang="en-GB" sz="1000" b="0" i="0" u="none" strike="noStrike" kern="1200" dirty="0">
                          <a:solidFill>
                            <a:srgbClr val="000000"/>
                          </a:solidFill>
                          <a:effectLst/>
                          <a:latin typeface="+mn-lt"/>
                          <a:ea typeface="+mn-ea"/>
                          <a:cs typeface="+mn-cs"/>
                        </a:rPr>
                        <a:t>ASML</a:t>
                      </a:r>
                    </a:p>
                  </a:txBody>
                  <a:tcPr marL="0"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tc>
                  <a:txBody>
                    <a:bodyPr/>
                    <a:lstStyle/>
                    <a:p>
                      <a:pPr algn="ctr" fontAlgn="b"/>
                      <a:r>
                        <a:rPr lang="en-GB" sz="1000" b="0" i="0" u="none" strike="noStrike" kern="1200" dirty="0">
                          <a:solidFill>
                            <a:srgbClr val="000000"/>
                          </a:solidFill>
                          <a:effectLst/>
                          <a:latin typeface="+mn-lt"/>
                          <a:ea typeface="+mn-ea"/>
                          <a:cs typeface="+mn-cs"/>
                        </a:rPr>
                        <a:t>3.0</a:t>
                      </a:r>
                    </a:p>
                  </a:txBody>
                  <a:tcPr marL="6479" marR="6479" marT="6479" marB="0" anchor="ctr">
                    <a:lnT w="6350" cap="flat" cmpd="sng" algn="ctr">
                      <a:noFill/>
                      <a:prstDash val="solid"/>
                      <a:round/>
                      <a:headEnd type="none" w="med" len="med"/>
                      <a:tailEnd type="none" w="med" len="med"/>
                    </a:lnT>
                    <a:lnB w="6350" cap="flat" cmpd="sng" algn="ctr">
                      <a:noFill/>
                      <a:prstDash val="solid"/>
                      <a:round/>
                      <a:headEnd type="none" w="med" len="med"/>
                      <a:tailEnd type="none" w="med" len="med"/>
                    </a:lnB>
                    <a:noFill/>
                  </a:tcPr>
                </a:tc>
                <a:extLst>
                  <a:ext uri="{0D108BD9-81ED-4DB2-BD59-A6C34878D82A}">
                    <a16:rowId xmlns:a16="http://schemas.microsoft.com/office/drawing/2014/main" val="2120196325"/>
                  </a:ext>
                </a:extLst>
              </a:tr>
              <a:tr h="221165">
                <a:tc>
                  <a:txBody>
                    <a:bodyPr/>
                    <a:lstStyle/>
                    <a:p>
                      <a:pPr algn="l" fontAlgn="b"/>
                      <a:r>
                        <a:rPr lang="en-GB" sz="1000" b="0" i="0" u="none" strike="noStrike" kern="1200" dirty="0">
                          <a:solidFill>
                            <a:srgbClr val="000000"/>
                          </a:solidFill>
                          <a:effectLst/>
                          <a:latin typeface="+mn-lt"/>
                          <a:ea typeface="+mn-ea"/>
                          <a:cs typeface="+mn-cs"/>
                        </a:rPr>
                        <a:t>Roche</a:t>
                      </a:r>
                    </a:p>
                  </a:txBody>
                  <a:tcPr marL="0" marR="6479" marT="6479" marB="0" anchor="ctr">
                    <a:lnL>
                      <a:noFill/>
                    </a:lnL>
                    <a:lnR>
                      <a:noFill/>
                    </a:lnR>
                    <a:lnT w="6350" cap="flat" cmpd="sng" algn="ctr">
                      <a:noFill/>
                      <a:prstDash val="solid"/>
                      <a:round/>
                      <a:headEnd type="none" w="med" len="med"/>
                      <a:tailEnd type="none" w="med" len="med"/>
                    </a:lnT>
                    <a:lnB w="6350" cap="flat" cmpd="sng" algn="ctr">
                      <a:solidFill>
                        <a:srgbClr val="595959"/>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b"/>
                      <a:r>
                        <a:rPr lang="en-GB" sz="1000" b="0" i="0" u="none" strike="noStrike" kern="1200" dirty="0">
                          <a:solidFill>
                            <a:srgbClr val="000000"/>
                          </a:solidFill>
                          <a:effectLst/>
                          <a:latin typeface="+mn-lt"/>
                          <a:ea typeface="+mn-ea"/>
                          <a:cs typeface="+mn-cs"/>
                        </a:rPr>
                        <a:t>2.8</a:t>
                      </a:r>
                    </a:p>
                  </a:txBody>
                  <a:tcPr marL="6479" marR="6479" marT="6479" marB="0" anchor="ctr">
                    <a:lnL>
                      <a:noFill/>
                    </a:lnL>
                    <a:lnR>
                      <a:noFill/>
                    </a:lnR>
                    <a:lnT w="6350" cap="flat" cmpd="sng" algn="ctr">
                      <a:noFill/>
                      <a:prstDash val="solid"/>
                      <a:round/>
                      <a:headEnd type="none" w="med" len="med"/>
                      <a:tailEnd type="none" w="med" len="med"/>
                    </a:lnT>
                    <a:lnB w="6350" cap="flat" cmpd="sng" algn="ctr">
                      <a:solidFill>
                        <a:srgbClr val="595959"/>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87907392"/>
                  </a:ext>
                </a:extLst>
              </a:tr>
            </a:tbl>
          </a:graphicData>
        </a:graphic>
      </p:graphicFrame>
      <p:sp>
        <p:nvSpPr>
          <p:cNvPr id="195" name="Freeform 73">
            <a:extLst>
              <a:ext uri="{FF2B5EF4-FFF2-40B4-BE49-F238E27FC236}">
                <a16:creationId xmlns:a16="http://schemas.microsoft.com/office/drawing/2014/main" id="{B37AA039-5051-4486-A6C4-B8FA4166B764}"/>
              </a:ext>
            </a:extLst>
          </p:cNvPr>
          <p:cNvSpPr/>
          <p:nvPr/>
        </p:nvSpPr>
        <p:spPr bwMode="gray">
          <a:xfrm rot="2700000">
            <a:off x="7510234" y="3375513"/>
            <a:ext cx="154791" cy="154791"/>
          </a:xfrm>
          <a:custGeom>
            <a:avLst/>
            <a:gdLst>
              <a:gd name="connsiteX0" fmla="*/ 314991 w 784226"/>
              <a:gd name="connsiteY0" fmla="*/ 0 h 784225"/>
              <a:gd name="connsiteX1" fmla="*/ 469237 w 784226"/>
              <a:gd name="connsiteY1" fmla="*/ 0 h 784225"/>
              <a:gd name="connsiteX2" fmla="*/ 469237 w 784226"/>
              <a:gd name="connsiteY2" fmla="*/ 314991 h 784225"/>
              <a:gd name="connsiteX3" fmla="*/ 784226 w 784226"/>
              <a:gd name="connsiteY3" fmla="*/ 314991 h 784225"/>
              <a:gd name="connsiteX4" fmla="*/ 784226 w 784226"/>
              <a:gd name="connsiteY4" fmla="*/ 469237 h 784225"/>
              <a:gd name="connsiteX5" fmla="*/ 469237 w 784226"/>
              <a:gd name="connsiteY5" fmla="*/ 469237 h 784225"/>
              <a:gd name="connsiteX6" fmla="*/ 469237 w 784226"/>
              <a:gd name="connsiteY6" fmla="*/ 784225 h 784225"/>
              <a:gd name="connsiteX7" fmla="*/ 314991 w 784226"/>
              <a:gd name="connsiteY7" fmla="*/ 784225 h 784225"/>
              <a:gd name="connsiteX8" fmla="*/ 314991 w 784226"/>
              <a:gd name="connsiteY8" fmla="*/ 469237 h 784225"/>
              <a:gd name="connsiteX9" fmla="*/ 0 w 784226"/>
              <a:gd name="connsiteY9" fmla="*/ 469237 h 784225"/>
              <a:gd name="connsiteX10" fmla="*/ 0 w 784226"/>
              <a:gd name="connsiteY10" fmla="*/ 314991 h 784225"/>
              <a:gd name="connsiteX11" fmla="*/ 314991 w 784226"/>
              <a:gd name="connsiteY11" fmla="*/ 31499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84226" h="784225">
                <a:moveTo>
                  <a:pt x="314991" y="0"/>
                </a:moveTo>
                <a:lnTo>
                  <a:pt x="469237" y="0"/>
                </a:lnTo>
                <a:lnTo>
                  <a:pt x="469237" y="314991"/>
                </a:lnTo>
                <a:lnTo>
                  <a:pt x="784226" y="314991"/>
                </a:lnTo>
                <a:lnTo>
                  <a:pt x="784226" y="469237"/>
                </a:lnTo>
                <a:lnTo>
                  <a:pt x="469237" y="469237"/>
                </a:lnTo>
                <a:lnTo>
                  <a:pt x="469237" y="784225"/>
                </a:lnTo>
                <a:lnTo>
                  <a:pt x="314991" y="784225"/>
                </a:lnTo>
                <a:lnTo>
                  <a:pt x="314991" y="469237"/>
                </a:lnTo>
                <a:lnTo>
                  <a:pt x="0" y="469237"/>
                </a:lnTo>
                <a:lnTo>
                  <a:pt x="0" y="314991"/>
                </a:lnTo>
                <a:lnTo>
                  <a:pt x="314991" y="314991"/>
                </a:lnTo>
                <a:close/>
              </a:path>
            </a:pathLst>
          </a:custGeom>
          <a:solidFill>
            <a:srgbClr val="D83949"/>
          </a:solidFill>
          <a:ln w="6350">
            <a:noFill/>
            <a:miter lim="800000"/>
            <a:headEnd/>
            <a:tailEnd/>
          </a:ln>
          <a:effectLst/>
        </p:spPr>
        <p:txBody>
          <a:bodyPr wrap="square" lIns="24489" tIns="24489" rIns="24489" bIns="24489" rtlCol="0" anchor="ctr">
            <a:noAutofit/>
          </a:bodyPr>
          <a:lstStyle/>
          <a:p>
            <a:pPr algn="ctr" defTabSz="677268">
              <a:spcBef>
                <a:spcPct val="0"/>
              </a:spcBef>
              <a:defRPr/>
            </a:pPr>
            <a:endParaRPr lang="en-US" sz="1000">
              <a:solidFill>
                <a:srgbClr val="FFFFFF"/>
              </a:solidFill>
              <a:cs typeface="Arial" charset="0"/>
            </a:endParaRPr>
          </a:p>
        </p:txBody>
      </p:sp>
    </p:spTree>
    <p:extLst>
      <p:ext uri="{BB962C8B-B14F-4D97-AF65-F5344CB8AC3E}">
        <p14:creationId xmlns:p14="http://schemas.microsoft.com/office/powerpoint/2010/main" val="2306672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Equity</a:t>
            </a:r>
          </a:p>
        </p:txBody>
      </p:sp>
      <p:sp>
        <p:nvSpPr>
          <p:cNvPr id="16" name="Text Placeholder 2"/>
          <p:cNvSpPr>
            <a:spLocks noGrp="1"/>
          </p:cNvSpPr>
          <p:nvPr>
            <p:ph idx="1"/>
          </p:nvPr>
        </p:nvSpPr>
        <p:spPr/>
        <p:txBody>
          <a:bodyPr>
            <a:normAutofit/>
          </a:bodyPr>
          <a:lstStyle/>
          <a:p>
            <a:r>
              <a:rPr lang="en-GB" sz="1400" dirty="0"/>
              <a:t>Geographic allocation</a:t>
            </a:r>
          </a:p>
        </p:txBody>
      </p:sp>
      <p:sp>
        <p:nvSpPr>
          <p:cNvPr id="4" name="Rectangle 3"/>
          <p:cNvSpPr/>
          <p:nvPr/>
        </p:nvSpPr>
        <p:spPr>
          <a:xfrm>
            <a:off x="2797570" y="-54888"/>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816" dirty="0">
              <a:solidFill>
                <a:srgbClr val="424242"/>
              </a:solidFill>
              <a:latin typeface="Ninety One Visuelt Medium" panose="020B0603050202040104" pitchFamily="34" charset="0"/>
            </a:endParaRPr>
          </a:p>
        </p:txBody>
      </p:sp>
      <p:sp>
        <p:nvSpPr>
          <p:cNvPr id="14" name="Rectangle 13">
            <a:extLst>
              <a:ext uri="{FF2B5EF4-FFF2-40B4-BE49-F238E27FC236}">
                <a16:creationId xmlns:a16="http://schemas.microsoft.com/office/drawing/2014/main" id="{5012ED86-746C-428A-B037-1114EAF3EF4C}"/>
              </a:ext>
            </a:extLst>
          </p:cNvPr>
          <p:cNvSpPr/>
          <p:nvPr/>
        </p:nvSpPr>
        <p:spPr>
          <a:xfrm>
            <a:off x="6177812" y="-117717"/>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816" dirty="0">
              <a:solidFill>
                <a:srgbClr val="424242"/>
              </a:solidFill>
              <a:latin typeface="Ninety One Visuelt Medium" panose="020B0603050202040104" pitchFamily="34" charset="0"/>
            </a:endParaRPr>
          </a:p>
        </p:txBody>
      </p:sp>
      <p:sp>
        <p:nvSpPr>
          <p:cNvPr id="19" name="Rectangle 18">
            <a:extLst>
              <a:ext uri="{FF2B5EF4-FFF2-40B4-BE49-F238E27FC236}">
                <a16:creationId xmlns:a16="http://schemas.microsoft.com/office/drawing/2014/main" id="{61B7174B-AF1A-4CE8-AB79-26E6D69B4482}"/>
              </a:ext>
            </a:extLst>
          </p:cNvPr>
          <p:cNvSpPr/>
          <p:nvPr/>
        </p:nvSpPr>
        <p:spPr>
          <a:xfrm>
            <a:off x="1898072" y="4734452"/>
            <a:ext cx="6867105" cy="156675"/>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The portfolio may change significantly over a short period of time.</a:t>
            </a:r>
          </a:p>
          <a:p>
            <a:pPr>
              <a:lnSpc>
                <a:spcPct val="80000"/>
              </a:lnSpc>
              <a:spcBef>
                <a:spcPct val="20000"/>
              </a:spcBef>
              <a:buClr>
                <a:schemeClr val="accent2"/>
              </a:buClr>
            </a:pPr>
            <a:r>
              <a:rPr lang="en-US" sz="500" dirty="0"/>
              <a:t>Source: Ninety One, FactSet. Geographic allocation as at 30 September 2020. Sources of revenue as at April 2020 </a:t>
            </a:r>
          </a:p>
        </p:txBody>
      </p:sp>
      <p:sp>
        <p:nvSpPr>
          <p:cNvPr id="21" name="Rectangle 20">
            <a:extLst>
              <a:ext uri="{FF2B5EF4-FFF2-40B4-BE49-F238E27FC236}">
                <a16:creationId xmlns:a16="http://schemas.microsoft.com/office/drawing/2014/main" id="{A3CBCB6C-53C0-43B0-B3BD-327A008CED0E}"/>
              </a:ext>
            </a:extLst>
          </p:cNvPr>
          <p:cNvSpPr/>
          <p:nvPr/>
        </p:nvSpPr>
        <p:spPr>
          <a:xfrm>
            <a:off x="4928880" y="1134972"/>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Sources of revenue</a:t>
            </a:r>
          </a:p>
        </p:txBody>
      </p:sp>
      <p:sp>
        <p:nvSpPr>
          <p:cNvPr id="22" name="Rectangle 21">
            <a:extLst>
              <a:ext uri="{FF2B5EF4-FFF2-40B4-BE49-F238E27FC236}">
                <a16:creationId xmlns:a16="http://schemas.microsoft.com/office/drawing/2014/main" id="{E90E0B81-0838-4F8F-A5AC-FF9282EBF81B}"/>
              </a:ext>
            </a:extLst>
          </p:cNvPr>
          <p:cNvSpPr/>
          <p:nvPr/>
        </p:nvSpPr>
        <p:spPr>
          <a:xfrm>
            <a:off x="982813" y="1136040"/>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b="1" dirty="0">
                <a:solidFill>
                  <a:srgbClr val="424242"/>
                </a:solidFill>
              </a:rPr>
              <a:t>By company domicile</a:t>
            </a:r>
          </a:p>
        </p:txBody>
      </p:sp>
      <p:graphicFrame>
        <p:nvGraphicFramePr>
          <p:cNvPr id="7" name="Object 6">
            <a:extLst>
              <a:ext uri="{FF2B5EF4-FFF2-40B4-BE49-F238E27FC236}">
                <a16:creationId xmlns:a16="http://schemas.microsoft.com/office/drawing/2014/main" id="{63AD76A6-00CA-44DA-8C90-40F4366DB330}"/>
              </a:ext>
            </a:extLst>
          </p:cNvPr>
          <p:cNvGraphicFramePr>
            <a:graphicFrameLocks noChangeAspect="1"/>
          </p:cNvGraphicFramePr>
          <p:nvPr/>
        </p:nvGraphicFramePr>
        <p:xfrm>
          <a:off x="949543" y="1318423"/>
          <a:ext cx="3600000" cy="3213474"/>
        </p:xfrm>
        <a:graphic>
          <a:graphicData uri="http://schemas.openxmlformats.org/presentationml/2006/ole">
            <mc:AlternateContent xmlns:mc="http://schemas.openxmlformats.org/markup-compatibility/2006">
              <mc:Choice xmlns:v="urn:schemas-microsoft-com:vml" Requires="v">
                <p:oleObj spid="_x0000_s24608" name="Worksheet" r:id="rId5" imgW="4524652" imgH="4038534" progId="Excel.Sheet.12">
                  <p:link/>
                </p:oleObj>
              </mc:Choice>
              <mc:Fallback>
                <p:oleObj name="Worksheet" r:id="rId5" imgW="4524652" imgH="4038534" progId="Excel.Sheet.12">
                  <p:link/>
                  <p:pic>
                    <p:nvPicPr>
                      <p:cNvPr id="7" name="Object 6">
                        <a:extLst>
                          <a:ext uri="{FF2B5EF4-FFF2-40B4-BE49-F238E27FC236}">
                            <a16:creationId xmlns:a16="http://schemas.microsoft.com/office/drawing/2014/main" id="{63AD76A6-00CA-44DA-8C90-40F4366DB330}"/>
                          </a:ext>
                        </a:extLst>
                      </p:cNvPr>
                      <p:cNvPicPr/>
                      <p:nvPr/>
                    </p:nvPicPr>
                    <p:blipFill>
                      <a:blip r:embed="rId6"/>
                      <a:stretch>
                        <a:fillRect/>
                      </a:stretch>
                    </p:blipFill>
                    <p:spPr>
                      <a:xfrm>
                        <a:off x="949543" y="1318423"/>
                        <a:ext cx="3600000" cy="3213474"/>
                      </a:xfrm>
                      <a:prstGeom prst="rect">
                        <a:avLst/>
                      </a:prstGeom>
                    </p:spPr>
                  </p:pic>
                </p:oleObj>
              </mc:Fallback>
            </mc:AlternateContent>
          </a:graphicData>
        </a:graphic>
      </p:graphicFrame>
      <p:graphicFrame>
        <p:nvGraphicFramePr>
          <p:cNvPr id="8" name="Object 7">
            <a:extLst>
              <a:ext uri="{FF2B5EF4-FFF2-40B4-BE49-F238E27FC236}">
                <a16:creationId xmlns:a16="http://schemas.microsoft.com/office/drawing/2014/main" id="{A6ED413A-72BF-4C98-8984-80F4DE865CC6}"/>
              </a:ext>
            </a:extLst>
          </p:cNvPr>
          <p:cNvGraphicFramePr>
            <a:graphicFrameLocks noChangeAspect="1"/>
          </p:cNvGraphicFramePr>
          <p:nvPr/>
        </p:nvGraphicFramePr>
        <p:xfrm>
          <a:off x="4928880" y="1312817"/>
          <a:ext cx="3600000" cy="3300000"/>
        </p:xfrm>
        <a:graphic>
          <a:graphicData uri="http://schemas.openxmlformats.org/presentationml/2006/ole">
            <mc:AlternateContent xmlns:mc="http://schemas.openxmlformats.org/markup-compatibility/2006">
              <mc:Choice xmlns:v="urn:schemas-microsoft-com:vml" Requires="v">
                <p:oleObj spid="_x0000_s24609" name="Worksheet" r:id="rId7" imgW="4572000" imgH="4191066" progId="Excel.Sheet.12">
                  <p:link/>
                </p:oleObj>
              </mc:Choice>
              <mc:Fallback>
                <p:oleObj name="Worksheet" r:id="rId7" imgW="4572000" imgH="4191066" progId="Excel.Sheet.12">
                  <p:link/>
                  <p:pic>
                    <p:nvPicPr>
                      <p:cNvPr id="8" name="Object 7">
                        <a:extLst>
                          <a:ext uri="{FF2B5EF4-FFF2-40B4-BE49-F238E27FC236}">
                            <a16:creationId xmlns:a16="http://schemas.microsoft.com/office/drawing/2014/main" id="{A6ED413A-72BF-4C98-8984-80F4DE865CC6}"/>
                          </a:ext>
                        </a:extLst>
                      </p:cNvPr>
                      <p:cNvPicPr/>
                      <p:nvPr/>
                    </p:nvPicPr>
                    <p:blipFill>
                      <a:blip r:embed="rId8"/>
                      <a:stretch>
                        <a:fillRect/>
                      </a:stretch>
                    </p:blipFill>
                    <p:spPr>
                      <a:xfrm>
                        <a:off x="4928880" y="1312817"/>
                        <a:ext cx="3600000" cy="3300000"/>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9254789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Equity</a:t>
            </a:r>
          </a:p>
        </p:txBody>
      </p:sp>
      <p:sp>
        <p:nvSpPr>
          <p:cNvPr id="3" name="Text Placeholder 2"/>
          <p:cNvSpPr>
            <a:spLocks noGrp="1"/>
          </p:cNvSpPr>
          <p:nvPr>
            <p:ph idx="1"/>
          </p:nvPr>
        </p:nvSpPr>
        <p:spPr/>
        <p:txBody>
          <a:bodyPr>
            <a:normAutofit/>
          </a:bodyPr>
          <a:lstStyle/>
          <a:p>
            <a:r>
              <a:rPr lang="en-GB" sz="1400" dirty="0"/>
              <a:t>Sector allocation</a:t>
            </a:r>
          </a:p>
        </p:txBody>
      </p:sp>
      <p:sp>
        <p:nvSpPr>
          <p:cNvPr id="7" name="Pentagon 6"/>
          <p:cNvSpPr/>
          <p:nvPr/>
        </p:nvSpPr>
        <p:spPr>
          <a:xfrm>
            <a:off x="829189" y="4607496"/>
            <a:ext cx="105753" cy="126889"/>
          </a:xfrm>
          <a:prstGeom prst="homePlate">
            <a:avLst>
              <a:gd name="adj" fmla="val 10001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endParaRPr lang="en-GB" sz="2349" dirty="0">
              <a:solidFill>
                <a:schemeClr val="accent4"/>
              </a:solidFill>
            </a:endParaRPr>
          </a:p>
        </p:txBody>
      </p:sp>
      <p:sp>
        <p:nvSpPr>
          <p:cNvPr id="9" name="Rectangle 8"/>
          <p:cNvSpPr/>
          <p:nvPr/>
        </p:nvSpPr>
        <p:spPr>
          <a:xfrm>
            <a:off x="5862872" y="78428"/>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816" dirty="0">
              <a:solidFill>
                <a:srgbClr val="424242"/>
              </a:solidFill>
              <a:latin typeface="Ninety One Visuelt Medium" panose="020B0603050202040104" pitchFamily="34" charset="0"/>
            </a:endParaRPr>
          </a:p>
        </p:txBody>
      </p:sp>
      <p:sp>
        <p:nvSpPr>
          <p:cNvPr id="10" name="Rectangle 9"/>
          <p:cNvSpPr/>
          <p:nvPr/>
        </p:nvSpPr>
        <p:spPr>
          <a:xfrm>
            <a:off x="2484122" y="78428"/>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816" dirty="0">
              <a:solidFill>
                <a:srgbClr val="424242"/>
              </a:solidFill>
              <a:latin typeface="Ninety One Visuelt Medium" panose="020B0603050202040104" pitchFamily="34" charset="0"/>
            </a:endParaRPr>
          </a:p>
        </p:txBody>
      </p:sp>
      <p:sp>
        <p:nvSpPr>
          <p:cNvPr id="15" name="Rectangle 14">
            <a:extLst>
              <a:ext uri="{FF2B5EF4-FFF2-40B4-BE49-F238E27FC236}">
                <a16:creationId xmlns:a16="http://schemas.microsoft.com/office/drawing/2014/main" id="{32D89B81-1C35-469F-A480-F302706B3E7D}"/>
              </a:ext>
            </a:extLst>
          </p:cNvPr>
          <p:cNvSpPr/>
          <p:nvPr/>
        </p:nvSpPr>
        <p:spPr>
          <a:xfrm>
            <a:off x="4928880" y="1134972"/>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a:solidFill>
                  <a:srgbClr val="424242"/>
                </a:solidFill>
                <a:latin typeface="Ninety One Visuelt Medium" panose="020B0603050202040104" pitchFamily="34" charset="0"/>
              </a:rPr>
              <a:t>Historic sector breakdown</a:t>
            </a:r>
            <a:endParaRPr lang="en-GB" sz="1000" dirty="0">
              <a:solidFill>
                <a:srgbClr val="424242"/>
              </a:solidFill>
              <a:latin typeface="Ninety One Visuelt Medium" panose="020B0603050202040104" pitchFamily="34" charset="0"/>
            </a:endParaRPr>
          </a:p>
        </p:txBody>
      </p:sp>
      <p:sp>
        <p:nvSpPr>
          <p:cNvPr id="16" name="Rectangle 15">
            <a:extLst>
              <a:ext uri="{FF2B5EF4-FFF2-40B4-BE49-F238E27FC236}">
                <a16:creationId xmlns:a16="http://schemas.microsoft.com/office/drawing/2014/main" id="{85C51B22-96AB-4B53-9992-82932BB53CB7}"/>
              </a:ext>
            </a:extLst>
          </p:cNvPr>
          <p:cNvSpPr/>
          <p:nvPr/>
        </p:nvSpPr>
        <p:spPr>
          <a:xfrm>
            <a:off x="982813" y="1136040"/>
            <a:ext cx="3265577" cy="190125"/>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GB" sz="1000" dirty="0">
                <a:solidFill>
                  <a:srgbClr val="424242"/>
                </a:solidFill>
                <a:latin typeface="Ninety One Visuelt Medium" panose="020B0603050202040104" pitchFamily="34" charset="0"/>
              </a:rPr>
              <a:t>Sector breakdown</a:t>
            </a:r>
          </a:p>
        </p:txBody>
      </p:sp>
      <p:sp>
        <p:nvSpPr>
          <p:cNvPr id="17" name="Rectangle 16">
            <a:extLst>
              <a:ext uri="{FF2B5EF4-FFF2-40B4-BE49-F238E27FC236}">
                <a16:creationId xmlns:a16="http://schemas.microsoft.com/office/drawing/2014/main" id="{F7656A71-77C5-4875-B686-E618924ABA85}"/>
              </a:ext>
            </a:extLst>
          </p:cNvPr>
          <p:cNvSpPr/>
          <p:nvPr/>
        </p:nvSpPr>
        <p:spPr>
          <a:xfrm>
            <a:off x="1898072" y="4734452"/>
            <a:ext cx="6867105" cy="2182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The portfolio may change significantly over a short period of time.</a:t>
            </a:r>
          </a:p>
          <a:p>
            <a:pPr>
              <a:lnSpc>
                <a:spcPct val="80000"/>
              </a:lnSpc>
              <a:spcBef>
                <a:spcPct val="20000"/>
              </a:spcBef>
              <a:buClr>
                <a:schemeClr val="accent2"/>
              </a:buClr>
            </a:pPr>
            <a:r>
              <a:rPr lang="en-US" sz="500" dirty="0"/>
              <a:t>Source: Ninety One, FactSet, 30 September 2020.</a:t>
            </a:r>
            <a:br>
              <a:rPr lang="en-US" sz="500" dirty="0"/>
            </a:br>
            <a:r>
              <a:rPr lang="en-US" sz="500" dirty="0"/>
              <a:t>Data is based on a pooled vehicle within the strategy and is not available at the composite level.</a:t>
            </a:r>
          </a:p>
        </p:txBody>
      </p:sp>
      <p:graphicFrame>
        <p:nvGraphicFramePr>
          <p:cNvPr id="18" name="Object 17">
            <a:extLst>
              <a:ext uri="{FF2B5EF4-FFF2-40B4-BE49-F238E27FC236}">
                <a16:creationId xmlns:a16="http://schemas.microsoft.com/office/drawing/2014/main" id="{57F6D37F-268D-42F8-8805-2330D4065304}"/>
              </a:ext>
            </a:extLst>
          </p:cNvPr>
          <p:cNvGraphicFramePr>
            <a:graphicFrameLocks noChangeAspect="1"/>
          </p:cNvGraphicFramePr>
          <p:nvPr/>
        </p:nvGraphicFramePr>
        <p:xfrm>
          <a:off x="806450" y="1303338"/>
          <a:ext cx="3852863" cy="3219450"/>
        </p:xfrm>
        <a:graphic>
          <a:graphicData uri="http://schemas.openxmlformats.org/presentationml/2006/ole">
            <mc:AlternateContent xmlns:mc="http://schemas.openxmlformats.org/markup-compatibility/2006">
              <mc:Choice xmlns:v="urn:schemas-microsoft-com:vml" Requires="v">
                <p:oleObj spid="_x0000_s25632" name="Worksheet" r:id="rId5" imgW="4829452" imgH="4038534" progId="Excel.Sheet.12">
                  <p:link/>
                </p:oleObj>
              </mc:Choice>
              <mc:Fallback>
                <p:oleObj name="Worksheet" r:id="rId5" imgW="4829452" imgH="4038534" progId="Excel.Sheet.12">
                  <p:link/>
                  <p:pic>
                    <p:nvPicPr>
                      <p:cNvPr id="18" name="Object 17">
                        <a:extLst>
                          <a:ext uri="{FF2B5EF4-FFF2-40B4-BE49-F238E27FC236}">
                            <a16:creationId xmlns:a16="http://schemas.microsoft.com/office/drawing/2014/main" id="{57F6D37F-268D-42F8-8805-2330D4065304}"/>
                          </a:ext>
                        </a:extLst>
                      </p:cNvPr>
                      <p:cNvPicPr/>
                      <p:nvPr/>
                    </p:nvPicPr>
                    <p:blipFill>
                      <a:blip r:embed="rId6"/>
                      <a:stretch>
                        <a:fillRect/>
                      </a:stretch>
                    </p:blipFill>
                    <p:spPr>
                      <a:xfrm>
                        <a:off x="806450" y="1303338"/>
                        <a:ext cx="3852863" cy="321945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E7F0A295-8C71-43F0-A82B-833A79978B16}"/>
              </a:ext>
            </a:extLst>
          </p:cNvPr>
          <p:cNvGraphicFramePr>
            <a:graphicFrameLocks noChangeAspect="1"/>
          </p:cNvGraphicFramePr>
          <p:nvPr/>
        </p:nvGraphicFramePr>
        <p:xfrm>
          <a:off x="4922838" y="1360488"/>
          <a:ext cx="3584575" cy="3198812"/>
        </p:xfrm>
        <a:graphic>
          <a:graphicData uri="http://schemas.openxmlformats.org/presentationml/2006/ole">
            <mc:AlternateContent xmlns:mc="http://schemas.openxmlformats.org/markup-compatibility/2006">
              <mc:Choice xmlns:v="urn:schemas-microsoft-com:vml" Requires="v">
                <p:oleObj spid="_x0000_s25633" name="Worksheet" r:id="rId7" imgW="4953148" imgH="4419863" progId="Excel.Sheet.12">
                  <p:link/>
                </p:oleObj>
              </mc:Choice>
              <mc:Fallback>
                <p:oleObj name="Worksheet" r:id="rId7" imgW="4953148" imgH="4419863" progId="Excel.Sheet.12">
                  <p:link/>
                  <p:pic>
                    <p:nvPicPr>
                      <p:cNvPr id="19" name="Object 18">
                        <a:extLst>
                          <a:ext uri="{FF2B5EF4-FFF2-40B4-BE49-F238E27FC236}">
                            <a16:creationId xmlns:a16="http://schemas.microsoft.com/office/drawing/2014/main" id="{E7F0A295-8C71-43F0-A82B-833A79978B16}"/>
                          </a:ext>
                        </a:extLst>
                      </p:cNvPr>
                      <p:cNvPicPr/>
                      <p:nvPr/>
                    </p:nvPicPr>
                    <p:blipFill>
                      <a:blip r:embed="rId8"/>
                      <a:stretch>
                        <a:fillRect/>
                      </a:stretch>
                    </p:blipFill>
                    <p:spPr>
                      <a:xfrm>
                        <a:off x="4922838" y="1360488"/>
                        <a:ext cx="3584575" cy="3198812"/>
                      </a:xfrm>
                      <a:prstGeom prst="rect">
                        <a:avLst/>
                      </a:prstGeom>
                    </p:spPr>
                  </p:pic>
                </p:oleObj>
              </mc:Fallback>
            </mc:AlternateContent>
          </a:graphicData>
        </a:graphic>
      </p:graphicFrame>
    </p:spTree>
    <p:custDataLst>
      <p:tags r:id="rId2"/>
    </p:custDataLst>
    <p:extLst>
      <p:ext uri="{BB962C8B-B14F-4D97-AF65-F5344CB8AC3E}">
        <p14:creationId xmlns:p14="http://schemas.microsoft.com/office/powerpoint/2010/main" val="3051937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OMI Global Equity</a:t>
            </a:r>
          </a:p>
        </p:txBody>
      </p:sp>
      <p:sp>
        <p:nvSpPr>
          <p:cNvPr id="12" name="Text Placeholder 2">
            <a:extLst>
              <a:ext uri="{FF2B5EF4-FFF2-40B4-BE49-F238E27FC236}">
                <a16:creationId xmlns:a16="http://schemas.microsoft.com/office/drawing/2014/main" id="{9A645B79-C328-4772-A031-10B21BF51731}"/>
              </a:ext>
            </a:extLst>
          </p:cNvPr>
          <p:cNvSpPr>
            <a:spLocks noGrp="1"/>
          </p:cNvSpPr>
          <p:nvPr>
            <p:ph idx="1"/>
          </p:nvPr>
        </p:nvSpPr>
        <p:spPr/>
        <p:txBody>
          <a:bodyPr>
            <a:normAutofit/>
          </a:bodyPr>
          <a:lstStyle/>
          <a:p>
            <a:r>
              <a:rPr lang="en-GB" sz="1400" dirty="0"/>
              <a:t>Let world-leading companies work for you</a:t>
            </a:r>
          </a:p>
        </p:txBody>
      </p:sp>
      <p:sp>
        <p:nvSpPr>
          <p:cNvPr id="389" name="Rectangle 388">
            <a:extLst>
              <a:ext uri="{FF2B5EF4-FFF2-40B4-BE49-F238E27FC236}">
                <a16:creationId xmlns:a16="http://schemas.microsoft.com/office/drawing/2014/main" id="{2F0B5E3C-AD2F-4127-A648-82CA5B431732}"/>
              </a:ext>
            </a:extLst>
          </p:cNvPr>
          <p:cNvSpPr/>
          <p:nvPr/>
        </p:nvSpPr>
        <p:spPr>
          <a:xfrm>
            <a:off x="1898072" y="4734452"/>
            <a:ext cx="6867105" cy="2797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The value of investments, and any income generated from them, can fall as well as rise and losses may be made. No representation is being made that any investment will or is likely to achieve profits or losses similar to those achieved in the past, or that significant losses will be avoided. </a:t>
            </a:r>
          </a:p>
          <a:p>
            <a:pPr>
              <a:lnSpc>
                <a:spcPct val="80000"/>
              </a:lnSpc>
              <a:spcBef>
                <a:spcPct val="20000"/>
              </a:spcBef>
              <a:buClr>
                <a:schemeClr val="accent2"/>
              </a:buClr>
            </a:pPr>
            <a:r>
              <a:rPr lang="en-US" sz="500" dirty="0"/>
              <a:t>Source: Ninety One. As </a:t>
            </a:r>
            <a:r>
              <a:rPr lang="en-US" sz="500"/>
              <a:t>at 31 August </a:t>
            </a:r>
            <a:r>
              <a:rPr lang="en-US" sz="500" dirty="0"/>
              <a:t>2020, Nike represented 3.1% of the Global Quality Equity Income Fund, Procter &amp; Gamble 2.6%, Microsoft 6.7%, Visa 5.9%, Unilever 2.8%, Kone 3.7%, Fox 2.0% and GlaxoSmithKline 2.3%. This is not a buy, sell or hold recommendation for any particular security. The portfolio may change significantly over a short space of time.</a:t>
            </a:r>
          </a:p>
        </p:txBody>
      </p:sp>
      <p:sp>
        <p:nvSpPr>
          <p:cNvPr id="391" name="Text Placeholder 4">
            <a:extLst>
              <a:ext uri="{FF2B5EF4-FFF2-40B4-BE49-F238E27FC236}">
                <a16:creationId xmlns:a16="http://schemas.microsoft.com/office/drawing/2014/main" id="{60E047F5-B510-42E8-A179-12B7211223DC}"/>
              </a:ext>
            </a:extLst>
          </p:cNvPr>
          <p:cNvSpPr txBox="1">
            <a:spLocks/>
          </p:cNvSpPr>
          <p:nvPr/>
        </p:nvSpPr>
        <p:spPr>
          <a:xfrm>
            <a:off x="7014754" y="2055901"/>
            <a:ext cx="1998617" cy="322280"/>
          </a:xfrm>
          <a:prstGeom prst="rect">
            <a:avLst/>
          </a:prstGeom>
        </p:spPr>
        <p:txBody>
          <a:bodyPr lIns="0" rIns="0"/>
          <a:lstStyle>
            <a:lvl1pPr marL="0" indent="0" algn="l" defTabSz="995690" rtl="0" eaLnBrk="1" latinLnBrk="0" hangingPunct="1">
              <a:lnSpc>
                <a:spcPct val="100000"/>
              </a:lnSpc>
              <a:spcBef>
                <a:spcPts val="600"/>
              </a:spcBef>
              <a:spcAft>
                <a:spcPts val="0"/>
              </a:spcAft>
              <a:buFont typeface="Arial" pitchFamily="34" charset="0"/>
              <a:buNone/>
              <a:defRPr lang="en-US" sz="12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200" b="1" kern="1200" dirty="0" smtClean="0">
                <a:solidFill>
                  <a:schemeClr val="tx1"/>
                </a:solidFill>
                <a:latin typeface="+mj-lt"/>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spcBef>
                <a:spcPts val="0"/>
              </a:spcBef>
            </a:pPr>
            <a:r>
              <a:rPr lang="en-GB" sz="1600" b="1" dirty="0">
                <a:solidFill>
                  <a:schemeClr val="accent3"/>
                </a:solidFill>
              </a:rPr>
              <a:t>Invests in Quality companies seeking sustainable dividend growth</a:t>
            </a:r>
          </a:p>
        </p:txBody>
      </p:sp>
      <p:pic>
        <p:nvPicPr>
          <p:cNvPr id="3" name="Picture 2">
            <a:extLst>
              <a:ext uri="{FF2B5EF4-FFF2-40B4-BE49-F238E27FC236}">
                <a16:creationId xmlns:a16="http://schemas.microsoft.com/office/drawing/2014/main" id="{8D9B2425-3C55-4539-A791-5AAB2F120ECF}"/>
              </a:ext>
            </a:extLst>
          </p:cNvPr>
          <p:cNvPicPr>
            <a:picLocks noChangeAspect="1"/>
          </p:cNvPicPr>
          <p:nvPr/>
        </p:nvPicPr>
        <p:blipFill>
          <a:blip r:embed="rId3"/>
          <a:stretch>
            <a:fillRect/>
          </a:stretch>
        </p:blipFill>
        <p:spPr>
          <a:xfrm>
            <a:off x="888828" y="1141618"/>
            <a:ext cx="6048000" cy="3369324"/>
          </a:xfrm>
          <a:prstGeom prst="rect">
            <a:avLst/>
          </a:prstGeom>
        </p:spPr>
      </p:pic>
    </p:spTree>
    <p:extLst>
      <p:ext uri="{BB962C8B-B14F-4D97-AF65-F5344CB8AC3E}">
        <p14:creationId xmlns:p14="http://schemas.microsoft.com/office/powerpoint/2010/main" val="1005727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C2A1BE26-EFE7-409B-BC3B-052506FE9A48}"/>
              </a:ext>
            </a:extLst>
          </p:cNvPr>
          <p:cNvSpPr>
            <a:spLocks noGrp="1"/>
          </p:cNvSpPr>
          <p:nvPr>
            <p:ph type="title"/>
          </p:nvPr>
        </p:nvSpPr>
        <p:spPr/>
        <p:txBody>
          <a:bodyPr>
            <a:normAutofit fontScale="90000"/>
          </a:bodyPr>
          <a:lstStyle/>
          <a:p>
            <a:r>
              <a:rPr lang="en-GB" dirty="0"/>
              <a:t>Why </a:t>
            </a:r>
            <a:r>
              <a:rPr lang="en-US" dirty="0"/>
              <a:t>OMI Global Equity</a:t>
            </a:r>
            <a:r>
              <a:rPr lang="en-GB" dirty="0"/>
              <a:t>?</a:t>
            </a:r>
          </a:p>
        </p:txBody>
      </p:sp>
      <p:sp>
        <p:nvSpPr>
          <p:cNvPr id="3" name="Text Placeholder 2"/>
          <p:cNvSpPr>
            <a:spLocks noGrp="1"/>
          </p:cNvSpPr>
          <p:nvPr>
            <p:ph idx="1"/>
          </p:nvPr>
        </p:nvSpPr>
        <p:spPr/>
        <p:txBody>
          <a:bodyPr/>
          <a:lstStyle/>
          <a:p>
            <a:r>
              <a:rPr lang="en-GB" dirty="0"/>
              <a:t>Key benefits</a:t>
            </a:r>
            <a:endParaRPr lang="en-US" dirty="0"/>
          </a:p>
        </p:txBody>
      </p:sp>
      <p:sp>
        <p:nvSpPr>
          <p:cNvPr id="4" name="Text Placeholder 7"/>
          <p:cNvSpPr>
            <a:spLocks noGrp="1"/>
          </p:cNvSpPr>
          <p:nvPr>
            <p:ph type="body" sz="quarter" idx="4294967295"/>
          </p:nvPr>
        </p:nvSpPr>
        <p:spPr>
          <a:xfrm>
            <a:off x="873526" y="1245712"/>
            <a:ext cx="6661150" cy="2889152"/>
          </a:xfrm>
          <a:prstGeom prst="rect">
            <a:avLst/>
          </a:prstGeom>
        </p:spPr>
        <p:txBody>
          <a:bodyPr>
            <a:normAutofit/>
          </a:bodyPr>
          <a:lstStyle/>
          <a:p>
            <a:pPr marL="342900" lvl="1" indent="-342900">
              <a:lnSpc>
                <a:spcPts val="1496"/>
              </a:lnSpc>
              <a:spcBef>
                <a:spcPts val="400"/>
              </a:spcBef>
              <a:buClr>
                <a:srgbClr val="50B800"/>
              </a:buClr>
              <a:buFont typeface="Wingdings" panose="05000000000000000000" pitchFamily="2" charset="2"/>
              <a:buChar char="l"/>
            </a:pPr>
            <a:r>
              <a:rPr lang="en-GB" sz="1400" b="1" dirty="0">
                <a:solidFill>
                  <a:schemeClr val="accent2"/>
                </a:solidFill>
              </a:rPr>
              <a:t>Differentiated</a:t>
            </a:r>
            <a:r>
              <a:rPr lang="en-GB" sz="1400" dirty="0"/>
              <a:t> quality equity income philosophy</a:t>
            </a:r>
          </a:p>
          <a:p>
            <a:pPr marL="342900" lvl="1" indent="-342900">
              <a:lnSpc>
                <a:spcPts val="1496"/>
              </a:lnSpc>
              <a:spcBef>
                <a:spcPts val="400"/>
              </a:spcBef>
              <a:buClr>
                <a:srgbClr val="50B800"/>
              </a:buClr>
              <a:buFont typeface="Wingdings" panose="05000000000000000000" pitchFamily="2" charset="2"/>
              <a:buChar char="l"/>
            </a:pPr>
            <a:r>
              <a:rPr lang="en-GB" sz="1400" dirty="0"/>
              <a:t>​</a:t>
            </a:r>
            <a:r>
              <a:rPr lang="en-GB" sz="1400" b="1" dirty="0">
                <a:solidFill>
                  <a:schemeClr val="accent2"/>
                </a:solidFill>
              </a:rPr>
              <a:t>High conviction </a:t>
            </a:r>
            <a:r>
              <a:rPr lang="en-GB" sz="1400" dirty="0"/>
              <a:t>stock portfolio</a:t>
            </a:r>
          </a:p>
          <a:p>
            <a:pPr marL="800100" lvl="3" indent="-342900">
              <a:lnSpc>
                <a:spcPts val="1496"/>
              </a:lnSpc>
              <a:spcBef>
                <a:spcPts val="400"/>
              </a:spcBef>
              <a:buClr>
                <a:srgbClr val="50B800"/>
              </a:buClr>
              <a:buFont typeface="Courier New" panose="02070309020205020404" pitchFamily="49" charset="0"/>
              <a:buChar char="o"/>
            </a:pPr>
            <a:r>
              <a:rPr lang="en-GB" sz="1400" dirty="0"/>
              <a:t>34 holdings</a:t>
            </a:r>
          </a:p>
          <a:p>
            <a:pPr marL="800100" lvl="3" indent="-342900">
              <a:lnSpc>
                <a:spcPts val="1496"/>
              </a:lnSpc>
              <a:spcBef>
                <a:spcPts val="400"/>
              </a:spcBef>
              <a:buClr>
                <a:srgbClr val="50B800"/>
              </a:buClr>
              <a:buFont typeface="Courier New" panose="02070309020205020404" pitchFamily="49" charset="0"/>
              <a:buChar char="o"/>
            </a:pPr>
            <a:r>
              <a:rPr lang="en-GB" sz="1400" dirty="0"/>
              <a:t>Active share of 90.9%</a:t>
            </a:r>
          </a:p>
          <a:p>
            <a:pPr marL="342900" lvl="1" indent="-342900">
              <a:lnSpc>
                <a:spcPts val="1496"/>
              </a:lnSpc>
              <a:spcBef>
                <a:spcPts val="400"/>
              </a:spcBef>
              <a:buClr>
                <a:srgbClr val="50B800"/>
              </a:buClr>
              <a:buFont typeface="Wingdings" panose="05000000000000000000" pitchFamily="2" charset="2"/>
              <a:buChar char="l"/>
            </a:pPr>
            <a:r>
              <a:rPr lang="en-GB" sz="1400" dirty="0"/>
              <a:t>​</a:t>
            </a:r>
            <a:r>
              <a:rPr lang="en-GB" sz="1400" b="1" dirty="0">
                <a:solidFill>
                  <a:schemeClr val="accent2"/>
                </a:solidFill>
              </a:rPr>
              <a:t>Seeking certainty </a:t>
            </a:r>
            <a:r>
              <a:rPr lang="en-GB" sz="1400" dirty="0"/>
              <a:t>in an uncertain world:</a:t>
            </a:r>
          </a:p>
          <a:p>
            <a:pPr marL="800100" lvl="3" indent="-342900">
              <a:lnSpc>
                <a:spcPts val="1496"/>
              </a:lnSpc>
              <a:spcBef>
                <a:spcPts val="400"/>
              </a:spcBef>
              <a:buClr>
                <a:srgbClr val="50B800"/>
              </a:buClr>
              <a:buFont typeface="Courier New" panose="02070309020205020404" pitchFamily="49" charset="0"/>
              <a:buChar char="o"/>
            </a:pPr>
            <a:r>
              <a:rPr lang="en-GB" sz="1400" dirty="0"/>
              <a:t>Meaningful participation in up markets </a:t>
            </a:r>
          </a:p>
          <a:p>
            <a:pPr marL="800100" lvl="3" indent="-342900">
              <a:lnSpc>
                <a:spcPts val="1496"/>
              </a:lnSpc>
              <a:spcBef>
                <a:spcPts val="400"/>
              </a:spcBef>
              <a:buClr>
                <a:srgbClr val="50B800"/>
              </a:buClr>
              <a:buFont typeface="Courier New" panose="02070309020205020404" pitchFamily="49" charset="0"/>
              <a:buChar char="o"/>
            </a:pPr>
            <a:r>
              <a:rPr lang="en-GB" sz="1400" dirty="0"/>
              <a:t>Smaller draw-downs in down markets </a:t>
            </a:r>
          </a:p>
          <a:p>
            <a:pPr marL="800100" lvl="3" indent="-342900">
              <a:lnSpc>
                <a:spcPts val="1496"/>
              </a:lnSpc>
              <a:spcBef>
                <a:spcPts val="400"/>
              </a:spcBef>
              <a:buClr>
                <a:srgbClr val="50B800"/>
              </a:buClr>
              <a:buFont typeface="Courier New" panose="02070309020205020404" pitchFamily="49" charset="0"/>
              <a:buChar char="o"/>
            </a:pPr>
            <a:r>
              <a:rPr lang="en-GB" sz="1400" dirty="0"/>
              <a:t>Lower than average volatility </a:t>
            </a:r>
            <a:endParaRPr lang="en-GB" altLang="zh-HK" sz="1400" dirty="0"/>
          </a:p>
          <a:p>
            <a:pPr marL="342900" lvl="1" indent="-342900">
              <a:lnSpc>
                <a:spcPts val="1496"/>
              </a:lnSpc>
              <a:spcBef>
                <a:spcPts val="400"/>
              </a:spcBef>
              <a:buClr>
                <a:srgbClr val="50B800"/>
              </a:buClr>
              <a:buFont typeface="Wingdings" panose="05000000000000000000" pitchFamily="2" charset="2"/>
              <a:buChar char="l"/>
            </a:pPr>
            <a:r>
              <a:rPr lang="en-GB" sz="1400" dirty="0"/>
              <a:t>​</a:t>
            </a:r>
            <a:r>
              <a:rPr lang="en-GB" sz="1400" b="1" dirty="0">
                <a:solidFill>
                  <a:schemeClr val="accent2"/>
                </a:solidFill>
              </a:rPr>
              <a:t>Strong sustainable income growth </a:t>
            </a:r>
          </a:p>
          <a:p>
            <a:pPr marL="800100" lvl="3" indent="-342900">
              <a:lnSpc>
                <a:spcPts val="1496"/>
              </a:lnSpc>
              <a:spcBef>
                <a:spcPts val="400"/>
              </a:spcBef>
              <a:buClr>
                <a:srgbClr val="50B800"/>
              </a:buClr>
              <a:buFont typeface="Courier New" panose="02070309020205020404" pitchFamily="49" charset="0"/>
              <a:buChar char="o"/>
            </a:pPr>
            <a:r>
              <a:rPr lang="en-GB" altLang="zh-HK" sz="1400" dirty="0"/>
              <a:t>Fund CAGR 7.4% vs. MSCI ACWI 3.8%*</a:t>
            </a:r>
            <a:endParaRPr lang="en-GB" sz="1400" dirty="0"/>
          </a:p>
          <a:p>
            <a:pPr marL="342900" lvl="1" indent="-342900">
              <a:lnSpc>
                <a:spcPts val="1496"/>
              </a:lnSpc>
              <a:spcBef>
                <a:spcPts val="400"/>
              </a:spcBef>
              <a:buClr>
                <a:srgbClr val="50B800"/>
              </a:buClr>
              <a:buFont typeface="Wingdings" panose="05000000000000000000" pitchFamily="2" charset="2"/>
              <a:buChar char="l"/>
            </a:pPr>
            <a:r>
              <a:rPr lang="en-GB" sz="1400" dirty="0"/>
              <a:t>​</a:t>
            </a:r>
            <a:r>
              <a:rPr lang="en-GB" sz="1400" b="1" dirty="0">
                <a:solidFill>
                  <a:schemeClr val="accent2"/>
                </a:solidFill>
              </a:rPr>
              <a:t>Experienced</a:t>
            </a:r>
            <a:r>
              <a:rPr lang="en-GB" sz="1400" dirty="0"/>
              <a:t> and </a:t>
            </a:r>
            <a:r>
              <a:rPr lang="en-GB" sz="1400" b="1" dirty="0">
                <a:solidFill>
                  <a:schemeClr val="accent2"/>
                </a:solidFill>
              </a:rPr>
              <a:t>resourced</a:t>
            </a:r>
            <a:r>
              <a:rPr lang="en-GB" sz="1400" dirty="0"/>
              <a:t> investment team</a:t>
            </a:r>
            <a:endParaRPr lang="en-GB" sz="1050" dirty="0"/>
          </a:p>
        </p:txBody>
      </p:sp>
      <p:sp>
        <p:nvSpPr>
          <p:cNvPr id="7" name="Rectangle 6">
            <a:extLst>
              <a:ext uri="{FF2B5EF4-FFF2-40B4-BE49-F238E27FC236}">
                <a16:creationId xmlns:a16="http://schemas.microsoft.com/office/drawing/2014/main" id="{91DA81CD-7806-433A-9EDB-1F641FED6F39}"/>
              </a:ext>
            </a:extLst>
          </p:cNvPr>
          <p:cNvSpPr/>
          <p:nvPr/>
        </p:nvSpPr>
        <p:spPr>
          <a:xfrm>
            <a:off x="1898072" y="4734452"/>
            <a:ext cx="6867105" cy="356730"/>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Past performance is not a reliable indicator of future results, losses may be made. </a:t>
            </a:r>
          </a:p>
          <a:p>
            <a:pPr>
              <a:lnSpc>
                <a:spcPct val="80000"/>
              </a:lnSpc>
              <a:spcBef>
                <a:spcPct val="20000"/>
              </a:spcBef>
              <a:buClr>
                <a:schemeClr val="accent2"/>
              </a:buClr>
            </a:pPr>
            <a:r>
              <a:rPr lang="en-US" sz="500"/>
              <a:t>Source: Ninety One, Morningstar, 31 August 2020. Performance is net of fees (NAV based, including ongoing charges, excluding management fees and initial charges. Management fees are agreed and invoiced outside of the share class, performance would have been lower had these fees been included.), gross income reinvested, in USD. Market capture ratio: up/down market as defined by Morningstar. Max-draw down: the maximum drop from a high to a low of an investment. Volatility = the standard deviation of monthly returns since the inception date. Fund and Index dividend yield: sourced from FactSet using constituent data.</a:t>
            </a:r>
          </a:p>
          <a:p>
            <a:pPr>
              <a:lnSpc>
                <a:spcPct val="80000"/>
              </a:lnSpc>
              <a:spcBef>
                <a:spcPct val="20000"/>
              </a:spcBef>
              <a:buClr>
                <a:schemeClr val="accent2"/>
              </a:buClr>
            </a:pPr>
            <a:r>
              <a:rPr lang="en-US" sz="500"/>
              <a:t>* Fund income growth: calculated from the annual distribution (2008 is the first full year of payments) of the Fund, based on estimated since inception S class net income per share for the Fund, as at 31 December 2019.</a:t>
            </a:r>
            <a:endParaRPr lang="en-US" sz="500" dirty="0"/>
          </a:p>
        </p:txBody>
      </p:sp>
      <p:sp>
        <p:nvSpPr>
          <p:cNvPr id="10" name="Rectangle 9">
            <a:extLst>
              <a:ext uri="{FF2B5EF4-FFF2-40B4-BE49-F238E27FC236}">
                <a16:creationId xmlns:a16="http://schemas.microsoft.com/office/drawing/2014/main" id="{ED925844-3AD2-4326-91B2-BA99B5D29781}"/>
              </a:ext>
            </a:extLst>
          </p:cNvPr>
          <p:cNvSpPr/>
          <p:nvPr/>
        </p:nvSpPr>
        <p:spPr>
          <a:xfrm>
            <a:off x="809897" y="4284886"/>
            <a:ext cx="8067376" cy="246221"/>
          </a:xfrm>
          <a:prstGeom prst="rect">
            <a:avLst/>
          </a:prstGeom>
        </p:spPr>
        <p:txBody>
          <a:bodyPr wrap="square" tIns="0" bIns="0" anchor="b" anchorCtr="0">
            <a:spAutoFit/>
          </a:bodyPr>
          <a:lstStyle/>
          <a:p>
            <a:pPr algn="ctr"/>
            <a:r>
              <a:rPr lang="en-US" sz="1600" b="1" dirty="0">
                <a:solidFill>
                  <a:schemeClr val="accent3"/>
                </a:solidFill>
              </a:rPr>
              <a:t>Seeking quality outcomes from quality companies</a:t>
            </a:r>
          </a:p>
        </p:txBody>
      </p:sp>
    </p:spTree>
    <p:extLst>
      <p:ext uri="{BB962C8B-B14F-4D97-AF65-F5344CB8AC3E}">
        <p14:creationId xmlns:p14="http://schemas.microsoft.com/office/powerpoint/2010/main" val="42001541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THANK YOU</a:t>
            </a:r>
            <a:endParaRPr lang="en-GB" dirty="0"/>
          </a:p>
        </p:txBody>
      </p:sp>
    </p:spTree>
    <p:extLst>
      <p:ext uri="{BB962C8B-B14F-4D97-AF65-F5344CB8AC3E}">
        <p14:creationId xmlns:p14="http://schemas.microsoft.com/office/powerpoint/2010/main" val="27505233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8828" y="267072"/>
            <a:ext cx="7797972" cy="382093"/>
          </a:xfrm>
        </p:spPr>
        <p:txBody>
          <a:bodyPr>
            <a:normAutofit fontScale="90000"/>
          </a:bodyPr>
          <a:lstStyle/>
          <a:p>
            <a:r>
              <a:rPr lang="en-US" dirty="0"/>
              <a:t>LEGAL AND REGULATORY</a:t>
            </a:r>
            <a:endParaRPr lang="en-GB" dirty="0"/>
          </a:p>
        </p:txBody>
      </p:sp>
      <p:sp>
        <p:nvSpPr>
          <p:cNvPr id="6" name="Slide Number Placeholder 5"/>
          <p:cNvSpPr>
            <a:spLocks noGrp="1"/>
          </p:cNvSpPr>
          <p:nvPr>
            <p:ph type="sldNum" sz="quarter" idx="12"/>
          </p:nvPr>
        </p:nvSpPr>
        <p:spPr/>
        <p:txBody>
          <a:bodyPr/>
          <a:lstStyle/>
          <a:p>
            <a:fld id="{F808627B-F915-7940-8094-9D0FE90F5C69}" type="slidenum">
              <a:rPr lang="en-US" smtClean="0"/>
              <a:pPr/>
              <a:t>18</a:t>
            </a:fld>
            <a:endParaRPr lang="en-US" dirty="0"/>
          </a:p>
        </p:txBody>
      </p:sp>
      <p:sp>
        <p:nvSpPr>
          <p:cNvPr id="8" name="Text Placeholder 2"/>
          <p:cNvSpPr txBox="1">
            <a:spLocks/>
          </p:cNvSpPr>
          <p:nvPr/>
        </p:nvSpPr>
        <p:spPr>
          <a:xfrm>
            <a:off x="888828" y="798060"/>
            <a:ext cx="7560000" cy="2333059"/>
          </a:xfrm>
          <a:prstGeom prst="rect">
            <a:avLst/>
          </a:prstGeom>
        </p:spPr>
        <p:txBody>
          <a:bodyPr/>
          <a:lstStyle>
            <a:lvl1pPr marL="342900" indent="-3429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1pPr>
            <a:lvl2pPr marL="742950" indent="-28575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2pPr>
            <a:lvl3pPr marL="11430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3pPr>
            <a:lvl4pPr marL="16002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4pPr>
            <a:lvl5pPr marL="2057400" indent="-228600" algn="l" defTabSz="457200" rtl="0" eaLnBrk="1" latinLnBrk="0" hangingPunct="1">
              <a:spcBef>
                <a:spcPct val="20000"/>
              </a:spcBef>
              <a:buClr>
                <a:schemeClr val="accent2"/>
              </a:buClr>
              <a:buFont typeface="Arial"/>
              <a:buChar char="»"/>
              <a:defRPr sz="1600" kern="1200">
                <a:solidFill>
                  <a:schemeClr val="tx1"/>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900" b="1" dirty="0"/>
              <a:t>Old Mutual Isle Of Man</a:t>
            </a:r>
          </a:p>
          <a:p>
            <a:pPr marL="0" indent="0">
              <a:spcBef>
                <a:spcPts val="0"/>
              </a:spcBef>
              <a:buNone/>
            </a:pPr>
            <a:r>
              <a:rPr lang="en-US" sz="600" dirty="0"/>
              <a:t/>
            </a:r>
            <a:br>
              <a:rPr lang="en-US" sz="600" dirty="0"/>
            </a:br>
            <a:r>
              <a:rPr lang="en-US" sz="700" dirty="0"/>
              <a:t>Old Mutual Isle of Man, Branch of Old Mutual Life Assurance Company (South Africa) Limited, is registered in the Isle of Man</a:t>
            </a:r>
            <a:br>
              <a:rPr lang="en-US" sz="700" dirty="0"/>
            </a:br>
            <a:r>
              <a:rPr lang="en-US" sz="700" dirty="0"/>
              <a:t>under number 005664F and whose principal place of business is 5A Village Walk, </a:t>
            </a:r>
            <a:r>
              <a:rPr lang="en-US" sz="700" dirty="0" err="1"/>
              <a:t>Onchan</a:t>
            </a:r>
            <a:r>
              <a:rPr lang="en-US" sz="700" dirty="0"/>
              <a:t>, Isle of Man, IM3 4EA, British Isles.</a:t>
            </a:r>
          </a:p>
          <a:p>
            <a:pPr marL="0" indent="0">
              <a:spcBef>
                <a:spcPts val="400"/>
              </a:spcBef>
              <a:buNone/>
            </a:pPr>
            <a:r>
              <a:rPr lang="en-US" sz="700" dirty="0"/>
              <a:t>Permitted to carry on long-term insurance business in and from the Isle of Man by the Isle of Man Financial Services Authority.</a:t>
            </a:r>
          </a:p>
          <a:p>
            <a:pPr marL="0" indent="0">
              <a:spcBef>
                <a:spcPts val="400"/>
              </a:spcBef>
              <a:buNone/>
            </a:pPr>
            <a:r>
              <a:rPr lang="en-US" sz="700" dirty="0"/>
              <a:t>Old Mutual Life Assurance Company (South Africa) Limited is incorporated in South Africa (reg. number: 1999/04643/06).</a:t>
            </a:r>
            <a:br>
              <a:rPr lang="en-US" sz="700" dirty="0"/>
            </a:br>
            <a:r>
              <a:rPr lang="en-US" sz="700" dirty="0"/>
              <a:t>Registered office: Mutual Park, Jan Smuts Drive, Pinelands, Cape Town, South Africa.</a:t>
            </a:r>
            <a:br>
              <a:rPr lang="en-US" sz="700" dirty="0"/>
            </a:br>
            <a:r>
              <a:rPr lang="en-US" sz="700" dirty="0"/>
              <a:t>Old Mutual Life Assurance Company (South Africa) Limited is a registered long-term insurer and a licensed financial services provider.</a:t>
            </a:r>
          </a:p>
          <a:p>
            <a:pPr marL="0" indent="0">
              <a:spcBef>
                <a:spcPts val="0"/>
              </a:spcBef>
              <a:buNone/>
            </a:pPr>
            <a:r>
              <a:rPr lang="en-US" sz="600" dirty="0"/>
              <a:t/>
            </a:r>
            <a:br>
              <a:rPr lang="en-US" sz="600" dirty="0"/>
            </a:br>
            <a:r>
              <a:rPr lang="en-US" sz="900" b="1" dirty="0"/>
              <a:t>Old Mutual Guernsey</a:t>
            </a:r>
          </a:p>
          <a:p>
            <a:pPr marL="0" indent="0">
              <a:spcBef>
                <a:spcPts val="0"/>
              </a:spcBef>
              <a:buNone/>
            </a:pPr>
            <a:r>
              <a:rPr lang="en-US" sz="600" dirty="0"/>
              <a:t/>
            </a:r>
            <a:br>
              <a:rPr lang="en-US" sz="600" dirty="0"/>
            </a:br>
            <a:r>
              <a:rPr lang="en-US" sz="700" dirty="0"/>
              <a:t>Old Mutual Guernsey is the trading name of Old Mutual Life Assurance Company (South Africa), Guernsey Branch. Old Mutual Guernsey,</a:t>
            </a:r>
            <a:br>
              <a:rPr lang="en-US" sz="700" dirty="0"/>
            </a:br>
            <a:r>
              <a:rPr lang="en-US" sz="700" dirty="0"/>
              <a:t>whose place of business is Albert House, South Esplanade, St Peter Port, Guernsey, GY1 1AW, is a branch of Old Mutual Life Assurance Company</a:t>
            </a:r>
            <a:br>
              <a:rPr lang="en-US" sz="700" dirty="0"/>
            </a:br>
            <a:r>
              <a:rPr lang="en-US" sz="700" dirty="0"/>
              <a:t>(South Africa) Limited, which is incorporated in South Africa (</a:t>
            </a:r>
            <a:r>
              <a:rPr lang="en-US" sz="700" dirty="0" err="1"/>
              <a:t>reg</a:t>
            </a:r>
            <a:r>
              <a:rPr lang="en-US" sz="700" dirty="0"/>
              <a:t> no. 1999/04643/06).</a:t>
            </a:r>
          </a:p>
          <a:p>
            <a:pPr marL="0" indent="0">
              <a:spcBef>
                <a:spcPts val="400"/>
              </a:spcBef>
              <a:buNone/>
            </a:pPr>
            <a:r>
              <a:rPr lang="en-US" sz="700" dirty="0"/>
              <a:t>Registered office: Mutualpark, Jan Smuts Drive, Pinelands, Cape Town, South Africa.</a:t>
            </a:r>
          </a:p>
          <a:p>
            <a:pPr marL="0" indent="0">
              <a:spcBef>
                <a:spcPts val="400"/>
              </a:spcBef>
              <a:buNone/>
            </a:pPr>
            <a:r>
              <a:rPr lang="en-US" sz="700" dirty="0"/>
              <a:t>Old Mutual Guernsey is licensed by the Guernsey Financial Services Commission under The Insurance Business (Bailiwick of Guernsey) Law, 2002</a:t>
            </a:r>
            <a:br>
              <a:rPr lang="en-US" sz="700" dirty="0"/>
            </a:br>
            <a:r>
              <a:rPr lang="en-US" sz="700" dirty="0"/>
              <a:t>to carry on long-term insurance business. Old Mutual Life Assurance Company (South Africa) Limited is a registered long-term insurer and</a:t>
            </a:r>
            <a:br>
              <a:rPr lang="en-US" sz="700" dirty="0"/>
            </a:br>
            <a:r>
              <a:rPr lang="en-US" sz="700" dirty="0"/>
              <a:t>a licensed financial services provider.</a:t>
            </a:r>
          </a:p>
          <a:p>
            <a:pPr marL="0" indent="0">
              <a:spcBef>
                <a:spcPts val="0"/>
              </a:spcBef>
              <a:buNone/>
            </a:pPr>
            <a:r>
              <a:rPr lang="en-US" sz="600" dirty="0"/>
              <a:t/>
            </a:r>
            <a:br>
              <a:rPr lang="en-US" sz="600" dirty="0"/>
            </a:br>
            <a:r>
              <a:rPr lang="en-US" sz="900" b="1" dirty="0"/>
              <a:t>Old Mutual International Guernsey</a:t>
            </a:r>
          </a:p>
          <a:p>
            <a:pPr marL="0" indent="0">
              <a:spcBef>
                <a:spcPts val="0"/>
              </a:spcBef>
              <a:buNone/>
            </a:pPr>
            <a:r>
              <a:rPr lang="en-US" sz="600" dirty="0"/>
              <a:t/>
            </a:r>
            <a:br>
              <a:rPr lang="en-US" sz="600" dirty="0"/>
            </a:br>
            <a:r>
              <a:rPr lang="en-US" sz="700" dirty="0"/>
              <a:t>Old Mutual International (Guernsey) Limited, registered office: Albert House, South Esplanade, St Peter Port, Guernsey, Channel Islands, GY1 1AW (reg. no. 2424) and is licensed to write long term insurance business under the Insurance Business (Bailiwick of Guernsey) Law 2002 by the Guernsey Financial Services Commission.</a:t>
            </a:r>
          </a:p>
          <a:p>
            <a:pPr marL="0" indent="0">
              <a:spcBef>
                <a:spcPts val="0"/>
              </a:spcBef>
              <a:buNone/>
            </a:pPr>
            <a:r>
              <a:rPr lang="en-US" sz="600" dirty="0"/>
              <a:t/>
            </a:r>
            <a:br>
              <a:rPr lang="en-US" sz="600" dirty="0"/>
            </a:br>
            <a:r>
              <a:rPr lang="en-US" sz="900" b="1" dirty="0"/>
              <a:t>Old Mutual Hong Kong</a:t>
            </a:r>
          </a:p>
          <a:p>
            <a:pPr marL="0" indent="0">
              <a:spcBef>
                <a:spcPts val="0"/>
              </a:spcBef>
              <a:buNone/>
            </a:pPr>
            <a:r>
              <a:rPr lang="en-US" sz="600" dirty="0"/>
              <a:t/>
            </a:r>
            <a:br>
              <a:rPr lang="en-US" sz="600" dirty="0"/>
            </a:br>
            <a:r>
              <a:rPr lang="en-US" sz="700" dirty="0"/>
              <a:t>Old Mutual Hong Kong is a Branch of Old Mutual Life Assurance Company (South Africa) Limited.</a:t>
            </a:r>
            <a:br>
              <a:rPr lang="en-US" sz="700" dirty="0"/>
            </a:br>
            <a:r>
              <a:rPr lang="en-US" sz="700" dirty="0"/>
              <a:t>Old Mutual Life Assurance Company (South Africa) Limited is incorporated in South Africa (reg. number: 1999/04643/06).</a:t>
            </a:r>
            <a:br>
              <a:rPr lang="en-US" sz="700" dirty="0"/>
            </a:br>
            <a:r>
              <a:rPr lang="en-US" sz="700" dirty="0"/>
              <a:t>Registered office: Mutualpark, Jan Smuts Drive, Pinelands, Cape Town, South Africa.</a:t>
            </a:r>
            <a:br>
              <a:rPr lang="en-US" sz="700" dirty="0"/>
            </a:br>
            <a:r>
              <a:rPr lang="en-US" sz="700" dirty="0"/>
              <a:t>Old Mutual Life Assurance Company (South Africa) Limited is a registered long term insurer and a licensed financial services provider.</a:t>
            </a:r>
          </a:p>
          <a:p>
            <a:pPr marL="0" indent="0">
              <a:spcBef>
                <a:spcPts val="0"/>
              </a:spcBef>
              <a:buNone/>
            </a:pPr>
            <a:endParaRPr lang="en-ZA" sz="600" dirty="0"/>
          </a:p>
        </p:txBody>
      </p:sp>
    </p:spTree>
    <p:extLst>
      <p:ext uri="{BB962C8B-B14F-4D97-AF65-F5344CB8AC3E}">
        <p14:creationId xmlns:p14="http://schemas.microsoft.com/office/powerpoint/2010/main" val="3159251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787ABC4-1972-4353-99F7-5FF82FB38FC0}"/>
              </a:ext>
            </a:extLst>
          </p:cNvPr>
          <p:cNvGrpSpPr/>
          <p:nvPr/>
        </p:nvGrpSpPr>
        <p:grpSpPr>
          <a:xfrm>
            <a:off x="4068151" y="2657280"/>
            <a:ext cx="2229967" cy="1191321"/>
            <a:chOff x="450849" y="3779882"/>
            <a:chExt cx="3667125" cy="1943100"/>
          </a:xfrm>
        </p:grpSpPr>
        <p:pic>
          <p:nvPicPr>
            <p:cNvPr id="10" name="Picture 9">
              <a:extLst>
                <a:ext uri="{FF2B5EF4-FFF2-40B4-BE49-F238E27FC236}">
                  <a16:creationId xmlns:a16="http://schemas.microsoft.com/office/drawing/2014/main" id="{14AFC164-83F8-4745-B238-B884477B7019}"/>
                </a:ext>
              </a:extLst>
            </p:cNvPr>
            <p:cNvPicPr>
              <a:picLocks noChangeAspect="1"/>
            </p:cNvPicPr>
            <p:nvPr/>
          </p:nvPicPr>
          <p:blipFill>
            <a:blip r:embed="rId3"/>
            <a:stretch>
              <a:fillRect/>
            </a:stretch>
          </p:blipFill>
          <p:spPr>
            <a:xfrm>
              <a:off x="450849" y="3779882"/>
              <a:ext cx="3667125" cy="1943100"/>
            </a:xfrm>
            <a:prstGeom prst="rect">
              <a:avLst/>
            </a:prstGeom>
          </p:spPr>
        </p:pic>
        <p:sp>
          <p:nvSpPr>
            <p:cNvPr id="13" name="TextBox 12">
              <a:extLst>
                <a:ext uri="{FF2B5EF4-FFF2-40B4-BE49-F238E27FC236}">
                  <a16:creationId xmlns:a16="http://schemas.microsoft.com/office/drawing/2014/main" id="{E1DFDD64-5A10-4DA8-A4FD-2C35F3F6E448}"/>
                </a:ext>
              </a:extLst>
            </p:cNvPr>
            <p:cNvSpPr txBox="1"/>
            <p:nvPr/>
          </p:nvSpPr>
          <p:spPr>
            <a:xfrm>
              <a:off x="1201943" y="3840648"/>
              <a:ext cx="2451572" cy="170679"/>
            </a:xfrm>
            <a:prstGeom prst="rect">
              <a:avLst/>
            </a:prstGeom>
            <a:noFill/>
          </p:spPr>
          <p:txBody>
            <a:bodyPr vert="horz" wrap="none" lIns="0" tIns="0" rIns="0" bIns="0" rtlCol="0">
              <a:spAutoFit/>
            </a:bodyPr>
            <a:lstStyle/>
            <a:p>
              <a:r>
                <a:rPr lang="en-US" sz="680" b="1" dirty="0">
                  <a:solidFill>
                    <a:srgbClr val="000000"/>
                  </a:solidFill>
                  <a:latin typeface="Arial" panose="020B0604020202020204" pitchFamily="34" charset="0"/>
                </a:rPr>
                <a:t>Debt Cycles vs. Productivity Growth</a:t>
              </a:r>
            </a:p>
          </p:txBody>
        </p:sp>
      </p:grpSp>
      <p:pic>
        <p:nvPicPr>
          <p:cNvPr id="27" name="Picture 26">
            <a:extLst>
              <a:ext uri="{FF2B5EF4-FFF2-40B4-BE49-F238E27FC236}">
                <a16:creationId xmlns:a16="http://schemas.microsoft.com/office/drawing/2014/main" id="{11BBC1CB-4C41-4F4A-B694-7AA8009F93E1}"/>
              </a:ext>
            </a:extLst>
          </p:cNvPr>
          <p:cNvPicPr>
            <a:picLocks noChangeAspect="1"/>
          </p:cNvPicPr>
          <p:nvPr/>
        </p:nvPicPr>
        <p:blipFill>
          <a:blip r:embed="rId4"/>
          <a:stretch>
            <a:fillRect/>
          </a:stretch>
        </p:blipFill>
        <p:spPr>
          <a:xfrm>
            <a:off x="3571781" y="2180588"/>
            <a:ext cx="921246" cy="917896"/>
          </a:xfrm>
          <a:prstGeom prst="rect">
            <a:avLst/>
          </a:prstGeom>
        </p:spPr>
      </p:pic>
      <p:sp>
        <p:nvSpPr>
          <p:cNvPr id="26" name="TextBox 25">
            <a:extLst>
              <a:ext uri="{FF2B5EF4-FFF2-40B4-BE49-F238E27FC236}">
                <a16:creationId xmlns:a16="http://schemas.microsoft.com/office/drawing/2014/main" id="{6A031465-1070-4A9A-8D5F-C24B9CF8B74F}"/>
              </a:ext>
            </a:extLst>
          </p:cNvPr>
          <p:cNvSpPr txBox="1"/>
          <p:nvPr/>
        </p:nvSpPr>
        <p:spPr>
          <a:xfrm>
            <a:off x="1812612" y="2454084"/>
            <a:ext cx="6218096" cy="677108"/>
          </a:xfrm>
          <a:prstGeom prst="rect">
            <a:avLst/>
          </a:prstGeom>
          <a:noFill/>
        </p:spPr>
        <p:txBody>
          <a:bodyPr vert="horz" wrap="square" lIns="0" tIns="0" rIns="0" bIns="0" rtlCol="0">
            <a:spAutoFit/>
          </a:bodyPr>
          <a:lstStyle/>
          <a:p>
            <a:r>
              <a:rPr lang="en-US" sz="4400" dirty="0">
                <a:solidFill>
                  <a:srgbClr val="424242"/>
                </a:solidFill>
                <a:latin typeface="+mj-lt"/>
              </a:rPr>
              <a:t>Supply vs. Demand</a:t>
            </a:r>
          </a:p>
        </p:txBody>
      </p:sp>
      <p:sp>
        <p:nvSpPr>
          <p:cNvPr id="2" name="Title 1">
            <a:extLst>
              <a:ext uri="{FF2B5EF4-FFF2-40B4-BE49-F238E27FC236}">
                <a16:creationId xmlns:a16="http://schemas.microsoft.com/office/drawing/2014/main" id="{4B1B004A-668D-4A23-BA30-CE8653421121}"/>
              </a:ext>
            </a:extLst>
          </p:cNvPr>
          <p:cNvSpPr>
            <a:spLocks noGrp="1"/>
          </p:cNvSpPr>
          <p:nvPr>
            <p:ph type="title"/>
          </p:nvPr>
        </p:nvSpPr>
        <p:spPr/>
        <p:txBody>
          <a:bodyPr>
            <a:normAutofit fontScale="90000"/>
          </a:bodyPr>
          <a:lstStyle/>
          <a:p>
            <a:r>
              <a:rPr lang="en-US" dirty="0"/>
              <a:t>What moves stock prices?</a:t>
            </a:r>
          </a:p>
        </p:txBody>
      </p:sp>
      <p:sp>
        <p:nvSpPr>
          <p:cNvPr id="3" name="Text Placeholder 2">
            <a:extLst>
              <a:ext uri="{FF2B5EF4-FFF2-40B4-BE49-F238E27FC236}">
                <a16:creationId xmlns:a16="http://schemas.microsoft.com/office/drawing/2014/main" id="{6F6B0115-3880-4E2E-83E4-DA4E05D095FE}"/>
              </a:ext>
            </a:extLst>
          </p:cNvPr>
          <p:cNvSpPr>
            <a:spLocks noGrp="1"/>
          </p:cNvSpPr>
          <p:nvPr>
            <p:ph idx="1"/>
          </p:nvPr>
        </p:nvSpPr>
        <p:spPr>
          <a:ln>
            <a:noFill/>
          </a:ln>
        </p:spPr>
        <p:txBody>
          <a:bodyPr>
            <a:normAutofit/>
          </a:bodyPr>
          <a:lstStyle/>
          <a:p>
            <a:r>
              <a:rPr lang="en-US" sz="1400" dirty="0"/>
              <a:t>In aggregate, supply vs. demand, but the drivers are myriad</a:t>
            </a:r>
          </a:p>
        </p:txBody>
      </p:sp>
      <p:pic>
        <p:nvPicPr>
          <p:cNvPr id="7" name="Picture 6">
            <a:extLst>
              <a:ext uri="{FF2B5EF4-FFF2-40B4-BE49-F238E27FC236}">
                <a16:creationId xmlns:a16="http://schemas.microsoft.com/office/drawing/2014/main" id="{A51030CB-0E23-4B0E-9AA3-D56413501E6F}"/>
              </a:ext>
            </a:extLst>
          </p:cNvPr>
          <p:cNvPicPr>
            <a:picLocks noChangeAspect="1"/>
          </p:cNvPicPr>
          <p:nvPr/>
        </p:nvPicPr>
        <p:blipFill rotWithShape="1">
          <a:blip r:embed="rId5"/>
          <a:srcRect r="61267" b="39216"/>
          <a:stretch/>
        </p:blipFill>
        <p:spPr>
          <a:xfrm>
            <a:off x="2794077" y="1246699"/>
            <a:ext cx="1936062" cy="508039"/>
          </a:xfrm>
          <a:prstGeom prst="rect">
            <a:avLst/>
          </a:prstGeom>
        </p:spPr>
      </p:pic>
      <p:pic>
        <p:nvPicPr>
          <p:cNvPr id="8" name="Picture 7">
            <a:extLst>
              <a:ext uri="{FF2B5EF4-FFF2-40B4-BE49-F238E27FC236}">
                <a16:creationId xmlns:a16="http://schemas.microsoft.com/office/drawing/2014/main" id="{3A4250E9-952D-4E0A-A9CB-D92E58C0702B}"/>
              </a:ext>
            </a:extLst>
          </p:cNvPr>
          <p:cNvPicPr>
            <a:picLocks noChangeAspect="1"/>
          </p:cNvPicPr>
          <p:nvPr/>
        </p:nvPicPr>
        <p:blipFill>
          <a:blip r:embed="rId6"/>
          <a:stretch>
            <a:fillRect/>
          </a:stretch>
        </p:blipFill>
        <p:spPr>
          <a:xfrm>
            <a:off x="2623604" y="1934090"/>
            <a:ext cx="3647857" cy="401718"/>
          </a:xfrm>
          <a:prstGeom prst="rect">
            <a:avLst/>
          </a:prstGeom>
        </p:spPr>
      </p:pic>
      <p:pic>
        <p:nvPicPr>
          <p:cNvPr id="9" name="Picture 8">
            <a:extLst>
              <a:ext uri="{FF2B5EF4-FFF2-40B4-BE49-F238E27FC236}">
                <a16:creationId xmlns:a16="http://schemas.microsoft.com/office/drawing/2014/main" id="{7B1EF650-BEDF-4685-B438-D689BA839C0B}"/>
              </a:ext>
            </a:extLst>
          </p:cNvPr>
          <p:cNvPicPr>
            <a:picLocks noChangeAspect="1"/>
          </p:cNvPicPr>
          <p:nvPr/>
        </p:nvPicPr>
        <p:blipFill>
          <a:blip r:embed="rId7"/>
          <a:stretch>
            <a:fillRect/>
          </a:stretch>
        </p:blipFill>
        <p:spPr>
          <a:xfrm>
            <a:off x="965212" y="1247643"/>
            <a:ext cx="1772978" cy="1487814"/>
          </a:xfrm>
          <a:prstGeom prst="rect">
            <a:avLst/>
          </a:prstGeom>
        </p:spPr>
      </p:pic>
      <p:pic>
        <p:nvPicPr>
          <p:cNvPr id="11" name="Picture 10">
            <a:extLst>
              <a:ext uri="{FF2B5EF4-FFF2-40B4-BE49-F238E27FC236}">
                <a16:creationId xmlns:a16="http://schemas.microsoft.com/office/drawing/2014/main" id="{86DA01E5-8424-4BA5-989B-4DCE35F1BBFA}"/>
              </a:ext>
            </a:extLst>
          </p:cNvPr>
          <p:cNvPicPr>
            <a:picLocks noChangeAspect="1"/>
          </p:cNvPicPr>
          <p:nvPr/>
        </p:nvPicPr>
        <p:blipFill>
          <a:blip r:embed="rId8"/>
          <a:stretch>
            <a:fillRect/>
          </a:stretch>
        </p:blipFill>
        <p:spPr>
          <a:xfrm>
            <a:off x="6676497" y="2350814"/>
            <a:ext cx="2036638" cy="1145142"/>
          </a:xfrm>
          <a:prstGeom prst="rect">
            <a:avLst/>
          </a:prstGeom>
        </p:spPr>
      </p:pic>
      <p:pic>
        <p:nvPicPr>
          <p:cNvPr id="12" name="Picture 11">
            <a:extLst>
              <a:ext uri="{FF2B5EF4-FFF2-40B4-BE49-F238E27FC236}">
                <a16:creationId xmlns:a16="http://schemas.microsoft.com/office/drawing/2014/main" id="{D437E3A6-6418-4110-9093-0E2BF4610F33}"/>
              </a:ext>
            </a:extLst>
          </p:cNvPr>
          <p:cNvPicPr>
            <a:picLocks noChangeAspect="1"/>
          </p:cNvPicPr>
          <p:nvPr/>
        </p:nvPicPr>
        <p:blipFill>
          <a:blip r:embed="rId9"/>
          <a:stretch>
            <a:fillRect/>
          </a:stretch>
        </p:blipFill>
        <p:spPr>
          <a:xfrm>
            <a:off x="3308377" y="3808080"/>
            <a:ext cx="1681573" cy="800009"/>
          </a:xfrm>
          <a:prstGeom prst="rect">
            <a:avLst/>
          </a:prstGeom>
        </p:spPr>
      </p:pic>
      <p:pic>
        <p:nvPicPr>
          <p:cNvPr id="15" name="Picture 14">
            <a:extLst>
              <a:ext uri="{FF2B5EF4-FFF2-40B4-BE49-F238E27FC236}">
                <a16:creationId xmlns:a16="http://schemas.microsoft.com/office/drawing/2014/main" id="{D2705E72-E344-430D-A43A-C562F3D99EC1}"/>
              </a:ext>
            </a:extLst>
          </p:cNvPr>
          <p:cNvPicPr>
            <a:picLocks noChangeAspect="1"/>
          </p:cNvPicPr>
          <p:nvPr/>
        </p:nvPicPr>
        <p:blipFill>
          <a:blip r:embed="rId10"/>
          <a:stretch>
            <a:fillRect/>
          </a:stretch>
        </p:blipFill>
        <p:spPr>
          <a:xfrm>
            <a:off x="6676497" y="1240039"/>
            <a:ext cx="2042798" cy="1191321"/>
          </a:xfrm>
          <a:prstGeom prst="rect">
            <a:avLst/>
          </a:prstGeom>
        </p:spPr>
      </p:pic>
      <p:pic>
        <p:nvPicPr>
          <p:cNvPr id="18" name="Picture 17">
            <a:extLst>
              <a:ext uri="{FF2B5EF4-FFF2-40B4-BE49-F238E27FC236}">
                <a16:creationId xmlns:a16="http://schemas.microsoft.com/office/drawing/2014/main" id="{638DFA61-84E6-407D-B921-58F6A95B2F5E}"/>
              </a:ext>
            </a:extLst>
          </p:cNvPr>
          <p:cNvPicPr>
            <a:picLocks noChangeAspect="1"/>
          </p:cNvPicPr>
          <p:nvPr/>
        </p:nvPicPr>
        <p:blipFill>
          <a:blip r:embed="rId11"/>
          <a:stretch>
            <a:fillRect/>
          </a:stretch>
        </p:blipFill>
        <p:spPr>
          <a:xfrm>
            <a:off x="5008158" y="3872618"/>
            <a:ext cx="2246112" cy="731723"/>
          </a:xfrm>
          <a:prstGeom prst="rect">
            <a:avLst/>
          </a:prstGeom>
        </p:spPr>
      </p:pic>
      <p:pic>
        <p:nvPicPr>
          <p:cNvPr id="19" name="Picture 18">
            <a:extLst>
              <a:ext uri="{FF2B5EF4-FFF2-40B4-BE49-F238E27FC236}">
                <a16:creationId xmlns:a16="http://schemas.microsoft.com/office/drawing/2014/main" id="{FF14B4C6-89EF-4A01-9E1C-6969A0B08F82}"/>
              </a:ext>
            </a:extLst>
          </p:cNvPr>
          <p:cNvPicPr>
            <a:picLocks noChangeAspect="1"/>
          </p:cNvPicPr>
          <p:nvPr/>
        </p:nvPicPr>
        <p:blipFill>
          <a:blip r:embed="rId12"/>
          <a:stretch>
            <a:fillRect/>
          </a:stretch>
        </p:blipFill>
        <p:spPr>
          <a:xfrm>
            <a:off x="2794078" y="2779900"/>
            <a:ext cx="1481034" cy="1006092"/>
          </a:xfrm>
          <a:prstGeom prst="rect">
            <a:avLst/>
          </a:prstGeom>
        </p:spPr>
      </p:pic>
      <p:pic>
        <p:nvPicPr>
          <p:cNvPr id="20" name="Picture 19">
            <a:extLst>
              <a:ext uri="{FF2B5EF4-FFF2-40B4-BE49-F238E27FC236}">
                <a16:creationId xmlns:a16="http://schemas.microsoft.com/office/drawing/2014/main" id="{2EEA27F1-96D4-4AE9-B183-047E078F844D}"/>
              </a:ext>
            </a:extLst>
          </p:cNvPr>
          <p:cNvPicPr>
            <a:picLocks noChangeAspect="1"/>
          </p:cNvPicPr>
          <p:nvPr/>
        </p:nvPicPr>
        <p:blipFill>
          <a:blip r:embed="rId13"/>
          <a:stretch>
            <a:fillRect/>
          </a:stretch>
        </p:blipFill>
        <p:spPr>
          <a:xfrm>
            <a:off x="6689590" y="3238969"/>
            <a:ext cx="2029705" cy="1365372"/>
          </a:xfrm>
          <a:prstGeom prst="rect">
            <a:avLst/>
          </a:prstGeom>
        </p:spPr>
      </p:pic>
      <p:pic>
        <p:nvPicPr>
          <p:cNvPr id="21" name="Picture 20">
            <a:extLst>
              <a:ext uri="{FF2B5EF4-FFF2-40B4-BE49-F238E27FC236}">
                <a16:creationId xmlns:a16="http://schemas.microsoft.com/office/drawing/2014/main" id="{09FA3686-CAC7-4FAD-BF9C-BC58F8DFA94F}"/>
              </a:ext>
            </a:extLst>
          </p:cNvPr>
          <p:cNvPicPr>
            <a:picLocks noChangeAspect="1"/>
          </p:cNvPicPr>
          <p:nvPr/>
        </p:nvPicPr>
        <p:blipFill>
          <a:blip r:embed="rId14"/>
          <a:stretch>
            <a:fillRect/>
          </a:stretch>
        </p:blipFill>
        <p:spPr>
          <a:xfrm>
            <a:off x="2393651" y="1842345"/>
            <a:ext cx="889163" cy="852268"/>
          </a:xfrm>
          <a:prstGeom prst="rect">
            <a:avLst/>
          </a:prstGeom>
        </p:spPr>
      </p:pic>
      <p:pic>
        <p:nvPicPr>
          <p:cNvPr id="22" name="Picture 21">
            <a:extLst>
              <a:ext uri="{FF2B5EF4-FFF2-40B4-BE49-F238E27FC236}">
                <a16:creationId xmlns:a16="http://schemas.microsoft.com/office/drawing/2014/main" id="{F762E9CC-5BDC-4836-A744-935A58D660D0}"/>
              </a:ext>
            </a:extLst>
          </p:cNvPr>
          <p:cNvPicPr>
            <a:picLocks noChangeAspect="1"/>
          </p:cNvPicPr>
          <p:nvPr/>
        </p:nvPicPr>
        <p:blipFill>
          <a:blip r:embed="rId15"/>
          <a:stretch>
            <a:fillRect/>
          </a:stretch>
        </p:blipFill>
        <p:spPr>
          <a:xfrm>
            <a:off x="4697738" y="1248969"/>
            <a:ext cx="2326900" cy="736060"/>
          </a:xfrm>
          <a:prstGeom prst="rect">
            <a:avLst/>
          </a:prstGeom>
        </p:spPr>
      </p:pic>
      <p:pic>
        <p:nvPicPr>
          <p:cNvPr id="23" name="Picture 22">
            <a:extLst>
              <a:ext uri="{FF2B5EF4-FFF2-40B4-BE49-F238E27FC236}">
                <a16:creationId xmlns:a16="http://schemas.microsoft.com/office/drawing/2014/main" id="{BEDB0687-DF05-4C9A-A2B9-36B0DF5A173F}"/>
              </a:ext>
            </a:extLst>
          </p:cNvPr>
          <p:cNvPicPr>
            <a:picLocks noChangeAspect="1"/>
          </p:cNvPicPr>
          <p:nvPr/>
        </p:nvPicPr>
        <p:blipFill>
          <a:blip r:embed="rId16"/>
          <a:stretch>
            <a:fillRect/>
          </a:stretch>
        </p:blipFill>
        <p:spPr>
          <a:xfrm>
            <a:off x="946783" y="2520597"/>
            <a:ext cx="770096" cy="1064696"/>
          </a:xfrm>
          <a:prstGeom prst="rect">
            <a:avLst/>
          </a:prstGeom>
        </p:spPr>
      </p:pic>
      <p:pic>
        <p:nvPicPr>
          <p:cNvPr id="24" name="Picture 23">
            <a:extLst>
              <a:ext uri="{FF2B5EF4-FFF2-40B4-BE49-F238E27FC236}">
                <a16:creationId xmlns:a16="http://schemas.microsoft.com/office/drawing/2014/main" id="{2F6C06DE-9069-4AE8-B361-EBE787472EE0}"/>
              </a:ext>
            </a:extLst>
          </p:cNvPr>
          <p:cNvPicPr>
            <a:picLocks noChangeAspect="1"/>
          </p:cNvPicPr>
          <p:nvPr/>
        </p:nvPicPr>
        <p:blipFill>
          <a:blip r:embed="rId17"/>
          <a:stretch>
            <a:fillRect/>
          </a:stretch>
        </p:blipFill>
        <p:spPr>
          <a:xfrm>
            <a:off x="5046866" y="2359302"/>
            <a:ext cx="1634691" cy="583818"/>
          </a:xfrm>
          <a:prstGeom prst="rect">
            <a:avLst/>
          </a:prstGeom>
        </p:spPr>
      </p:pic>
      <p:pic>
        <p:nvPicPr>
          <p:cNvPr id="25" name="Picture 24">
            <a:extLst>
              <a:ext uri="{FF2B5EF4-FFF2-40B4-BE49-F238E27FC236}">
                <a16:creationId xmlns:a16="http://schemas.microsoft.com/office/drawing/2014/main" id="{956F692F-BD77-42B8-8DCD-7E9B3E907B92}"/>
              </a:ext>
            </a:extLst>
          </p:cNvPr>
          <p:cNvPicPr>
            <a:picLocks noChangeAspect="1"/>
          </p:cNvPicPr>
          <p:nvPr/>
        </p:nvPicPr>
        <p:blipFill>
          <a:blip r:embed="rId18"/>
          <a:stretch>
            <a:fillRect/>
          </a:stretch>
        </p:blipFill>
        <p:spPr>
          <a:xfrm>
            <a:off x="6139566" y="3046708"/>
            <a:ext cx="1184720" cy="1084845"/>
          </a:xfrm>
          <a:prstGeom prst="rect">
            <a:avLst/>
          </a:prstGeom>
        </p:spPr>
      </p:pic>
      <p:pic>
        <p:nvPicPr>
          <p:cNvPr id="16" name="Picture 15">
            <a:extLst>
              <a:ext uri="{FF2B5EF4-FFF2-40B4-BE49-F238E27FC236}">
                <a16:creationId xmlns:a16="http://schemas.microsoft.com/office/drawing/2014/main" id="{7F14AA7F-514B-4C38-9500-454D82135A8A}"/>
              </a:ext>
            </a:extLst>
          </p:cNvPr>
          <p:cNvPicPr>
            <a:picLocks noChangeAspect="1"/>
          </p:cNvPicPr>
          <p:nvPr/>
        </p:nvPicPr>
        <p:blipFill>
          <a:blip r:embed="rId19"/>
          <a:stretch>
            <a:fillRect/>
          </a:stretch>
        </p:blipFill>
        <p:spPr>
          <a:xfrm>
            <a:off x="876092" y="3686240"/>
            <a:ext cx="1681573" cy="807436"/>
          </a:xfrm>
          <a:prstGeom prst="rect">
            <a:avLst/>
          </a:prstGeom>
        </p:spPr>
      </p:pic>
      <p:pic>
        <p:nvPicPr>
          <p:cNvPr id="17" name="Picture 16">
            <a:extLst>
              <a:ext uri="{FF2B5EF4-FFF2-40B4-BE49-F238E27FC236}">
                <a16:creationId xmlns:a16="http://schemas.microsoft.com/office/drawing/2014/main" id="{98BE8AB1-3507-4767-AE97-C0847BB8B2AD}"/>
              </a:ext>
            </a:extLst>
          </p:cNvPr>
          <p:cNvPicPr>
            <a:picLocks noChangeAspect="1"/>
          </p:cNvPicPr>
          <p:nvPr/>
        </p:nvPicPr>
        <p:blipFill>
          <a:blip r:embed="rId20"/>
          <a:stretch>
            <a:fillRect/>
          </a:stretch>
        </p:blipFill>
        <p:spPr>
          <a:xfrm>
            <a:off x="1597014" y="3455550"/>
            <a:ext cx="1685800" cy="1145142"/>
          </a:xfrm>
          <a:prstGeom prst="rect">
            <a:avLst/>
          </a:prstGeom>
        </p:spPr>
      </p:pic>
      <p:sp>
        <p:nvSpPr>
          <p:cNvPr id="28" name="Rectangle 27">
            <a:extLst>
              <a:ext uri="{FF2B5EF4-FFF2-40B4-BE49-F238E27FC236}">
                <a16:creationId xmlns:a16="http://schemas.microsoft.com/office/drawing/2014/main" id="{EE562DA5-41AF-40D2-A903-BB7039591257}"/>
              </a:ext>
            </a:extLst>
          </p:cNvPr>
          <p:cNvSpPr/>
          <p:nvPr/>
        </p:nvSpPr>
        <p:spPr>
          <a:xfrm>
            <a:off x="1898072" y="4734452"/>
            <a:ext cx="6979201"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For illustrative purposes only.</a:t>
            </a:r>
          </a:p>
        </p:txBody>
      </p:sp>
    </p:spTree>
    <p:extLst>
      <p:ext uri="{BB962C8B-B14F-4D97-AF65-F5344CB8AC3E}">
        <p14:creationId xmlns:p14="http://schemas.microsoft.com/office/powerpoint/2010/main" val="3699089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ppt_x"/>
                                          </p:val>
                                        </p:tav>
                                        <p:tav tm="100000">
                                          <p:val>
                                            <p:strVal val="#ppt_x"/>
                                          </p:val>
                                        </p:tav>
                                      </p:tavLst>
                                    </p:anim>
                                    <p:anim calcmode="lin" valueType="num">
                                      <p:cBhvr additive="base">
                                        <p:cTn id="4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ppt_x"/>
                                          </p:val>
                                        </p:tav>
                                        <p:tav tm="100000">
                                          <p:val>
                                            <p:strVal val="#ppt_x"/>
                                          </p:val>
                                        </p:tav>
                                      </p:tavLst>
                                    </p:anim>
                                    <p:anim calcmode="lin" valueType="num">
                                      <p:cBhvr additive="base">
                                        <p:cTn id="5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ppt_x"/>
                                          </p:val>
                                        </p:tav>
                                        <p:tav tm="100000">
                                          <p:val>
                                            <p:strVal val="#ppt_x"/>
                                          </p:val>
                                        </p:tav>
                                      </p:tavLst>
                                    </p:anim>
                                    <p:anim calcmode="lin" valueType="num">
                                      <p:cBhvr additive="base">
                                        <p:cTn id="5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ppt_x"/>
                                          </p:val>
                                        </p:tav>
                                        <p:tav tm="100000">
                                          <p:val>
                                            <p:strVal val="#ppt_x"/>
                                          </p:val>
                                        </p:tav>
                                      </p:tavLst>
                                    </p:anim>
                                    <p:anim calcmode="lin" valueType="num">
                                      <p:cBhvr additive="base">
                                        <p:cTn id="6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additive="base">
                                        <p:cTn id="67" dur="500" fill="hold"/>
                                        <p:tgtEl>
                                          <p:spTgt spid="27"/>
                                        </p:tgtEl>
                                        <p:attrNameLst>
                                          <p:attrName>ppt_x</p:attrName>
                                        </p:attrNameLst>
                                      </p:cBhvr>
                                      <p:tavLst>
                                        <p:tav tm="0">
                                          <p:val>
                                            <p:strVal val="#ppt_x"/>
                                          </p:val>
                                        </p:tav>
                                        <p:tav tm="100000">
                                          <p:val>
                                            <p:strVal val="#ppt_x"/>
                                          </p:val>
                                        </p:tav>
                                      </p:tavLst>
                                    </p:anim>
                                    <p:anim calcmode="lin" valueType="num">
                                      <p:cBhvr additive="base">
                                        <p:cTn id="68"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fill="hold"/>
                                        <p:tgtEl>
                                          <p:spTgt spid="20"/>
                                        </p:tgtEl>
                                        <p:attrNameLst>
                                          <p:attrName>ppt_x</p:attrName>
                                        </p:attrNameLst>
                                      </p:cBhvr>
                                      <p:tavLst>
                                        <p:tav tm="0">
                                          <p:val>
                                            <p:strVal val="#ppt_x"/>
                                          </p:val>
                                        </p:tav>
                                        <p:tav tm="100000">
                                          <p:val>
                                            <p:strVal val="#ppt_x"/>
                                          </p:val>
                                        </p:tav>
                                      </p:tavLst>
                                    </p:anim>
                                    <p:anim calcmode="lin" valueType="num">
                                      <p:cBhvr additive="base">
                                        <p:cTn id="7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nodeType="click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ppt_x"/>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nodeType="click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additive="base">
                                        <p:cTn id="85" dur="500" fill="hold"/>
                                        <p:tgtEl>
                                          <p:spTgt spid="25"/>
                                        </p:tgtEl>
                                        <p:attrNameLst>
                                          <p:attrName>ppt_x</p:attrName>
                                        </p:attrNameLst>
                                      </p:cBhvr>
                                      <p:tavLst>
                                        <p:tav tm="0">
                                          <p:val>
                                            <p:strVal val="#ppt_x"/>
                                          </p:val>
                                        </p:tav>
                                        <p:tav tm="100000">
                                          <p:val>
                                            <p:strVal val="#ppt_x"/>
                                          </p:val>
                                        </p:tav>
                                      </p:tavLst>
                                    </p:anim>
                                    <p:anim calcmode="lin" valueType="num">
                                      <p:cBhvr additive="base">
                                        <p:cTn id="86"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nodeType="clickEffect">
                                  <p:stCondLst>
                                    <p:cond delay="0"/>
                                  </p:stCondLst>
                                  <p:childTnLst>
                                    <p:set>
                                      <p:cBhvr>
                                        <p:cTn id="90" dur="1" fill="hold">
                                          <p:stCondLst>
                                            <p:cond delay="0"/>
                                          </p:stCondLst>
                                        </p:cTn>
                                        <p:tgtEl>
                                          <p:spTgt spid="24"/>
                                        </p:tgtEl>
                                        <p:attrNameLst>
                                          <p:attrName>style.visibility</p:attrName>
                                        </p:attrNameLst>
                                      </p:cBhvr>
                                      <p:to>
                                        <p:strVal val="visible"/>
                                      </p:to>
                                    </p:set>
                                    <p:anim calcmode="lin" valueType="num">
                                      <p:cBhvr additive="base">
                                        <p:cTn id="91" dur="500" fill="hold"/>
                                        <p:tgtEl>
                                          <p:spTgt spid="24"/>
                                        </p:tgtEl>
                                        <p:attrNameLst>
                                          <p:attrName>ppt_x</p:attrName>
                                        </p:attrNameLst>
                                      </p:cBhvr>
                                      <p:tavLst>
                                        <p:tav tm="0">
                                          <p:val>
                                            <p:strVal val="#ppt_x"/>
                                          </p:val>
                                        </p:tav>
                                        <p:tav tm="100000">
                                          <p:val>
                                            <p:strVal val="#ppt_x"/>
                                          </p:val>
                                        </p:tav>
                                      </p:tavLst>
                                    </p:anim>
                                    <p:anim calcmode="lin" valueType="num">
                                      <p:cBhvr additive="base">
                                        <p:cTn id="92"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nodeType="clickEffect">
                                  <p:stCondLst>
                                    <p:cond delay="0"/>
                                  </p:stCondLst>
                                  <p:childTnLst>
                                    <p:set>
                                      <p:cBhvr>
                                        <p:cTn id="96" dur="1" fill="hold">
                                          <p:stCondLst>
                                            <p:cond delay="0"/>
                                          </p:stCondLst>
                                        </p:cTn>
                                        <p:tgtEl>
                                          <p:spTgt spid="22"/>
                                        </p:tgtEl>
                                        <p:attrNameLst>
                                          <p:attrName>style.visibility</p:attrName>
                                        </p:attrNameLst>
                                      </p:cBhvr>
                                      <p:to>
                                        <p:strVal val="visible"/>
                                      </p:to>
                                    </p:set>
                                    <p:anim calcmode="lin" valueType="num">
                                      <p:cBhvr additive="base">
                                        <p:cTn id="97" dur="500" fill="hold"/>
                                        <p:tgtEl>
                                          <p:spTgt spid="22"/>
                                        </p:tgtEl>
                                        <p:attrNameLst>
                                          <p:attrName>ppt_x</p:attrName>
                                        </p:attrNameLst>
                                      </p:cBhvr>
                                      <p:tavLst>
                                        <p:tav tm="0">
                                          <p:val>
                                            <p:strVal val="#ppt_x"/>
                                          </p:val>
                                        </p:tav>
                                        <p:tav tm="100000">
                                          <p:val>
                                            <p:strVal val="#ppt_x"/>
                                          </p:val>
                                        </p:tav>
                                      </p:tavLst>
                                    </p:anim>
                                    <p:anim calcmode="lin" valueType="num">
                                      <p:cBhvr additive="base">
                                        <p:cTn id="9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nodeType="clickEffect">
                                  <p:stCondLst>
                                    <p:cond delay="0"/>
                                  </p:stCondLst>
                                  <p:childTnLst>
                                    <p:set>
                                      <p:cBhvr>
                                        <p:cTn id="102" dur="1" fill="hold">
                                          <p:stCondLst>
                                            <p:cond delay="0"/>
                                          </p:stCondLst>
                                        </p:cTn>
                                        <p:tgtEl>
                                          <p:spTgt spid="23"/>
                                        </p:tgtEl>
                                        <p:attrNameLst>
                                          <p:attrName>style.visibility</p:attrName>
                                        </p:attrNameLst>
                                      </p:cBhvr>
                                      <p:to>
                                        <p:strVal val="visible"/>
                                      </p:to>
                                    </p:set>
                                    <p:anim calcmode="lin" valueType="num">
                                      <p:cBhvr additive="base">
                                        <p:cTn id="103" dur="500" fill="hold"/>
                                        <p:tgtEl>
                                          <p:spTgt spid="23"/>
                                        </p:tgtEl>
                                        <p:attrNameLst>
                                          <p:attrName>ppt_x</p:attrName>
                                        </p:attrNameLst>
                                      </p:cBhvr>
                                      <p:tavLst>
                                        <p:tav tm="0">
                                          <p:val>
                                            <p:strVal val="#ppt_x"/>
                                          </p:val>
                                        </p:tav>
                                        <p:tav tm="100000">
                                          <p:val>
                                            <p:strVal val="#ppt_x"/>
                                          </p:val>
                                        </p:tav>
                                      </p:tavLst>
                                    </p:anim>
                                    <p:anim calcmode="lin" valueType="num">
                                      <p:cBhvr additive="base">
                                        <p:cTn id="10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nodeType="click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additive="base">
                                        <p:cTn id="109" dur="500" fill="hold"/>
                                        <p:tgtEl>
                                          <p:spTgt spid="21"/>
                                        </p:tgtEl>
                                        <p:attrNameLst>
                                          <p:attrName>ppt_x</p:attrName>
                                        </p:attrNameLst>
                                      </p:cBhvr>
                                      <p:tavLst>
                                        <p:tav tm="0">
                                          <p:val>
                                            <p:strVal val="#ppt_x"/>
                                          </p:val>
                                        </p:tav>
                                        <p:tav tm="100000">
                                          <p:val>
                                            <p:strVal val="#ppt_x"/>
                                          </p:val>
                                        </p:tav>
                                      </p:tavLst>
                                    </p:anim>
                                    <p:anim calcmode="lin" valueType="num">
                                      <p:cBhvr additive="base">
                                        <p:cTn id="11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B004A-668D-4A23-BA30-CE8653421121}"/>
              </a:ext>
            </a:extLst>
          </p:cNvPr>
          <p:cNvSpPr>
            <a:spLocks noGrp="1"/>
          </p:cNvSpPr>
          <p:nvPr>
            <p:ph type="title"/>
          </p:nvPr>
        </p:nvSpPr>
        <p:spPr/>
        <p:txBody>
          <a:bodyPr>
            <a:normAutofit fontScale="90000"/>
          </a:bodyPr>
          <a:lstStyle/>
          <a:p>
            <a:r>
              <a:rPr lang="en-US" dirty="0"/>
              <a:t>How can we simplify the picture?</a:t>
            </a:r>
          </a:p>
        </p:txBody>
      </p:sp>
      <p:sp>
        <p:nvSpPr>
          <p:cNvPr id="5" name="Text Placeholder 4">
            <a:extLst>
              <a:ext uri="{FF2B5EF4-FFF2-40B4-BE49-F238E27FC236}">
                <a16:creationId xmlns:a16="http://schemas.microsoft.com/office/drawing/2014/main" id="{FA224C3E-8D4E-481F-94B4-A33EA6D95B8E}"/>
              </a:ext>
            </a:extLst>
          </p:cNvPr>
          <p:cNvSpPr>
            <a:spLocks noGrp="1"/>
          </p:cNvSpPr>
          <p:nvPr>
            <p:ph idx="1"/>
          </p:nvPr>
        </p:nvSpPr>
        <p:spPr/>
        <p:txBody>
          <a:bodyPr>
            <a:normAutofit/>
          </a:bodyPr>
          <a:lstStyle/>
          <a:p>
            <a:r>
              <a:rPr lang="en-US" sz="1400" dirty="0"/>
              <a:t>The basic elements of total return…</a:t>
            </a:r>
          </a:p>
        </p:txBody>
      </p:sp>
      <p:sp>
        <p:nvSpPr>
          <p:cNvPr id="29" name="TextBox 28">
            <a:extLst>
              <a:ext uri="{FF2B5EF4-FFF2-40B4-BE49-F238E27FC236}">
                <a16:creationId xmlns:a16="http://schemas.microsoft.com/office/drawing/2014/main" id="{597A221F-13E7-42D8-AF9E-90F327C60D3F}"/>
              </a:ext>
            </a:extLst>
          </p:cNvPr>
          <p:cNvSpPr txBox="1"/>
          <p:nvPr/>
        </p:nvSpPr>
        <p:spPr>
          <a:xfrm>
            <a:off x="6188407" y="2531040"/>
            <a:ext cx="2415680" cy="251159"/>
          </a:xfrm>
          <a:prstGeom prst="rect">
            <a:avLst/>
          </a:prstGeom>
          <a:noFill/>
        </p:spPr>
        <p:txBody>
          <a:bodyPr vert="horz" wrap="square" lIns="0" tIns="0" rIns="0" bIns="0" rtlCol="0">
            <a:spAutoFit/>
          </a:bodyPr>
          <a:lstStyle/>
          <a:p>
            <a:pPr algn="ctr"/>
            <a:r>
              <a:rPr lang="en-US" sz="1632" b="1" dirty="0">
                <a:solidFill>
                  <a:srgbClr val="424242"/>
                </a:solidFill>
                <a:latin typeface="+mj-lt"/>
              </a:rPr>
              <a:t>Profit x Multiple</a:t>
            </a:r>
          </a:p>
        </p:txBody>
      </p:sp>
      <p:sp>
        <p:nvSpPr>
          <p:cNvPr id="30" name="TextBox 29">
            <a:extLst>
              <a:ext uri="{FF2B5EF4-FFF2-40B4-BE49-F238E27FC236}">
                <a16:creationId xmlns:a16="http://schemas.microsoft.com/office/drawing/2014/main" id="{CC2ED77D-3C29-4916-B32C-A651876E884E}"/>
              </a:ext>
            </a:extLst>
          </p:cNvPr>
          <p:cNvSpPr txBox="1"/>
          <p:nvPr/>
        </p:nvSpPr>
        <p:spPr>
          <a:xfrm>
            <a:off x="6541045" y="1721226"/>
            <a:ext cx="1710405" cy="293157"/>
          </a:xfrm>
          <a:prstGeom prst="rect">
            <a:avLst/>
          </a:prstGeom>
          <a:noFill/>
        </p:spPr>
        <p:txBody>
          <a:bodyPr vert="horz" wrap="none" lIns="0" tIns="0" rIns="0" bIns="0" rtlCol="0">
            <a:spAutoFit/>
          </a:bodyPr>
          <a:lstStyle/>
          <a:p>
            <a:pPr algn="ctr"/>
            <a:r>
              <a:rPr lang="en-US" sz="1905" dirty="0">
                <a:solidFill>
                  <a:schemeClr val="tx2"/>
                </a:solidFill>
                <a:latin typeface="+mj-lt"/>
              </a:rPr>
              <a:t>Capital Return</a:t>
            </a:r>
          </a:p>
        </p:txBody>
      </p:sp>
      <p:sp>
        <p:nvSpPr>
          <p:cNvPr id="31" name="TextBox 30">
            <a:extLst>
              <a:ext uri="{FF2B5EF4-FFF2-40B4-BE49-F238E27FC236}">
                <a16:creationId xmlns:a16="http://schemas.microsoft.com/office/drawing/2014/main" id="{D075EA51-787E-40B7-8541-A8D2555D447B}"/>
              </a:ext>
            </a:extLst>
          </p:cNvPr>
          <p:cNvSpPr txBox="1"/>
          <p:nvPr/>
        </p:nvSpPr>
        <p:spPr>
          <a:xfrm>
            <a:off x="6526618" y="3817014"/>
            <a:ext cx="1739259" cy="293157"/>
          </a:xfrm>
          <a:prstGeom prst="rect">
            <a:avLst/>
          </a:prstGeom>
          <a:noFill/>
        </p:spPr>
        <p:txBody>
          <a:bodyPr vert="horz" wrap="none" lIns="0" tIns="0" rIns="0" bIns="0" rtlCol="0">
            <a:spAutoFit/>
          </a:bodyPr>
          <a:lstStyle/>
          <a:p>
            <a:pPr algn="ctr"/>
            <a:r>
              <a:rPr lang="en-US" sz="1905" dirty="0">
                <a:solidFill>
                  <a:schemeClr val="tx2"/>
                </a:solidFill>
                <a:latin typeface="+mj-lt"/>
              </a:rPr>
              <a:t>Income Return</a:t>
            </a:r>
          </a:p>
        </p:txBody>
      </p:sp>
      <p:sp>
        <p:nvSpPr>
          <p:cNvPr id="4" name="Right Brace 3">
            <a:extLst>
              <a:ext uri="{FF2B5EF4-FFF2-40B4-BE49-F238E27FC236}">
                <a16:creationId xmlns:a16="http://schemas.microsoft.com/office/drawing/2014/main" id="{EB80BEC7-B180-405E-8E95-B007EBD324B4}"/>
              </a:ext>
            </a:extLst>
          </p:cNvPr>
          <p:cNvSpPr/>
          <p:nvPr/>
        </p:nvSpPr>
        <p:spPr>
          <a:xfrm rot="16200000">
            <a:off x="7294969" y="1770959"/>
            <a:ext cx="202557" cy="969423"/>
          </a:xfrm>
          <a:prstGeom prst="rightBrace">
            <a:avLst/>
          </a:prstGeom>
          <a:ln w="38100">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88"/>
          </a:p>
        </p:txBody>
      </p:sp>
      <p:sp>
        <p:nvSpPr>
          <p:cNvPr id="32" name="Right Brace 31">
            <a:extLst>
              <a:ext uri="{FF2B5EF4-FFF2-40B4-BE49-F238E27FC236}">
                <a16:creationId xmlns:a16="http://schemas.microsoft.com/office/drawing/2014/main" id="{6C7DF217-77B8-4016-873D-23F780FA73BC}"/>
              </a:ext>
            </a:extLst>
          </p:cNvPr>
          <p:cNvSpPr/>
          <p:nvPr/>
        </p:nvSpPr>
        <p:spPr>
          <a:xfrm rot="5400000">
            <a:off x="7304416" y="3112164"/>
            <a:ext cx="183662" cy="1021831"/>
          </a:xfrm>
          <a:prstGeom prst="rightBrace">
            <a:avLst/>
          </a:prstGeom>
          <a:ln w="38100">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24"/>
          </a:p>
        </p:txBody>
      </p:sp>
      <p:sp>
        <p:nvSpPr>
          <p:cNvPr id="10" name="TextBox 9">
            <a:extLst>
              <a:ext uri="{FF2B5EF4-FFF2-40B4-BE49-F238E27FC236}">
                <a16:creationId xmlns:a16="http://schemas.microsoft.com/office/drawing/2014/main" id="{7A2980E5-96E0-496A-AAF5-4C04B51F133C}"/>
              </a:ext>
            </a:extLst>
          </p:cNvPr>
          <p:cNvSpPr txBox="1"/>
          <p:nvPr/>
        </p:nvSpPr>
        <p:spPr>
          <a:xfrm>
            <a:off x="5976015" y="2910293"/>
            <a:ext cx="2840465" cy="502317"/>
          </a:xfrm>
          <a:prstGeom prst="rect">
            <a:avLst/>
          </a:prstGeom>
          <a:noFill/>
        </p:spPr>
        <p:txBody>
          <a:bodyPr vert="horz" wrap="square" lIns="0" tIns="0" rIns="0" bIns="0" rtlCol="0">
            <a:spAutoFit/>
          </a:bodyPr>
          <a:lstStyle/>
          <a:p>
            <a:pPr algn="ctr"/>
            <a:r>
              <a:rPr lang="en-US" sz="1632" b="1" dirty="0">
                <a:solidFill>
                  <a:srgbClr val="424242"/>
                </a:solidFill>
                <a:latin typeface="+mj-lt"/>
              </a:rPr>
              <a:t>+ </a:t>
            </a:r>
          </a:p>
          <a:p>
            <a:pPr algn="ctr"/>
            <a:r>
              <a:rPr lang="en-US" sz="1632" b="1" dirty="0">
                <a:solidFill>
                  <a:srgbClr val="424242"/>
                </a:solidFill>
                <a:latin typeface="+mj-lt"/>
              </a:rPr>
              <a:t>Dividends</a:t>
            </a:r>
          </a:p>
        </p:txBody>
      </p:sp>
      <p:graphicFrame>
        <p:nvGraphicFramePr>
          <p:cNvPr id="11" name="Chart 10">
            <a:extLst>
              <a:ext uri="{FF2B5EF4-FFF2-40B4-BE49-F238E27FC236}">
                <a16:creationId xmlns:a16="http://schemas.microsoft.com/office/drawing/2014/main" id="{B76C98B5-8131-44E4-899B-16A1D1572BE1}"/>
              </a:ext>
            </a:extLst>
          </p:cNvPr>
          <p:cNvGraphicFramePr>
            <a:graphicFrameLocks/>
          </p:cNvGraphicFramePr>
          <p:nvPr/>
        </p:nvGraphicFramePr>
        <p:xfrm>
          <a:off x="978631" y="1425263"/>
          <a:ext cx="5243606" cy="307489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094C39E6-00C4-441B-A282-5B9808C1677C}"/>
              </a:ext>
            </a:extLst>
          </p:cNvPr>
          <p:cNvSpPr txBox="1"/>
          <p:nvPr/>
        </p:nvSpPr>
        <p:spPr>
          <a:xfrm>
            <a:off x="978631" y="1142502"/>
            <a:ext cx="6340356"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rtlCol="0" anchor="t" anchorCtr="0">
            <a:noAutofit/>
          </a:bodyPr>
          <a:lstStyle/>
          <a:p>
            <a:pPr>
              <a:spcBef>
                <a:spcPts val="20"/>
              </a:spcBef>
            </a:pPr>
            <a:r>
              <a:rPr lang="en-US" sz="1000" b="1">
                <a:solidFill>
                  <a:srgbClr val="424242"/>
                </a:solidFill>
              </a:rPr>
              <a:t>MSCI ACWI cumulative returns (USD)</a:t>
            </a:r>
            <a:endParaRPr lang="en-US" sz="1000" b="1" dirty="0">
              <a:solidFill>
                <a:srgbClr val="424242"/>
              </a:solidFill>
            </a:endParaRPr>
          </a:p>
        </p:txBody>
      </p:sp>
      <p:sp>
        <p:nvSpPr>
          <p:cNvPr id="19" name="Rectangle 18">
            <a:extLst>
              <a:ext uri="{FF2B5EF4-FFF2-40B4-BE49-F238E27FC236}">
                <a16:creationId xmlns:a16="http://schemas.microsoft.com/office/drawing/2014/main" id="{AED9F618-8260-4D48-8402-D0870032F6A3}"/>
              </a:ext>
            </a:extLst>
          </p:cNvPr>
          <p:cNvSpPr/>
          <p:nvPr/>
        </p:nvSpPr>
        <p:spPr>
          <a:xfrm>
            <a:off x="1898072" y="4734452"/>
            <a:ext cx="6979201" cy="797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Bloomberg, 30 April 2020</a:t>
            </a:r>
          </a:p>
        </p:txBody>
      </p:sp>
    </p:spTree>
    <p:extLst>
      <p:ext uri="{BB962C8B-B14F-4D97-AF65-F5344CB8AC3E}">
        <p14:creationId xmlns:p14="http://schemas.microsoft.com/office/powerpoint/2010/main" val="1805545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7DC9C10-F465-4DD5-8242-B519D92212CD}"/>
              </a:ext>
            </a:extLst>
          </p:cNvPr>
          <p:cNvSpPr>
            <a:spLocks noGrp="1"/>
          </p:cNvSpPr>
          <p:nvPr>
            <p:ph type="title"/>
          </p:nvPr>
        </p:nvSpPr>
        <p:spPr/>
        <p:txBody>
          <a:bodyPr>
            <a:normAutofit fontScale="90000"/>
          </a:bodyPr>
          <a:lstStyle/>
          <a:p>
            <a:r>
              <a:rPr lang="en-US" dirty="0"/>
              <a:t>What </a:t>
            </a:r>
            <a:r>
              <a:rPr lang="en-US" u="sng" dirty="0"/>
              <a:t>type</a:t>
            </a:r>
            <a:r>
              <a:rPr lang="en-US" dirty="0"/>
              <a:t> of “profit” matter most?</a:t>
            </a:r>
            <a:endParaRPr lang="en-GB" dirty="0"/>
          </a:p>
        </p:txBody>
      </p:sp>
      <p:sp>
        <p:nvSpPr>
          <p:cNvPr id="12" name="Text Placeholder 11">
            <a:extLst>
              <a:ext uri="{FF2B5EF4-FFF2-40B4-BE49-F238E27FC236}">
                <a16:creationId xmlns:a16="http://schemas.microsoft.com/office/drawing/2014/main" id="{3E4DF9FD-6C09-924C-9EE0-F3B24FB877BC}"/>
              </a:ext>
            </a:extLst>
          </p:cNvPr>
          <p:cNvSpPr>
            <a:spLocks noGrp="1"/>
          </p:cNvSpPr>
          <p:nvPr>
            <p:ph idx="1"/>
          </p:nvPr>
        </p:nvSpPr>
        <p:spPr/>
        <p:txBody>
          <a:bodyPr>
            <a:normAutofit/>
          </a:bodyPr>
          <a:lstStyle/>
          <a:p>
            <a:r>
              <a:rPr lang="en-US" sz="1400" dirty="0"/>
              <a:t>Consider your own earnings…</a:t>
            </a:r>
          </a:p>
        </p:txBody>
      </p:sp>
      <p:grpSp>
        <p:nvGrpSpPr>
          <p:cNvPr id="51" name="Group 50">
            <a:extLst>
              <a:ext uri="{FF2B5EF4-FFF2-40B4-BE49-F238E27FC236}">
                <a16:creationId xmlns:a16="http://schemas.microsoft.com/office/drawing/2014/main" id="{AD4E9DB6-B2D8-434B-BA60-39F572EF59D2}"/>
              </a:ext>
            </a:extLst>
          </p:cNvPr>
          <p:cNvGrpSpPr/>
          <p:nvPr/>
        </p:nvGrpSpPr>
        <p:grpSpPr>
          <a:xfrm rot="18900000">
            <a:off x="3666476" y="2129570"/>
            <a:ext cx="172755" cy="172755"/>
            <a:chOff x="4643143" y="1739317"/>
            <a:chExt cx="1161824" cy="1161824"/>
          </a:xfrm>
          <a:solidFill>
            <a:schemeClr val="tx1">
              <a:lumMod val="60000"/>
              <a:lumOff val="40000"/>
            </a:schemeClr>
          </a:solidFill>
        </p:grpSpPr>
        <p:sp>
          <p:nvSpPr>
            <p:cNvPr id="52" name="Rectangle 51">
              <a:extLst>
                <a:ext uri="{FF2B5EF4-FFF2-40B4-BE49-F238E27FC236}">
                  <a16:creationId xmlns:a16="http://schemas.microsoft.com/office/drawing/2014/main" id="{A89BD6F5-4E3D-C34A-92E8-01A562D1C37E}"/>
                </a:ext>
              </a:extLst>
            </p:cNvPr>
            <p:cNvSpPr/>
            <p:nvPr/>
          </p:nvSpPr>
          <p:spPr bwMode="gray">
            <a:xfrm rot="5400000">
              <a:off x="5143724" y="2239898"/>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sp>
          <p:nvSpPr>
            <p:cNvPr id="53" name="Rectangle 52">
              <a:extLst>
                <a:ext uri="{FF2B5EF4-FFF2-40B4-BE49-F238E27FC236}">
                  <a16:creationId xmlns:a16="http://schemas.microsoft.com/office/drawing/2014/main" id="{A4CEBD1F-1E2E-1646-8D6C-B3ABB469CE8F}"/>
                </a:ext>
              </a:extLst>
            </p:cNvPr>
            <p:cNvSpPr/>
            <p:nvPr/>
          </p:nvSpPr>
          <p:spPr bwMode="gray">
            <a:xfrm>
              <a:off x="4643143" y="2740479"/>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grpSp>
      <p:sp>
        <p:nvSpPr>
          <p:cNvPr id="11" name="Rectangle 10">
            <a:extLst>
              <a:ext uri="{FF2B5EF4-FFF2-40B4-BE49-F238E27FC236}">
                <a16:creationId xmlns:a16="http://schemas.microsoft.com/office/drawing/2014/main" id="{3E2C86FC-317F-A84B-9AED-DB3FA5DA2A61}"/>
              </a:ext>
            </a:extLst>
          </p:cNvPr>
          <p:cNvSpPr/>
          <p:nvPr/>
        </p:nvSpPr>
        <p:spPr bwMode="gray">
          <a:xfrm>
            <a:off x="1638808" y="1353177"/>
            <a:ext cx="1790191" cy="293865"/>
          </a:xfrm>
          <a:prstGeom prst="rect">
            <a:avLst/>
          </a:prstGeom>
          <a:solidFill>
            <a:srgbClr val="16543A"/>
          </a:solidFill>
          <a:ln w="12700">
            <a:noFill/>
            <a:miter lim="800000"/>
            <a:headEnd/>
            <a:tailEnd/>
          </a:ln>
          <a:effectLst/>
        </p:spPr>
        <p:txBody>
          <a:bodyPr lIns="48978" tIns="48978" rIns="48978" bIns="48978" rtlCol="0" anchor="ctr"/>
          <a:lstStyle/>
          <a:p>
            <a:pPr defTabSz="677268">
              <a:spcBef>
                <a:spcPct val="0"/>
              </a:spcBef>
              <a:defRPr/>
            </a:pPr>
            <a:r>
              <a:rPr lang="en-GB" altLang="en-US" sz="1200" dirty="0">
                <a:solidFill>
                  <a:srgbClr val="FFFFFF"/>
                </a:solidFill>
                <a:cs typeface="Arial" charset="0"/>
              </a:rPr>
              <a:t>Revenue </a:t>
            </a:r>
          </a:p>
        </p:txBody>
      </p:sp>
      <p:sp>
        <p:nvSpPr>
          <p:cNvPr id="38" name="Rectangle 37">
            <a:extLst>
              <a:ext uri="{FF2B5EF4-FFF2-40B4-BE49-F238E27FC236}">
                <a16:creationId xmlns:a16="http://schemas.microsoft.com/office/drawing/2014/main" id="{D4FFE5C7-69A9-3542-8780-CDFDFA79B5B8}"/>
              </a:ext>
            </a:extLst>
          </p:cNvPr>
          <p:cNvSpPr/>
          <p:nvPr/>
        </p:nvSpPr>
        <p:spPr bwMode="gray">
          <a:xfrm>
            <a:off x="1638808" y="1711096"/>
            <a:ext cx="1790191" cy="293865"/>
          </a:xfrm>
          <a:prstGeom prst="rect">
            <a:avLst/>
          </a:prstGeom>
          <a:solidFill>
            <a:schemeClr val="tx2"/>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Cost of sales</a:t>
            </a:r>
          </a:p>
        </p:txBody>
      </p:sp>
      <p:sp>
        <p:nvSpPr>
          <p:cNvPr id="39" name="Rectangle 38">
            <a:extLst>
              <a:ext uri="{FF2B5EF4-FFF2-40B4-BE49-F238E27FC236}">
                <a16:creationId xmlns:a16="http://schemas.microsoft.com/office/drawing/2014/main" id="{575AE0EF-1BE1-E340-B34F-98EE8E609262}"/>
              </a:ext>
            </a:extLst>
          </p:cNvPr>
          <p:cNvSpPr/>
          <p:nvPr/>
        </p:nvSpPr>
        <p:spPr bwMode="gray">
          <a:xfrm>
            <a:off x="1638808" y="2069016"/>
            <a:ext cx="1790191" cy="293865"/>
          </a:xfrm>
          <a:prstGeom prst="rect">
            <a:avLst/>
          </a:prstGeom>
          <a:solidFill>
            <a:schemeClr val="accent1"/>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Operating expenses</a:t>
            </a:r>
          </a:p>
        </p:txBody>
      </p:sp>
      <p:sp>
        <p:nvSpPr>
          <p:cNvPr id="40" name="Rectangle 39">
            <a:extLst>
              <a:ext uri="{FF2B5EF4-FFF2-40B4-BE49-F238E27FC236}">
                <a16:creationId xmlns:a16="http://schemas.microsoft.com/office/drawing/2014/main" id="{BAE7F02E-7C04-764C-B6E0-C59168331895}"/>
              </a:ext>
            </a:extLst>
          </p:cNvPr>
          <p:cNvSpPr/>
          <p:nvPr/>
        </p:nvSpPr>
        <p:spPr bwMode="gray">
          <a:xfrm>
            <a:off x="1638808" y="2426935"/>
            <a:ext cx="1790191" cy="293865"/>
          </a:xfrm>
          <a:prstGeom prst="rect">
            <a:avLst/>
          </a:prstGeom>
          <a:solidFill>
            <a:schemeClr val="accent2"/>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Debt service</a:t>
            </a:r>
          </a:p>
        </p:txBody>
      </p:sp>
      <p:sp>
        <p:nvSpPr>
          <p:cNvPr id="42" name="Rectangle 41">
            <a:extLst>
              <a:ext uri="{FF2B5EF4-FFF2-40B4-BE49-F238E27FC236}">
                <a16:creationId xmlns:a16="http://schemas.microsoft.com/office/drawing/2014/main" id="{2C5D441D-3A86-E449-90CF-13414482BD8B}"/>
              </a:ext>
            </a:extLst>
          </p:cNvPr>
          <p:cNvSpPr/>
          <p:nvPr/>
        </p:nvSpPr>
        <p:spPr bwMode="gray">
          <a:xfrm>
            <a:off x="1638808" y="2784855"/>
            <a:ext cx="1790191" cy="293865"/>
          </a:xfrm>
          <a:prstGeom prst="rect">
            <a:avLst/>
          </a:prstGeom>
          <a:solidFill>
            <a:schemeClr val="accent2">
              <a:lumMod val="60000"/>
              <a:lumOff val="40000"/>
            </a:schemeClr>
          </a:solidFill>
          <a:ln w="12700">
            <a:noFill/>
            <a:miter lim="800000"/>
            <a:headEnd/>
            <a:tailEnd/>
          </a:ln>
          <a:effectLst/>
        </p:spPr>
        <p:txBody>
          <a:bodyPr lIns="48978" tIns="48978" rIns="48978" bIns="48978" rtlCol="0" anchor="ctr"/>
          <a:lstStyle/>
          <a:p>
            <a:pPr defTabSz="677268">
              <a:spcBef>
                <a:spcPct val="0"/>
              </a:spcBef>
              <a:defRPr/>
            </a:pPr>
            <a:r>
              <a:rPr lang="en-US" sz="1200" dirty="0">
                <a:cs typeface="Arial" charset="0"/>
              </a:rPr>
              <a:t>Tax</a:t>
            </a:r>
          </a:p>
        </p:txBody>
      </p:sp>
      <p:cxnSp>
        <p:nvCxnSpPr>
          <p:cNvPr id="3" name="Straight Connector 2">
            <a:extLst>
              <a:ext uri="{FF2B5EF4-FFF2-40B4-BE49-F238E27FC236}">
                <a16:creationId xmlns:a16="http://schemas.microsoft.com/office/drawing/2014/main" id="{F376CF94-1B20-854B-89AD-EC8DE7EC877F}"/>
              </a:ext>
            </a:extLst>
          </p:cNvPr>
          <p:cNvCxnSpPr>
            <a:cxnSpLocks/>
          </p:cNvCxnSpPr>
          <p:nvPr/>
        </p:nvCxnSpPr>
        <p:spPr>
          <a:xfrm>
            <a:off x="3543369" y="1353177"/>
            <a:ext cx="0" cy="1725543"/>
          </a:xfrm>
          <a:prstGeom prst="line">
            <a:avLst/>
          </a:prstGeom>
          <a:ln w="19050">
            <a:solidFill>
              <a:schemeClr val="bg1">
                <a:lumMod val="50000"/>
              </a:schemeClr>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4B4AE281-3F43-7F48-9CBA-E55E16354BC7}"/>
              </a:ext>
            </a:extLst>
          </p:cNvPr>
          <p:cNvSpPr/>
          <p:nvPr/>
        </p:nvSpPr>
        <p:spPr bwMode="gray">
          <a:xfrm>
            <a:off x="1638808" y="3229401"/>
            <a:ext cx="1790191" cy="293865"/>
          </a:xfrm>
          <a:prstGeom prst="rect">
            <a:avLst/>
          </a:prstGeom>
          <a:solidFill>
            <a:schemeClr val="accent5">
              <a:lumMod val="50000"/>
            </a:schemeClr>
          </a:solidFill>
          <a:ln w="12700">
            <a:noFill/>
            <a:miter lim="800000"/>
            <a:headEnd/>
            <a:tailEnd/>
          </a:ln>
          <a:effectLst/>
        </p:spPr>
        <p:txBody>
          <a:bodyPr lIns="48978" tIns="48978" rIns="48978" bIns="48978" rtlCol="0" anchor="ctr"/>
          <a:lstStyle/>
          <a:p>
            <a:pPr defTabSz="677268">
              <a:spcBef>
                <a:spcPct val="0"/>
              </a:spcBef>
              <a:defRPr/>
            </a:pPr>
            <a:r>
              <a:rPr lang="en-GB" altLang="en-US" sz="1200" dirty="0">
                <a:solidFill>
                  <a:srgbClr val="FFFFFF"/>
                </a:solidFill>
                <a:cs typeface="Arial" charset="0"/>
              </a:rPr>
              <a:t>Maintenance capex </a:t>
            </a:r>
          </a:p>
        </p:txBody>
      </p:sp>
      <p:sp>
        <p:nvSpPr>
          <p:cNvPr id="44" name="Rectangle 43">
            <a:extLst>
              <a:ext uri="{FF2B5EF4-FFF2-40B4-BE49-F238E27FC236}">
                <a16:creationId xmlns:a16="http://schemas.microsoft.com/office/drawing/2014/main" id="{B1B26C5C-3D74-2543-BE55-FC8EDDEAF809}"/>
              </a:ext>
            </a:extLst>
          </p:cNvPr>
          <p:cNvSpPr/>
          <p:nvPr/>
        </p:nvSpPr>
        <p:spPr bwMode="gray">
          <a:xfrm>
            <a:off x="1638808" y="3587320"/>
            <a:ext cx="1790191" cy="293865"/>
          </a:xfrm>
          <a:prstGeom prst="rect">
            <a:avLst/>
          </a:prstGeom>
          <a:solidFill>
            <a:schemeClr val="accent5"/>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Pension</a:t>
            </a:r>
          </a:p>
        </p:txBody>
      </p:sp>
      <p:sp>
        <p:nvSpPr>
          <p:cNvPr id="45" name="Rectangle 44">
            <a:extLst>
              <a:ext uri="{FF2B5EF4-FFF2-40B4-BE49-F238E27FC236}">
                <a16:creationId xmlns:a16="http://schemas.microsoft.com/office/drawing/2014/main" id="{4185D7A3-2685-0943-9CCC-C401F21943AC}"/>
              </a:ext>
            </a:extLst>
          </p:cNvPr>
          <p:cNvSpPr/>
          <p:nvPr/>
        </p:nvSpPr>
        <p:spPr bwMode="gray">
          <a:xfrm>
            <a:off x="1638808" y="3945240"/>
            <a:ext cx="1790191" cy="293865"/>
          </a:xfrm>
          <a:prstGeom prst="rect">
            <a:avLst/>
          </a:prstGeom>
          <a:solidFill>
            <a:schemeClr val="accent5">
              <a:lumMod val="75000"/>
            </a:schemeClr>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Restructuring charges</a:t>
            </a:r>
          </a:p>
        </p:txBody>
      </p:sp>
      <p:sp>
        <p:nvSpPr>
          <p:cNvPr id="49" name="Rectangle 48">
            <a:extLst>
              <a:ext uri="{FF2B5EF4-FFF2-40B4-BE49-F238E27FC236}">
                <a16:creationId xmlns:a16="http://schemas.microsoft.com/office/drawing/2014/main" id="{62745E04-AC74-B044-9022-0F7CBCE6346E}"/>
              </a:ext>
            </a:extLst>
          </p:cNvPr>
          <p:cNvSpPr/>
          <p:nvPr/>
        </p:nvSpPr>
        <p:spPr bwMode="gray">
          <a:xfrm>
            <a:off x="1638808" y="4303159"/>
            <a:ext cx="1790191" cy="293865"/>
          </a:xfrm>
          <a:prstGeom prst="rect">
            <a:avLst/>
          </a:prstGeom>
          <a:solidFill>
            <a:srgbClr val="A8677E"/>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Working capital</a:t>
            </a:r>
          </a:p>
        </p:txBody>
      </p:sp>
      <p:cxnSp>
        <p:nvCxnSpPr>
          <p:cNvPr id="36" name="Straight Connector 35">
            <a:extLst>
              <a:ext uri="{FF2B5EF4-FFF2-40B4-BE49-F238E27FC236}">
                <a16:creationId xmlns:a16="http://schemas.microsoft.com/office/drawing/2014/main" id="{6AE3F9F6-1C58-41CD-9D87-A01E01ED5D90}"/>
              </a:ext>
            </a:extLst>
          </p:cNvPr>
          <p:cNvCxnSpPr>
            <a:cxnSpLocks/>
          </p:cNvCxnSpPr>
          <p:nvPr/>
        </p:nvCxnSpPr>
        <p:spPr>
          <a:xfrm>
            <a:off x="3543369" y="3229401"/>
            <a:ext cx="0" cy="1367624"/>
          </a:xfrm>
          <a:prstGeom prst="line">
            <a:avLst/>
          </a:prstGeom>
          <a:ln w="19050">
            <a:solidFill>
              <a:srgbClr val="9A293D"/>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65" name="Oval 64">
            <a:extLst>
              <a:ext uri="{FF2B5EF4-FFF2-40B4-BE49-F238E27FC236}">
                <a16:creationId xmlns:a16="http://schemas.microsoft.com/office/drawing/2014/main" id="{22FD831F-CFEB-4FAC-A87B-2F44DB3565C2}"/>
              </a:ext>
            </a:extLst>
          </p:cNvPr>
          <p:cNvSpPr>
            <a:spLocks noChangeAspect="1"/>
          </p:cNvSpPr>
          <p:nvPr/>
        </p:nvSpPr>
        <p:spPr bwMode="gray">
          <a:xfrm>
            <a:off x="4347983" y="1683288"/>
            <a:ext cx="1065319" cy="1065319"/>
          </a:xfrm>
          <a:prstGeom prst="ellipse">
            <a:avLst/>
          </a:prstGeom>
          <a:solidFill>
            <a:schemeClr val="accent3"/>
          </a:solidFill>
          <a:ln w="6350">
            <a:noFill/>
            <a:miter lim="800000"/>
            <a:headEnd/>
            <a:tailEnd/>
          </a:ln>
          <a:effectLst/>
        </p:spPr>
        <p:txBody>
          <a:bodyPr lIns="48978" tIns="48978" rIns="48978" bIns="48978" rtlCol="0" anchor="ctr"/>
          <a:lstStyle/>
          <a:p>
            <a:pPr algn="ctr" defTabSz="677268">
              <a:spcBef>
                <a:spcPct val="0"/>
              </a:spcBef>
              <a:defRPr/>
            </a:pPr>
            <a:r>
              <a:rPr lang="en-US" sz="1400" b="1" dirty="0">
                <a:solidFill>
                  <a:srgbClr val="FFFFFF"/>
                </a:solidFill>
                <a:cs typeface="Miriam" panose="020B0604020202020204" pitchFamily="34" charset="-79"/>
              </a:rPr>
              <a:t>EPS</a:t>
            </a:r>
          </a:p>
        </p:txBody>
      </p:sp>
      <p:sp>
        <p:nvSpPr>
          <p:cNvPr id="4" name="TextBox 3">
            <a:extLst>
              <a:ext uri="{FF2B5EF4-FFF2-40B4-BE49-F238E27FC236}">
                <a16:creationId xmlns:a16="http://schemas.microsoft.com/office/drawing/2014/main" id="{86170FFD-8167-4397-AC4A-0B8835697400}"/>
              </a:ext>
            </a:extLst>
          </p:cNvPr>
          <p:cNvSpPr txBox="1"/>
          <p:nvPr/>
        </p:nvSpPr>
        <p:spPr>
          <a:xfrm>
            <a:off x="1491860" y="1394177"/>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46" name="TextBox 45">
            <a:extLst>
              <a:ext uri="{FF2B5EF4-FFF2-40B4-BE49-F238E27FC236}">
                <a16:creationId xmlns:a16="http://schemas.microsoft.com/office/drawing/2014/main" id="{375B40E1-58EC-4C9B-BC8B-E78124568F21}"/>
              </a:ext>
            </a:extLst>
          </p:cNvPr>
          <p:cNvSpPr txBox="1"/>
          <p:nvPr/>
        </p:nvSpPr>
        <p:spPr>
          <a:xfrm>
            <a:off x="1491860" y="2110017"/>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48" name="TextBox 47">
            <a:extLst>
              <a:ext uri="{FF2B5EF4-FFF2-40B4-BE49-F238E27FC236}">
                <a16:creationId xmlns:a16="http://schemas.microsoft.com/office/drawing/2014/main" id="{7C16158C-5362-425F-8EF2-CE16CA38B353}"/>
              </a:ext>
            </a:extLst>
          </p:cNvPr>
          <p:cNvSpPr txBox="1"/>
          <p:nvPr/>
        </p:nvSpPr>
        <p:spPr>
          <a:xfrm>
            <a:off x="1491860" y="1752097"/>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57" name="TextBox 56">
            <a:extLst>
              <a:ext uri="{FF2B5EF4-FFF2-40B4-BE49-F238E27FC236}">
                <a16:creationId xmlns:a16="http://schemas.microsoft.com/office/drawing/2014/main" id="{B152BD52-670C-47DE-98D0-1C32A364CC2C}"/>
              </a:ext>
            </a:extLst>
          </p:cNvPr>
          <p:cNvSpPr txBox="1"/>
          <p:nvPr/>
        </p:nvSpPr>
        <p:spPr>
          <a:xfrm>
            <a:off x="1491860" y="2825855"/>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58" name="TextBox 57">
            <a:extLst>
              <a:ext uri="{FF2B5EF4-FFF2-40B4-BE49-F238E27FC236}">
                <a16:creationId xmlns:a16="http://schemas.microsoft.com/office/drawing/2014/main" id="{A1FE8AC6-4690-4CB0-B68B-EC44ECB3CC37}"/>
              </a:ext>
            </a:extLst>
          </p:cNvPr>
          <p:cNvSpPr txBox="1"/>
          <p:nvPr/>
        </p:nvSpPr>
        <p:spPr>
          <a:xfrm>
            <a:off x="1491860" y="2467936"/>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61" name="TextBox 60">
            <a:extLst>
              <a:ext uri="{FF2B5EF4-FFF2-40B4-BE49-F238E27FC236}">
                <a16:creationId xmlns:a16="http://schemas.microsoft.com/office/drawing/2014/main" id="{F2CDAA3F-46C0-4AF1-9D5A-951D6D1805ED}"/>
              </a:ext>
            </a:extLst>
          </p:cNvPr>
          <p:cNvSpPr txBox="1"/>
          <p:nvPr/>
        </p:nvSpPr>
        <p:spPr>
          <a:xfrm>
            <a:off x="1491860" y="3567590"/>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66" name="TextBox 65">
            <a:extLst>
              <a:ext uri="{FF2B5EF4-FFF2-40B4-BE49-F238E27FC236}">
                <a16:creationId xmlns:a16="http://schemas.microsoft.com/office/drawing/2014/main" id="{E19CAB6F-E8EA-4484-947F-3358428DCA43}"/>
              </a:ext>
            </a:extLst>
          </p:cNvPr>
          <p:cNvSpPr txBox="1"/>
          <p:nvPr/>
        </p:nvSpPr>
        <p:spPr>
          <a:xfrm>
            <a:off x="1491860" y="3270401"/>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69" name="TextBox 68">
            <a:extLst>
              <a:ext uri="{FF2B5EF4-FFF2-40B4-BE49-F238E27FC236}">
                <a16:creationId xmlns:a16="http://schemas.microsoft.com/office/drawing/2014/main" id="{EE733360-C42F-4222-92C8-F2FE67984CD5}"/>
              </a:ext>
            </a:extLst>
          </p:cNvPr>
          <p:cNvSpPr txBox="1"/>
          <p:nvPr/>
        </p:nvSpPr>
        <p:spPr>
          <a:xfrm>
            <a:off x="1491860" y="3969211"/>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70" name="TextBox 69">
            <a:extLst>
              <a:ext uri="{FF2B5EF4-FFF2-40B4-BE49-F238E27FC236}">
                <a16:creationId xmlns:a16="http://schemas.microsoft.com/office/drawing/2014/main" id="{35A485B1-4D3F-4CC4-A9E6-623B57D3F9A0}"/>
              </a:ext>
            </a:extLst>
          </p:cNvPr>
          <p:cNvSpPr txBox="1"/>
          <p:nvPr/>
        </p:nvSpPr>
        <p:spPr>
          <a:xfrm>
            <a:off x="1393894" y="4344835"/>
            <a:ext cx="440847" cy="184666"/>
          </a:xfrm>
          <a:prstGeom prst="rect">
            <a:avLst/>
          </a:prstGeom>
          <a:noFill/>
        </p:spPr>
        <p:txBody>
          <a:bodyPr wrap="square" lIns="0" tIns="0" rIns="0" bIns="0" rtlCol="0">
            <a:spAutoFit/>
          </a:bodyPr>
          <a:lstStyle/>
          <a:p>
            <a:pPr defTabSz="677268">
              <a:defRPr/>
            </a:pPr>
            <a:r>
              <a:rPr lang="en-GB" sz="1200" dirty="0">
                <a:solidFill>
                  <a:srgbClr val="424242"/>
                </a:solidFill>
              </a:rPr>
              <a:t>+/-</a:t>
            </a:r>
          </a:p>
        </p:txBody>
      </p:sp>
      <p:sp>
        <p:nvSpPr>
          <p:cNvPr id="63" name="Rectangle 62">
            <a:extLst>
              <a:ext uri="{FF2B5EF4-FFF2-40B4-BE49-F238E27FC236}">
                <a16:creationId xmlns:a16="http://schemas.microsoft.com/office/drawing/2014/main" id="{8D95570A-EBB7-3346-BBED-DE1786E03892}"/>
              </a:ext>
            </a:extLst>
          </p:cNvPr>
          <p:cNvSpPr/>
          <p:nvPr/>
        </p:nvSpPr>
        <p:spPr bwMode="gray">
          <a:xfrm>
            <a:off x="6506967" y="3587320"/>
            <a:ext cx="1735694" cy="293865"/>
          </a:xfrm>
          <a:prstGeom prst="rect">
            <a:avLst/>
          </a:prstGeom>
          <a:solidFill>
            <a:schemeClr val="accent4"/>
          </a:solidFill>
          <a:ln w="12700">
            <a:noFill/>
            <a:miter lim="800000"/>
            <a:headEnd/>
            <a:tailEnd/>
          </a:ln>
          <a:effectLst/>
        </p:spPr>
        <p:txBody>
          <a:bodyPr lIns="48978" tIns="48978" rIns="48978" bIns="48978" rtlCol="0" anchor="ctr"/>
          <a:lstStyle/>
          <a:p>
            <a:pPr defTabSz="677268">
              <a:spcBef>
                <a:spcPct val="0"/>
              </a:spcBef>
              <a:defRPr/>
            </a:pPr>
            <a:r>
              <a:rPr lang="en-US" sz="1200" dirty="0">
                <a:solidFill>
                  <a:srgbClr val="FFFFFF"/>
                </a:solidFill>
                <a:cs typeface="Arial" charset="0"/>
              </a:rPr>
              <a:t>Growth investment</a:t>
            </a:r>
          </a:p>
        </p:txBody>
      </p:sp>
      <p:sp>
        <p:nvSpPr>
          <p:cNvPr id="68" name="Rectangle 67">
            <a:extLst>
              <a:ext uri="{FF2B5EF4-FFF2-40B4-BE49-F238E27FC236}">
                <a16:creationId xmlns:a16="http://schemas.microsoft.com/office/drawing/2014/main" id="{5F9263C0-D138-1D4F-83C8-521E3856CB3A}"/>
              </a:ext>
            </a:extLst>
          </p:cNvPr>
          <p:cNvSpPr/>
          <p:nvPr/>
        </p:nvSpPr>
        <p:spPr bwMode="gray">
          <a:xfrm>
            <a:off x="6506967" y="3945239"/>
            <a:ext cx="1735694" cy="293865"/>
          </a:xfrm>
          <a:prstGeom prst="rect">
            <a:avLst/>
          </a:prstGeom>
          <a:solidFill>
            <a:schemeClr val="accent4"/>
          </a:solidFill>
          <a:ln w="12700">
            <a:noFill/>
            <a:miter lim="800000"/>
            <a:headEnd/>
            <a:tailEnd/>
          </a:ln>
          <a:effectLst/>
        </p:spPr>
        <p:txBody>
          <a:bodyPr lIns="48978" tIns="48978" rIns="48978" bIns="48978" rtlCol="0" anchor="ctr"/>
          <a:lstStyle/>
          <a:p>
            <a:pPr defTabSz="677268">
              <a:spcBef>
                <a:spcPct val="0"/>
              </a:spcBef>
              <a:defRPr/>
            </a:pPr>
            <a:r>
              <a:rPr lang="en-GB" sz="1200" dirty="0">
                <a:solidFill>
                  <a:srgbClr val="FFFFFF"/>
                </a:solidFill>
                <a:cs typeface="Arial" charset="0"/>
              </a:rPr>
              <a:t>Buybacks &amp; </a:t>
            </a:r>
            <a:r>
              <a:rPr lang="en-US" sz="1200" dirty="0">
                <a:solidFill>
                  <a:srgbClr val="FFFFFF"/>
                </a:solidFill>
                <a:cs typeface="Arial" charset="0"/>
              </a:rPr>
              <a:t>Dividends</a:t>
            </a:r>
          </a:p>
        </p:txBody>
      </p:sp>
      <p:sp>
        <p:nvSpPr>
          <p:cNvPr id="37" name="Rectangle 36">
            <a:extLst>
              <a:ext uri="{FF2B5EF4-FFF2-40B4-BE49-F238E27FC236}">
                <a16:creationId xmlns:a16="http://schemas.microsoft.com/office/drawing/2014/main" id="{A2A6B335-DE2C-784F-A58E-7739A6ED7D52}"/>
              </a:ext>
            </a:extLst>
          </p:cNvPr>
          <p:cNvSpPr/>
          <p:nvPr/>
        </p:nvSpPr>
        <p:spPr bwMode="gray">
          <a:xfrm>
            <a:off x="6392675" y="3782978"/>
            <a:ext cx="220399" cy="293865"/>
          </a:xfrm>
          <a:prstGeom prst="rect">
            <a:avLst/>
          </a:prstGeom>
          <a:no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cxnSp>
        <p:nvCxnSpPr>
          <p:cNvPr id="72" name="Straight Connector 71">
            <a:extLst>
              <a:ext uri="{FF2B5EF4-FFF2-40B4-BE49-F238E27FC236}">
                <a16:creationId xmlns:a16="http://schemas.microsoft.com/office/drawing/2014/main" id="{8BAB1ECA-E65E-4DE7-B785-3E8A0BF80788}"/>
              </a:ext>
            </a:extLst>
          </p:cNvPr>
          <p:cNvCxnSpPr>
            <a:cxnSpLocks/>
          </p:cNvCxnSpPr>
          <p:nvPr/>
        </p:nvCxnSpPr>
        <p:spPr>
          <a:xfrm>
            <a:off x="6427869" y="3587320"/>
            <a:ext cx="0" cy="651785"/>
          </a:xfrm>
          <a:prstGeom prst="line">
            <a:avLst/>
          </a:prstGeom>
          <a:ln w="19050">
            <a:solidFill>
              <a:schemeClr val="accent4"/>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73" name="Text Placeholder 11">
            <a:extLst>
              <a:ext uri="{FF2B5EF4-FFF2-40B4-BE49-F238E27FC236}">
                <a16:creationId xmlns:a16="http://schemas.microsoft.com/office/drawing/2014/main" id="{EF912C6D-16C8-47B9-9618-7BFB7E43BE8A}"/>
              </a:ext>
            </a:extLst>
          </p:cNvPr>
          <p:cNvSpPr txBox="1">
            <a:spLocks/>
          </p:cNvSpPr>
          <p:nvPr/>
        </p:nvSpPr>
        <p:spPr bwMode="gray">
          <a:xfrm>
            <a:off x="6746480" y="3320707"/>
            <a:ext cx="1161721" cy="190245"/>
          </a:xfrm>
          <a:prstGeom prst="rect">
            <a:avLst/>
          </a:prstGeom>
        </p:spPr>
        <p:txBody>
          <a:bodyPr vert="horz" wrap="square" lIns="0" tIns="0" rIns="0" bIns="0" rtlCol="0">
            <a:spAutoFit/>
          </a:bodyPr>
          <a:lstStyle>
            <a:lvl1pPr marL="0" indent="0" algn="l" defTabSz="995690" rtl="0" eaLnBrk="1" latinLnBrk="0" hangingPunct="1">
              <a:lnSpc>
                <a:spcPct val="110000"/>
              </a:lnSpc>
              <a:spcBef>
                <a:spcPts val="600"/>
              </a:spcBef>
              <a:spcAft>
                <a:spcPts val="0"/>
              </a:spcAft>
              <a:buFont typeface="Arial" pitchFamily="34" charset="0"/>
              <a:buNone/>
              <a:defRPr lang="en-US" sz="1800" b="0" kern="1200" dirty="0">
                <a:solidFill>
                  <a:schemeClr val="tx1"/>
                </a:solidFill>
                <a:latin typeface="+mn-lt"/>
                <a:ea typeface="+mn-ea"/>
                <a:cs typeface="+mn-cs"/>
              </a:defRPr>
            </a:lvl1pPr>
            <a:lvl2pPr marL="266700" indent="-266700" algn="l" defTabSz="995690" rtl="0" eaLnBrk="1" latinLnBrk="0" hangingPunct="1">
              <a:lnSpc>
                <a:spcPct val="11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1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1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10000"/>
              </a:lnSpc>
              <a:spcBef>
                <a:spcPts val="1800"/>
              </a:spcBef>
              <a:spcAft>
                <a:spcPts val="0"/>
              </a:spcAft>
              <a:buClrTx/>
              <a:buFont typeface="Arial" pitchFamily="34" charset="0"/>
              <a:buNone/>
              <a:defRPr lang="en-GB" sz="1200" b="0" kern="1200" dirty="0" smtClean="0">
                <a:solidFill>
                  <a:schemeClr val="tx1"/>
                </a:solidFill>
                <a:latin typeface="Ninety One Visuelt Medium" panose="020B06030502020401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defTabSz="677268">
              <a:spcBef>
                <a:spcPts val="408"/>
              </a:spcBef>
              <a:defRPr/>
            </a:pPr>
            <a:r>
              <a:rPr lang="en-GB" sz="1224" dirty="0">
                <a:solidFill>
                  <a:srgbClr val="424242"/>
                </a:solidFill>
              </a:rPr>
              <a:t>Growth</a:t>
            </a:r>
          </a:p>
        </p:txBody>
      </p:sp>
      <p:sp>
        <p:nvSpPr>
          <p:cNvPr id="74" name="Text Placeholder 11">
            <a:extLst>
              <a:ext uri="{FF2B5EF4-FFF2-40B4-BE49-F238E27FC236}">
                <a16:creationId xmlns:a16="http://schemas.microsoft.com/office/drawing/2014/main" id="{B015ECE2-8A68-4DB6-B9D4-F43B75733896}"/>
              </a:ext>
            </a:extLst>
          </p:cNvPr>
          <p:cNvSpPr txBox="1">
            <a:spLocks/>
          </p:cNvSpPr>
          <p:nvPr/>
        </p:nvSpPr>
        <p:spPr bwMode="gray">
          <a:xfrm>
            <a:off x="6746480" y="4286154"/>
            <a:ext cx="1161721" cy="190245"/>
          </a:xfrm>
          <a:prstGeom prst="rect">
            <a:avLst/>
          </a:prstGeom>
        </p:spPr>
        <p:txBody>
          <a:bodyPr vert="horz" wrap="square" lIns="0" tIns="0" rIns="0" bIns="0" rtlCol="0">
            <a:spAutoFit/>
          </a:bodyPr>
          <a:lstStyle>
            <a:lvl1pPr marL="0" indent="0" algn="l" defTabSz="995690" rtl="0" eaLnBrk="1" latinLnBrk="0" hangingPunct="1">
              <a:lnSpc>
                <a:spcPct val="110000"/>
              </a:lnSpc>
              <a:spcBef>
                <a:spcPts val="600"/>
              </a:spcBef>
              <a:spcAft>
                <a:spcPts val="0"/>
              </a:spcAft>
              <a:buFont typeface="Arial" pitchFamily="34" charset="0"/>
              <a:buNone/>
              <a:defRPr lang="en-US" sz="1800" b="0" kern="1200" dirty="0">
                <a:solidFill>
                  <a:schemeClr val="tx1"/>
                </a:solidFill>
                <a:latin typeface="+mn-lt"/>
                <a:ea typeface="+mn-ea"/>
                <a:cs typeface="+mn-cs"/>
              </a:defRPr>
            </a:lvl1pPr>
            <a:lvl2pPr marL="266700" indent="-266700" algn="l" defTabSz="995690" rtl="0" eaLnBrk="1" latinLnBrk="0" hangingPunct="1">
              <a:lnSpc>
                <a:spcPct val="11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1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1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10000"/>
              </a:lnSpc>
              <a:spcBef>
                <a:spcPts val="1800"/>
              </a:spcBef>
              <a:spcAft>
                <a:spcPts val="0"/>
              </a:spcAft>
              <a:buClrTx/>
              <a:buFont typeface="Arial" pitchFamily="34" charset="0"/>
              <a:buNone/>
              <a:defRPr lang="en-GB" sz="1200" b="0" kern="1200" dirty="0" smtClean="0">
                <a:solidFill>
                  <a:schemeClr val="tx1"/>
                </a:solidFill>
                <a:latin typeface="Ninety One Visuelt Medium" panose="020B06030502020401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defTabSz="677268">
              <a:spcBef>
                <a:spcPts val="408"/>
              </a:spcBef>
              <a:defRPr/>
            </a:pPr>
            <a:r>
              <a:rPr lang="en-GB" sz="1224" dirty="0">
                <a:solidFill>
                  <a:srgbClr val="424242"/>
                </a:solidFill>
              </a:rPr>
              <a:t>Income</a:t>
            </a:r>
          </a:p>
        </p:txBody>
      </p:sp>
      <p:grpSp>
        <p:nvGrpSpPr>
          <p:cNvPr id="47" name="Group 46">
            <a:extLst>
              <a:ext uri="{FF2B5EF4-FFF2-40B4-BE49-F238E27FC236}">
                <a16:creationId xmlns:a16="http://schemas.microsoft.com/office/drawing/2014/main" id="{3408D7CE-2963-4AB8-82FF-7FC5B137E7D8}"/>
              </a:ext>
            </a:extLst>
          </p:cNvPr>
          <p:cNvGrpSpPr/>
          <p:nvPr/>
        </p:nvGrpSpPr>
        <p:grpSpPr>
          <a:xfrm rot="18900000">
            <a:off x="3666476" y="3867980"/>
            <a:ext cx="172755" cy="172755"/>
            <a:chOff x="4643143" y="1739317"/>
            <a:chExt cx="1161824" cy="1161824"/>
          </a:xfrm>
          <a:solidFill>
            <a:schemeClr val="tx1">
              <a:lumMod val="60000"/>
              <a:lumOff val="40000"/>
            </a:schemeClr>
          </a:solidFill>
        </p:grpSpPr>
        <p:sp>
          <p:nvSpPr>
            <p:cNvPr id="59" name="Rectangle 58">
              <a:extLst>
                <a:ext uri="{FF2B5EF4-FFF2-40B4-BE49-F238E27FC236}">
                  <a16:creationId xmlns:a16="http://schemas.microsoft.com/office/drawing/2014/main" id="{660F7BE0-F291-47D6-B300-E1624DED49BA}"/>
                </a:ext>
              </a:extLst>
            </p:cNvPr>
            <p:cNvSpPr/>
            <p:nvPr/>
          </p:nvSpPr>
          <p:spPr bwMode="gray">
            <a:xfrm rot="5400000">
              <a:off x="5143724" y="2239898"/>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sp>
          <p:nvSpPr>
            <p:cNvPr id="60" name="Rectangle 59">
              <a:extLst>
                <a:ext uri="{FF2B5EF4-FFF2-40B4-BE49-F238E27FC236}">
                  <a16:creationId xmlns:a16="http://schemas.microsoft.com/office/drawing/2014/main" id="{77EF2180-41B8-48F8-AD4F-E7354FC8B01A}"/>
                </a:ext>
              </a:extLst>
            </p:cNvPr>
            <p:cNvSpPr/>
            <p:nvPr/>
          </p:nvSpPr>
          <p:spPr bwMode="gray">
            <a:xfrm>
              <a:off x="4643143" y="2740479"/>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grpSp>
      <p:grpSp>
        <p:nvGrpSpPr>
          <p:cNvPr id="62" name="Group 61">
            <a:extLst>
              <a:ext uri="{FF2B5EF4-FFF2-40B4-BE49-F238E27FC236}">
                <a16:creationId xmlns:a16="http://schemas.microsoft.com/office/drawing/2014/main" id="{97212AD6-C3C8-4359-A920-F29C7A674771}"/>
              </a:ext>
            </a:extLst>
          </p:cNvPr>
          <p:cNvGrpSpPr/>
          <p:nvPr/>
        </p:nvGrpSpPr>
        <p:grpSpPr>
          <a:xfrm rot="18900000">
            <a:off x="6049837" y="3815348"/>
            <a:ext cx="172755" cy="172755"/>
            <a:chOff x="4643143" y="1739317"/>
            <a:chExt cx="1161824" cy="1161824"/>
          </a:xfrm>
          <a:solidFill>
            <a:schemeClr val="tx1">
              <a:lumMod val="60000"/>
              <a:lumOff val="40000"/>
            </a:schemeClr>
          </a:solidFill>
        </p:grpSpPr>
        <p:sp>
          <p:nvSpPr>
            <p:cNvPr id="64" name="Rectangle 63">
              <a:extLst>
                <a:ext uri="{FF2B5EF4-FFF2-40B4-BE49-F238E27FC236}">
                  <a16:creationId xmlns:a16="http://schemas.microsoft.com/office/drawing/2014/main" id="{B8E5156C-0BD8-4DF7-87EB-EFEE5594C42F}"/>
                </a:ext>
              </a:extLst>
            </p:cNvPr>
            <p:cNvSpPr/>
            <p:nvPr/>
          </p:nvSpPr>
          <p:spPr bwMode="gray">
            <a:xfrm rot="5400000">
              <a:off x="5143724" y="2239898"/>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sp>
          <p:nvSpPr>
            <p:cNvPr id="67" name="Rectangle 66">
              <a:extLst>
                <a:ext uri="{FF2B5EF4-FFF2-40B4-BE49-F238E27FC236}">
                  <a16:creationId xmlns:a16="http://schemas.microsoft.com/office/drawing/2014/main" id="{14DE280D-8CE8-4C00-9B32-A60ACC16D8C8}"/>
                </a:ext>
              </a:extLst>
            </p:cNvPr>
            <p:cNvSpPr/>
            <p:nvPr/>
          </p:nvSpPr>
          <p:spPr bwMode="gray">
            <a:xfrm>
              <a:off x="4643143" y="2740479"/>
              <a:ext cx="1161824" cy="160662"/>
            </a:xfrm>
            <a:prstGeom prst="rect">
              <a:avLst/>
            </a:prstGeom>
            <a:grpFill/>
            <a:ln w="6350">
              <a:noFill/>
              <a:miter lim="800000"/>
              <a:headEnd/>
              <a:tailEnd/>
            </a:ln>
            <a:effectLst/>
          </p:spPr>
          <p:txBody>
            <a:bodyPr lIns="24489" tIns="24489" rIns="24489" bIns="24489" rtlCol="0" anchor="ctr"/>
            <a:lstStyle/>
            <a:p>
              <a:pPr algn="ctr" defTabSz="677268">
                <a:spcBef>
                  <a:spcPct val="0"/>
                </a:spcBef>
                <a:defRPr/>
              </a:pPr>
              <a:endParaRPr lang="en-US" sz="816">
                <a:solidFill>
                  <a:srgbClr val="FFFFFF"/>
                </a:solidFill>
                <a:latin typeface="Ninety One Visuelt Light"/>
                <a:cs typeface="Arial" charset="0"/>
              </a:endParaRPr>
            </a:p>
          </p:txBody>
        </p:sp>
      </p:grpSp>
      <p:pic>
        <p:nvPicPr>
          <p:cNvPr id="54" name="Picture 53">
            <a:extLst>
              <a:ext uri="{FF2B5EF4-FFF2-40B4-BE49-F238E27FC236}">
                <a16:creationId xmlns:a16="http://schemas.microsoft.com/office/drawing/2014/main" id="{838056AC-6418-488C-B070-ED7A18BCB604}"/>
              </a:ext>
            </a:extLst>
          </p:cNvPr>
          <p:cNvPicPr>
            <a:picLocks noChangeAspect="1"/>
          </p:cNvPicPr>
          <p:nvPr/>
        </p:nvPicPr>
        <p:blipFill>
          <a:blip r:embed="rId3"/>
          <a:stretch>
            <a:fillRect/>
          </a:stretch>
        </p:blipFill>
        <p:spPr>
          <a:xfrm>
            <a:off x="3995110" y="3500215"/>
            <a:ext cx="2061508" cy="869019"/>
          </a:xfrm>
          <a:prstGeom prst="rect">
            <a:avLst/>
          </a:prstGeom>
        </p:spPr>
      </p:pic>
    </p:spTree>
    <p:extLst>
      <p:ext uri="{BB962C8B-B14F-4D97-AF65-F5344CB8AC3E}">
        <p14:creationId xmlns:p14="http://schemas.microsoft.com/office/powerpoint/2010/main" val="757041677"/>
      </p:ext>
    </p:extLst>
  </p:cSld>
  <p:clrMapOvr>
    <a:masterClrMapping/>
  </p:clrMapOvr>
  <mc:AlternateContent xmlns:mc="http://schemas.openxmlformats.org/markup-compatibility/2006" xmlns:p14="http://schemas.microsoft.com/office/powerpoint/2010/main">
    <mc:Choice Requires="p14">
      <p:transition p14:dur="400">
        <p:fade/>
      </p:transition>
    </mc:Choice>
    <mc:Fallback xmlns="" xmlns:a16="http://schemas.microsoft.com/office/drawing/2014/main">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451927-03C2-4C4E-9413-6830C64D0815}"/>
              </a:ext>
            </a:extLst>
          </p:cNvPr>
          <p:cNvSpPr>
            <a:spLocks noGrp="1"/>
          </p:cNvSpPr>
          <p:nvPr>
            <p:ph type="title"/>
          </p:nvPr>
        </p:nvSpPr>
        <p:spPr/>
        <p:txBody>
          <a:bodyPr>
            <a:normAutofit fontScale="90000"/>
          </a:bodyPr>
          <a:lstStyle/>
          <a:p>
            <a:r>
              <a:rPr lang="en-US" dirty="0"/>
              <a:t>What drives sustainable cashflow growth?	</a:t>
            </a:r>
          </a:p>
        </p:txBody>
      </p:sp>
      <p:sp>
        <p:nvSpPr>
          <p:cNvPr id="7" name="Text Placeholder 5">
            <a:extLst>
              <a:ext uri="{FF2B5EF4-FFF2-40B4-BE49-F238E27FC236}">
                <a16:creationId xmlns:a16="http://schemas.microsoft.com/office/drawing/2014/main" id="{B5BF21C5-06E4-4A6B-9208-06E23508FE47}"/>
              </a:ext>
            </a:extLst>
          </p:cNvPr>
          <p:cNvSpPr txBox="1">
            <a:spLocks/>
          </p:cNvSpPr>
          <p:nvPr/>
        </p:nvSpPr>
        <p:spPr bwMode="gray">
          <a:xfrm>
            <a:off x="2406153" y="1114466"/>
            <a:ext cx="4562531" cy="432819"/>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US" sz="2721" dirty="0"/>
              <a:t>Durable</a:t>
            </a:r>
          </a:p>
          <a:p>
            <a:pPr algn="ctr"/>
            <a:r>
              <a:rPr lang="en-US" sz="2721" dirty="0"/>
              <a:t>Competitive Advantage</a:t>
            </a:r>
          </a:p>
        </p:txBody>
      </p:sp>
      <p:sp>
        <p:nvSpPr>
          <p:cNvPr id="10" name="Text Placeholder 5">
            <a:extLst>
              <a:ext uri="{FF2B5EF4-FFF2-40B4-BE49-F238E27FC236}">
                <a16:creationId xmlns:a16="http://schemas.microsoft.com/office/drawing/2014/main" id="{AF60A77A-2993-4D5F-B1BC-6BEBE8D81A0E}"/>
              </a:ext>
            </a:extLst>
          </p:cNvPr>
          <p:cNvSpPr txBox="1">
            <a:spLocks/>
          </p:cNvSpPr>
          <p:nvPr/>
        </p:nvSpPr>
        <p:spPr bwMode="gray">
          <a:xfrm>
            <a:off x="1442656" y="2633800"/>
            <a:ext cx="1123947" cy="272172"/>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US" sz="1400" dirty="0">
                <a:solidFill>
                  <a:schemeClr val="tx2"/>
                </a:solidFill>
              </a:rPr>
              <a:t>Brands</a:t>
            </a:r>
          </a:p>
        </p:txBody>
      </p:sp>
      <p:sp>
        <p:nvSpPr>
          <p:cNvPr id="11" name="Text Placeholder 5">
            <a:extLst>
              <a:ext uri="{FF2B5EF4-FFF2-40B4-BE49-F238E27FC236}">
                <a16:creationId xmlns:a16="http://schemas.microsoft.com/office/drawing/2014/main" id="{E534536E-CF3C-4C22-9A8D-5BC04AAADA67}"/>
              </a:ext>
            </a:extLst>
          </p:cNvPr>
          <p:cNvSpPr txBox="1">
            <a:spLocks/>
          </p:cNvSpPr>
          <p:nvPr/>
        </p:nvSpPr>
        <p:spPr bwMode="gray">
          <a:xfrm>
            <a:off x="2617525" y="2633800"/>
            <a:ext cx="1292153" cy="272172"/>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US" sz="1400" dirty="0">
                <a:solidFill>
                  <a:schemeClr val="accent2"/>
                </a:solidFill>
              </a:rPr>
              <a:t>Intellectual Property</a:t>
            </a:r>
          </a:p>
        </p:txBody>
      </p:sp>
      <p:sp>
        <p:nvSpPr>
          <p:cNvPr id="12" name="Text Placeholder 5">
            <a:extLst>
              <a:ext uri="{FF2B5EF4-FFF2-40B4-BE49-F238E27FC236}">
                <a16:creationId xmlns:a16="http://schemas.microsoft.com/office/drawing/2014/main" id="{41B99329-044B-4E4B-9EEA-58873A8E9F7A}"/>
              </a:ext>
            </a:extLst>
          </p:cNvPr>
          <p:cNvSpPr txBox="1">
            <a:spLocks/>
          </p:cNvSpPr>
          <p:nvPr/>
        </p:nvSpPr>
        <p:spPr bwMode="gray">
          <a:xfrm>
            <a:off x="3960601" y="2633800"/>
            <a:ext cx="1683760" cy="272172"/>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spcBef>
                <a:spcPts val="0"/>
              </a:spcBef>
            </a:pPr>
            <a:r>
              <a:rPr lang="en-US" sz="1400" dirty="0">
                <a:solidFill>
                  <a:schemeClr val="accent3"/>
                </a:solidFill>
              </a:rPr>
              <a:t>Distribution</a:t>
            </a:r>
          </a:p>
          <a:p>
            <a:pPr algn="ctr">
              <a:spcBef>
                <a:spcPts val="0"/>
              </a:spcBef>
            </a:pPr>
            <a:r>
              <a:rPr lang="en-US" sz="1400" dirty="0">
                <a:solidFill>
                  <a:schemeClr val="accent3"/>
                </a:solidFill>
              </a:rPr>
              <a:t>Networks</a:t>
            </a:r>
          </a:p>
        </p:txBody>
      </p:sp>
      <p:sp>
        <p:nvSpPr>
          <p:cNvPr id="13" name="Text Placeholder 5">
            <a:extLst>
              <a:ext uri="{FF2B5EF4-FFF2-40B4-BE49-F238E27FC236}">
                <a16:creationId xmlns:a16="http://schemas.microsoft.com/office/drawing/2014/main" id="{AB583491-89B6-4CB2-B16F-FF8576E8AF44}"/>
              </a:ext>
            </a:extLst>
          </p:cNvPr>
          <p:cNvSpPr txBox="1">
            <a:spLocks/>
          </p:cNvSpPr>
          <p:nvPr/>
        </p:nvSpPr>
        <p:spPr bwMode="gray">
          <a:xfrm>
            <a:off x="5499480" y="2633800"/>
            <a:ext cx="1683760" cy="272172"/>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US" sz="1400" dirty="0">
                <a:solidFill>
                  <a:schemeClr val="accent4"/>
                </a:solidFill>
              </a:rPr>
              <a:t>Scale</a:t>
            </a:r>
          </a:p>
        </p:txBody>
      </p:sp>
      <p:sp>
        <p:nvSpPr>
          <p:cNvPr id="14" name="Text Placeholder 5">
            <a:extLst>
              <a:ext uri="{FF2B5EF4-FFF2-40B4-BE49-F238E27FC236}">
                <a16:creationId xmlns:a16="http://schemas.microsoft.com/office/drawing/2014/main" id="{51A093F6-5652-4E60-923D-71EDCEF95ED8}"/>
              </a:ext>
            </a:extLst>
          </p:cNvPr>
          <p:cNvSpPr txBox="1">
            <a:spLocks/>
          </p:cNvSpPr>
          <p:nvPr/>
        </p:nvSpPr>
        <p:spPr bwMode="gray">
          <a:xfrm>
            <a:off x="7038358" y="2633800"/>
            <a:ext cx="1065040" cy="432819"/>
          </a:xfrm>
          <a:prstGeom prst="rect">
            <a:avLst/>
          </a:prstGeom>
        </p:spPr>
        <p:txBody>
          <a:bodyPr vert="horz" wrap="square" lIns="0" tIns="0" rIns="0" bIns="0" rtlCol="0">
            <a:noAutofit/>
          </a:bodyPr>
          <a:lstStyle>
            <a:lvl1pPr marL="0" indent="0" algn="l" defTabSz="995690" rtl="0" eaLnBrk="1" latinLnBrk="0" hangingPunct="1">
              <a:lnSpc>
                <a:spcPct val="100000"/>
              </a:lnSpc>
              <a:spcBef>
                <a:spcPts val="600"/>
              </a:spcBef>
              <a:spcAft>
                <a:spcPts val="0"/>
              </a:spcAft>
              <a:buFont typeface="Arial" pitchFamily="34" charset="0"/>
              <a:buNone/>
              <a:defRPr lang="en-US" sz="1800" b="0" kern="1200" baseline="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chemeClr val="tx1"/>
              </a:buClr>
              <a:buSzPct val="100000"/>
              <a:buFont typeface="Arial" pitchFamily="34" charset="0"/>
              <a:buChar char="●"/>
              <a:defRPr lang="en-US" sz="18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Tx/>
              <a:buFont typeface="Arial" pitchFamily="34" charset="0"/>
              <a:buChar char="‒"/>
              <a:defRPr lang="en-US" sz="16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600" b="1" kern="1200" dirty="0" smtClean="0">
                <a:solidFill>
                  <a:schemeClr val="tx1"/>
                </a:solidFill>
                <a:latin typeface="Arial Black" panose="020B0A04020102020204" pitchFamily="34" charset="0"/>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pPr algn="ctr"/>
            <a:r>
              <a:rPr lang="en-US" sz="1400" dirty="0">
                <a:solidFill>
                  <a:schemeClr val="accent5"/>
                </a:solidFill>
              </a:rPr>
              <a:t>Network Effects</a:t>
            </a:r>
          </a:p>
        </p:txBody>
      </p:sp>
      <p:pic>
        <p:nvPicPr>
          <p:cNvPr id="15" name="Picture 14">
            <a:extLst>
              <a:ext uri="{FF2B5EF4-FFF2-40B4-BE49-F238E27FC236}">
                <a16:creationId xmlns:a16="http://schemas.microsoft.com/office/drawing/2014/main" id="{0D42790E-4DB8-44BA-9B87-CD495E4794E6}"/>
              </a:ext>
            </a:extLst>
          </p:cNvPr>
          <p:cNvPicPr>
            <a:picLocks noChangeAspect="1"/>
          </p:cNvPicPr>
          <p:nvPr/>
        </p:nvPicPr>
        <p:blipFill>
          <a:blip r:embed="rId3"/>
          <a:stretch>
            <a:fillRect/>
          </a:stretch>
        </p:blipFill>
        <p:spPr>
          <a:xfrm>
            <a:off x="1593309" y="3392645"/>
            <a:ext cx="812844" cy="427372"/>
          </a:xfrm>
          <a:prstGeom prst="rect">
            <a:avLst/>
          </a:prstGeom>
        </p:spPr>
      </p:pic>
      <p:pic>
        <p:nvPicPr>
          <p:cNvPr id="473090" name="Picture 2" descr="NetEase Games | NetEase North America">
            <a:extLst>
              <a:ext uri="{FF2B5EF4-FFF2-40B4-BE49-F238E27FC236}">
                <a16:creationId xmlns:a16="http://schemas.microsoft.com/office/drawing/2014/main" id="{F041B931-405A-4BF2-B7AF-9AE2F03A97E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38358" y="3342147"/>
            <a:ext cx="1184661" cy="443439"/>
          </a:xfrm>
          <a:prstGeom prst="rect">
            <a:avLst/>
          </a:prstGeom>
          <a:noFill/>
          <a:extLst>
            <a:ext uri="{909E8E84-426E-40DD-AFC4-6F175D3DCCD1}">
              <a14:hiddenFill xmlns:a14="http://schemas.microsoft.com/office/drawing/2010/main">
                <a:solidFill>
                  <a:srgbClr val="FFFFFF"/>
                </a:solidFill>
              </a14:hiddenFill>
            </a:ext>
          </a:extLst>
        </p:spPr>
      </p:pic>
      <p:pic>
        <p:nvPicPr>
          <p:cNvPr id="473092" name="Picture 4" descr="Kone - Wikipedia">
            <a:extLst>
              <a:ext uri="{FF2B5EF4-FFF2-40B4-BE49-F238E27FC236}">
                <a16:creationId xmlns:a16="http://schemas.microsoft.com/office/drawing/2014/main" id="{82A9DCCE-1D38-4801-AB2D-4263317A1E4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9478" y="3390084"/>
            <a:ext cx="877106" cy="444104"/>
          </a:xfrm>
          <a:prstGeom prst="rect">
            <a:avLst/>
          </a:prstGeom>
          <a:noFill/>
          <a:extLst>
            <a:ext uri="{909E8E84-426E-40DD-AFC4-6F175D3DCCD1}">
              <a14:hiddenFill xmlns:a14="http://schemas.microsoft.com/office/drawing/2010/main">
                <a:solidFill>
                  <a:srgbClr val="FFFFFF"/>
                </a:solidFill>
              </a14:hiddenFill>
            </a:ext>
          </a:extLst>
        </p:spPr>
      </p:pic>
      <p:pic>
        <p:nvPicPr>
          <p:cNvPr id="473094" name="Picture 6" descr="P&amp;G New Moon Logo And Satanist Rumors - Business Insider">
            <a:extLst>
              <a:ext uri="{FF2B5EF4-FFF2-40B4-BE49-F238E27FC236}">
                <a16:creationId xmlns:a16="http://schemas.microsoft.com/office/drawing/2014/main" id="{6941847E-20B9-4A8D-ABA7-AA6E7170A860}"/>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416826" y="3395502"/>
            <a:ext cx="741976" cy="459336"/>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8478C75B-0DF8-451D-9C60-288ABEED3934}"/>
              </a:ext>
            </a:extLst>
          </p:cNvPr>
          <p:cNvSpPr/>
          <p:nvPr/>
        </p:nvSpPr>
        <p:spPr>
          <a:xfrm>
            <a:off x="1898072" y="4734452"/>
            <a:ext cx="6979201" cy="233619"/>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a:t>No representation is being made that any investment will or is likely to achieve profits or losses similar to those achieved in the past, or that significant losses will be avoided.</a:t>
            </a:r>
          </a:p>
          <a:p>
            <a:pPr>
              <a:lnSpc>
                <a:spcPct val="80000"/>
              </a:lnSpc>
              <a:spcBef>
                <a:spcPct val="20000"/>
              </a:spcBef>
              <a:buClr>
                <a:schemeClr val="accent2"/>
              </a:buClr>
            </a:pPr>
            <a:r>
              <a:rPr lang="en-US" sz="500"/>
              <a:t>For illustrative purposes only. Not all securities are necessarily held within Ninety One's Quality Strategies. This is not a buy, sell or hold recommendation for any particular security. </a:t>
            </a:r>
          </a:p>
          <a:p>
            <a:pPr>
              <a:lnSpc>
                <a:spcPct val="80000"/>
              </a:lnSpc>
              <a:spcBef>
                <a:spcPct val="20000"/>
              </a:spcBef>
              <a:buClr>
                <a:schemeClr val="accent2"/>
              </a:buClr>
            </a:pPr>
            <a:r>
              <a:rPr lang="en-US" sz="500"/>
              <a:t>For further information on specific portfolio names, please see the Important information section.</a:t>
            </a:r>
            <a:endParaRPr lang="en-US" sz="500" dirty="0"/>
          </a:p>
        </p:txBody>
      </p:sp>
      <p:pic>
        <p:nvPicPr>
          <p:cNvPr id="17" name="Picture 2" descr="Entresto Side Effects - GoodRx">
            <a:extLst>
              <a:ext uri="{FF2B5EF4-FFF2-40B4-BE49-F238E27FC236}">
                <a16:creationId xmlns:a16="http://schemas.microsoft.com/office/drawing/2014/main" id="{962C2CA3-8FFB-4B4A-9EFD-E93543A01E7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890682" y="3342147"/>
            <a:ext cx="812844" cy="5676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98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GB" dirty="0"/>
              <a:t>Well positioned for the future</a:t>
            </a:r>
          </a:p>
        </p:txBody>
      </p:sp>
      <p:sp>
        <p:nvSpPr>
          <p:cNvPr id="11" name="Text Placeholder 10">
            <a:extLst>
              <a:ext uri="{FF2B5EF4-FFF2-40B4-BE49-F238E27FC236}">
                <a16:creationId xmlns:a16="http://schemas.microsoft.com/office/drawing/2014/main" id="{0CAAB60F-82A0-4327-A011-FC872D3CD549}"/>
              </a:ext>
            </a:extLst>
          </p:cNvPr>
          <p:cNvSpPr>
            <a:spLocks noGrp="1"/>
          </p:cNvSpPr>
          <p:nvPr>
            <p:ph idx="1"/>
          </p:nvPr>
        </p:nvSpPr>
        <p:spPr/>
        <p:txBody>
          <a:bodyPr>
            <a:normAutofit/>
          </a:bodyPr>
          <a:lstStyle/>
          <a:p>
            <a:r>
              <a:rPr lang="en-GB" sz="1400" dirty="0"/>
              <a:t>Innovation &amp; sustainability</a:t>
            </a:r>
          </a:p>
        </p:txBody>
      </p:sp>
      <p:grpSp>
        <p:nvGrpSpPr>
          <p:cNvPr id="45" name="Group 44">
            <a:extLst>
              <a:ext uri="{FF2B5EF4-FFF2-40B4-BE49-F238E27FC236}">
                <a16:creationId xmlns:a16="http://schemas.microsoft.com/office/drawing/2014/main" id="{6D669D7E-4E9A-4866-87D1-60E7D5E2A667}"/>
              </a:ext>
            </a:extLst>
          </p:cNvPr>
          <p:cNvGrpSpPr/>
          <p:nvPr/>
        </p:nvGrpSpPr>
        <p:grpSpPr>
          <a:xfrm>
            <a:off x="2927194" y="1750885"/>
            <a:ext cx="839800" cy="1725895"/>
            <a:chOff x="3362973" y="3843594"/>
            <a:chExt cx="1392443" cy="2291831"/>
          </a:xfrm>
        </p:grpSpPr>
        <p:sp>
          <p:nvSpPr>
            <p:cNvPr id="46" name="Rectangle 45">
              <a:extLst>
                <a:ext uri="{FF2B5EF4-FFF2-40B4-BE49-F238E27FC236}">
                  <a16:creationId xmlns:a16="http://schemas.microsoft.com/office/drawing/2014/main" id="{E39787C7-4F11-4548-BFAC-CB9ED93A9A71}"/>
                </a:ext>
              </a:extLst>
            </p:cNvPr>
            <p:cNvSpPr/>
            <p:nvPr/>
          </p:nvSpPr>
          <p:spPr bwMode="gray">
            <a:xfrm>
              <a:off x="3888581" y="5728534"/>
              <a:ext cx="274331" cy="134055"/>
            </a:xfrm>
            <a:prstGeom prst="rect">
              <a:avLst/>
            </a:prstGeom>
            <a:solidFill>
              <a:schemeClr val="bg1"/>
            </a:solidFill>
            <a:ln w="6350">
              <a:noFill/>
              <a:miter lim="800000"/>
              <a:headEnd/>
              <a:tailEnd/>
            </a:ln>
            <a:effectLst/>
          </p:spPr>
          <p:txBody>
            <a:bodyPr lIns="24489" tIns="24489" rIns="24489" bIns="24489" rtlCol="0" anchor="ctr"/>
            <a:lstStyle/>
            <a:p>
              <a:pPr algn="ctr">
                <a:spcBef>
                  <a:spcPct val="0"/>
                </a:spcBef>
              </a:pPr>
              <a:endParaRPr lang="en-GB" sz="816" dirty="0">
                <a:solidFill>
                  <a:srgbClr val="FFFFFF"/>
                </a:solidFill>
                <a:latin typeface="Arial" panose="020B0604020202020204" pitchFamily="34" charset="0"/>
                <a:cs typeface="Arial" charset="0"/>
              </a:endParaRPr>
            </a:p>
          </p:txBody>
        </p:sp>
        <p:pic>
          <p:nvPicPr>
            <p:cNvPr id="47" name="Graphic 46" descr="Books">
              <a:extLst>
                <a:ext uri="{FF2B5EF4-FFF2-40B4-BE49-F238E27FC236}">
                  <a16:creationId xmlns:a16="http://schemas.microsoft.com/office/drawing/2014/main" id="{2AE6C112-25C7-493A-A9EE-B5A7F16DBA2B}"/>
                </a:ext>
              </a:extLst>
            </p:cNvPr>
            <p:cNvPicPr>
              <a:picLocks noChangeAspect="1"/>
            </p:cNvPicPr>
            <p:nvPr/>
          </p:nvPicPr>
          <p:blipFill rotWithShape="1">
            <a:blip r:embed="rId3">
              <a:extLst>
                <a:ext uri="{96DAC541-7B7A-43D3-8B79-37D633B846F1}">
                  <asvg:svgBlip xmlns:asvg="http://schemas.microsoft.com/office/drawing/2016/SVG/main" xmlns="" r:embed="rId4"/>
                </a:ext>
              </a:extLst>
            </a:blip>
            <a:srcRect t="38990"/>
            <a:stretch/>
          </p:blipFill>
          <p:spPr>
            <a:xfrm>
              <a:off x="3362973" y="5285897"/>
              <a:ext cx="1392442" cy="849528"/>
            </a:xfrm>
            <a:prstGeom prst="rect">
              <a:avLst/>
            </a:prstGeom>
          </p:spPr>
        </p:pic>
        <p:sp>
          <p:nvSpPr>
            <p:cNvPr id="48" name="Rectangle 47">
              <a:extLst>
                <a:ext uri="{FF2B5EF4-FFF2-40B4-BE49-F238E27FC236}">
                  <a16:creationId xmlns:a16="http://schemas.microsoft.com/office/drawing/2014/main" id="{33755FD3-1278-4821-8621-B8D9484898B4}"/>
                </a:ext>
              </a:extLst>
            </p:cNvPr>
            <p:cNvSpPr/>
            <p:nvPr/>
          </p:nvSpPr>
          <p:spPr bwMode="gray">
            <a:xfrm>
              <a:off x="3888581" y="5285897"/>
              <a:ext cx="274331" cy="134055"/>
            </a:xfrm>
            <a:prstGeom prst="rect">
              <a:avLst/>
            </a:prstGeom>
            <a:solidFill>
              <a:schemeClr val="bg1"/>
            </a:solidFill>
            <a:ln w="6350">
              <a:noFill/>
              <a:miter lim="800000"/>
              <a:headEnd/>
              <a:tailEnd/>
            </a:ln>
            <a:effectLst/>
          </p:spPr>
          <p:txBody>
            <a:bodyPr lIns="24489" tIns="24489" rIns="24489" bIns="24489" rtlCol="0" anchor="ctr"/>
            <a:lstStyle/>
            <a:p>
              <a:pPr algn="ctr">
                <a:spcBef>
                  <a:spcPct val="0"/>
                </a:spcBef>
              </a:pPr>
              <a:endParaRPr lang="en-GB" sz="816" dirty="0">
                <a:solidFill>
                  <a:srgbClr val="FFFFFF"/>
                </a:solidFill>
                <a:latin typeface="Arial" panose="020B0604020202020204" pitchFamily="34" charset="0"/>
                <a:cs typeface="Arial" charset="0"/>
              </a:endParaRPr>
            </a:p>
          </p:txBody>
        </p:sp>
        <p:pic>
          <p:nvPicPr>
            <p:cNvPr id="50" name="Graphic 49" descr="Books">
              <a:extLst>
                <a:ext uri="{FF2B5EF4-FFF2-40B4-BE49-F238E27FC236}">
                  <a16:creationId xmlns:a16="http://schemas.microsoft.com/office/drawing/2014/main" id="{42FC28D8-4C08-4409-8691-FB4795E80A9B}"/>
                </a:ext>
              </a:extLst>
            </p:cNvPr>
            <p:cNvPicPr>
              <a:picLocks noChangeAspect="1"/>
            </p:cNvPicPr>
            <p:nvPr/>
          </p:nvPicPr>
          <p:blipFill rotWithShape="1">
            <a:blip r:embed="rId3">
              <a:extLst>
                <a:ext uri="{96DAC541-7B7A-43D3-8B79-37D633B846F1}">
                  <asvg:svgBlip xmlns:asvg="http://schemas.microsoft.com/office/drawing/2016/SVG/main" xmlns="" r:embed="rId4"/>
                </a:ext>
              </a:extLst>
            </a:blip>
            <a:srcRect t="38990" b="-1"/>
            <a:stretch/>
          </p:blipFill>
          <p:spPr>
            <a:xfrm>
              <a:off x="3362973" y="4836202"/>
              <a:ext cx="1392442" cy="849527"/>
            </a:xfrm>
            <a:prstGeom prst="rect">
              <a:avLst/>
            </a:prstGeom>
          </p:spPr>
        </p:pic>
        <p:sp>
          <p:nvSpPr>
            <p:cNvPr id="51" name="Rectangle 50">
              <a:extLst>
                <a:ext uri="{FF2B5EF4-FFF2-40B4-BE49-F238E27FC236}">
                  <a16:creationId xmlns:a16="http://schemas.microsoft.com/office/drawing/2014/main" id="{6081B431-47B6-486C-A654-82AAB7EA6EAB}"/>
                </a:ext>
              </a:extLst>
            </p:cNvPr>
            <p:cNvSpPr/>
            <p:nvPr/>
          </p:nvSpPr>
          <p:spPr bwMode="gray">
            <a:xfrm>
              <a:off x="3888581" y="4836202"/>
              <a:ext cx="274331" cy="134055"/>
            </a:xfrm>
            <a:prstGeom prst="rect">
              <a:avLst/>
            </a:prstGeom>
            <a:solidFill>
              <a:schemeClr val="bg1"/>
            </a:solidFill>
            <a:ln w="6350">
              <a:noFill/>
              <a:miter lim="800000"/>
              <a:headEnd/>
              <a:tailEnd/>
            </a:ln>
            <a:effectLst/>
          </p:spPr>
          <p:txBody>
            <a:bodyPr lIns="24489" tIns="24489" rIns="24489" bIns="24489" rtlCol="0" anchor="ctr"/>
            <a:lstStyle/>
            <a:p>
              <a:pPr algn="ctr">
                <a:spcBef>
                  <a:spcPct val="0"/>
                </a:spcBef>
              </a:pPr>
              <a:endParaRPr lang="en-GB" sz="816" dirty="0">
                <a:solidFill>
                  <a:srgbClr val="FFFFFF"/>
                </a:solidFill>
                <a:latin typeface="Arial" panose="020B0604020202020204" pitchFamily="34" charset="0"/>
                <a:cs typeface="Arial" charset="0"/>
              </a:endParaRPr>
            </a:p>
          </p:txBody>
        </p:sp>
        <p:pic>
          <p:nvPicPr>
            <p:cNvPr id="52" name="Graphic 51" descr="Books">
              <a:extLst>
                <a:ext uri="{FF2B5EF4-FFF2-40B4-BE49-F238E27FC236}">
                  <a16:creationId xmlns:a16="http://schemas.microsoft.com/office/drawing/2014/main" id="{0F6DC9D4-F66A-4BFA-AE09-2DDC75A1305F}"/>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3362974" y="3843594"/>
              <a:ext cx="1392442" cy="1392442"/>
            </a:xfrm>
            <a:prstGeom prst="rect">
              <a:avLst/>
            </a:prstGeom>
          </p:spPr>
        </p:pic>
      </p:grpSp>
      <p:sp>
        <p:nvSpPr>
          <p:cNvPr id="54" name="Graphic 54" descr="Books">
            <a:extLst>
              <a:ext uri="{FF2B5EF4-FFF2-40B4-BE49-F238E27FC236}">
                <a16:creationId xmlns:a16="http://schemas.microsoft.com/office/drawing/2014/main" id="{9CA449E7-1906-4665-905E-7E5179DF283B}"/>
              </a:ext>
            </a:extLst>
          </p:cNvPr>
          <p:cNvSpPr/>
          <p:nvPr/>
        </p:nvSpPr>
        <p:spPr>
          <a:xfrm>
            <a:off x="1617165" y="2956709"/>
            <a:ext cx="734863" cy="693812"/>
          </a:xfrm>
          <a:custGeom>
            <a:avLst/>
            <a:gdLst>
              <a:gd name="connsiteX0" fmla="*/ 1252337 w 1261900"/>
              <a:gd name="connsiteY0" fmla="*/ 422673 h 1174872"/>
              <a:gd name="connsiteX1" fmla="*/ 1176913 w 1261900"/>
              <a:gd name="connsiteY1" fmla="*/ 395115 h 1174872"/>
              <a:gd name="connsiteX2" fmla="*/ 1176913 w 1261900"/>
              <a:gd name="connsiteY2" fmla="*/ 237014 h 1174872"/>
              <a:gd name="connsiteX3" fmla="*/ 1252337 w 1261900"/>
              <a:gd name="connsiteY3" fmla="*/ 205104 h 1174872"/>
              <a:gd name="connsiteX4" fmla="*/ 741775 w 1261900"/>
              <a:gd name="connsiteY4" fmla="*/ 16544 h 1174872"/>
              <a:gd name="connsiteX5" fmla="*/ 120977 w 1261900"/>
              <a:gd name="connsiteY5" fmla="*/ 234113 h 1174872"/>
              <a:gd name="connsiteX6" fmla="*/ 60058 w 1261900"/>
              <a:gd name="connsiteY6" fmla="*/ 408169 h 1174872"/>
              <a:gd name="connsiteX7" fmla="*/ 67310 w 1261900"/>
              <a:gd name="connsiteY7" fmla="*/ 471989 h 1174872"/>
              <a:gd name="connsiteX8" fmla="*/ 16544 w 1261900"/>
              <a:gd name="connsiteY8" fmla="*/ 640242 h 1174872"/>
              <a:gd name="connsiteX9" fmla="*/ 60058 w 1261900"/>
              <a:gd name="connsiteY9" fmla="*/ 766432 h 1174872"/>
              <a:gd name="connsiteX10" fmla="*/ 57157 w 1261900"/>
              <a:gd name="connsiteY10" fmla="*/ 857811 h 1174872"/>
              <a:gd name="connsiteX11" fmla="*/ 132581 w 1261900"/>
              <a:gd name="connsiteY11" fmla="*/ 1002857 h 1174872"/>
              <a:gd name="connsiteX12" fmla="*/ 535809 w 1261900"/>
              <a:gd name="connsiteY12" fmla="*/ 1169660 h 1174872"/>
              <a:gd name="connsiteX13" fmla="*/ 1249436 w 1261900"/>
              <a:gd name="connsiteY13" fmla="*/ 873766 h 1174872"/>
              <a:gd name="connsiteX14" fmla="*/ 1174012 w 1261900"/>
              <a:gd name="connsiteY14" fmla="*/ 846208 h 1174872"/>
              <a:gd name="connsiteX15" fmla="*/ 1174012 w 1261900"/>
              <a:gd name="connsiteY15" fmla="*/ 686657 h 1174872"/>
              <a:gd name="connsiteX16" fmla="*/ 1249436 w 1261900"/>
              <a:gd name="connsiteY16" fmla="*/ 654747 h 1174872"/>
              <a:gd name="connsiteX17" fmla="*/ 1133399 w 1261900"/>
              <a:gd name="connsiteY17" fmla="*/ 611233 h 1174872"/>
              <a:gd name="connsiteX18" fmla="*/ 1133399 w 1261900"/>
              <a:gd name="connsiteY18" fmla="*/ 471989 h 1174872"/>
              <a:gd name="connsiteX19" fmla="*/ 1252337 w 1261900"/>
              <a:gd name="connsiteY19" fmla="*/ 422673 h 1174872"/>
              <a:gd name="connsiteX20" fmla="*/ 138383 w 1261900"/>
              <a:gd name="connsiteY20" fmla="*/ 335646 h 1174872"/>
              <a:gd name="connsiteX21" fmla="*/ 541611 w 1261900"/>
              <a:gd name="connsiteY21" fmla="*/ 493746 h 1174872"/>
              <a:gd name="connsiteX22" fmla="*/ 1120345 w 1261900"/>
              <a:gd name="connsiteY22" fmla="*/ 260222 h 1174872"/>
              <a:gd name="connsiteX23" fmla="*/ 1120345 w 1261900"/>
              <a:gd name="connsiteY23" fmla="*/ 384961 h 1174872"/>
              <a:gd name="connsiteX24" fmla="*/ 541611 w 1261900"/>
              <a:gd name="connsiteY24" fmla="*/ 625738 h 1174872"/>
              <a:gd name="connsiteX25" fmla="*/ 138383 w 1261900"/>
              <a:gd name="connsiteY25" fmla="*/ 466187 h 1174872"/>
              <a:gd name="connsiteX26" fmla="*/ 138383 w 1261900"/>
              <a:gd name="connsiteY26" fmla="*/ 335646 h 1174872"/>
              <a:gd name="connsiteX27" fmla="*/ 1117444 w 1261900"/>
              <a:gd name="connsiteY27" fmla="*/ 836055 h 1174872"/>
              <a:gd name="connsiteX28" fmla="*/ 538710 w 1261900"/>
              <a:gd name="connsiteY28" fmla="*/ 1075381 h 1174872"/>
              <a:gd name="connsiteX29" fmla="*/ 134032 w 1261900"/>
              <a:gd name="connsiteY29" fmla="*/ 915830 h 1174872"/>
              <a:gd name="connsiteX30" fmla="*/ 134032 w 1261900"/>
              <a:gd name="connsiteY30" fmla="*/ 802694 h 1174872"/>
              <a:gd name="connsiteX31" fmla="*/ 495196 w 1261900"/>
              <a:gd name="connsiteY31" fmla="*/ 950641 h 1174872"/>
              <a:gd name="connsiteX32" fmla="*/ 1118894 w 1261900"/>
              <a:gd name="connsiteY32" fmla="*/ 704063 h 1174872"/>
              <a:gd name="connsiteX33" fmla="*/ 1117444 w 1261900"/>
              <a:gd name="connsiteY33" fmla="*/ 836055 h 1174872"/>
              <a:gd name="connsiteX34" fmla="*/ 1076831 w 1261900"/>
              <a:gd name="connsiteY34" fmla="*/ 618485 h 1174872"/>
              <a:gd name="connsiteX35" fmla="*/ 498097 w 1261900"/>
              <a:gd name="connsiteY35" fmla="*/ 857811 h 1174872"/>
              <a:gd name="connsiteX36" fmla="*/ 94869 w 1261900"/>
              <a:gd name="connsiteY36" fmla="*/ 698261 h 1174872"/>
              <a:gd name="connsiteX37" fmla="*/ 94869 w 1261900"/>
              <a:gd name="connsiteY37" fmla="*/ 567719 h 1174872"/>
              <a:gd name="connsiteX38" fmla="*/ 509701 w 1261900"/>
              <a:gd name="connsiteY38" fmla="*/ 733072 h 1174872"/>
              <a:gd name="connsiteX39" fmla="*/ 1078281 w 1261900"/>
              <a:gd name="connsiteY39" fmla="*/ 495196 h 1174872"/>
              <a:gd name="connsiteX40" fmla="*/ 1078281 w 1261900"/>
              <a:gd name="connsiteY40" fmla="*/ 618485 h 1174872"/>
              <a:gd name="connsiteX0" fmla="*/ 1235793 w 1235793"/>
              <a:gd name="connsiteY0" fmla="*/ 406129 h 1153116"/>
              <a:gd name="connsiteX1" fmla="*/ 1160369 w 1235793"/>
              <a:gd name="connsiteY1" fmla="*/ 378571 h 1153116"/>
              <a:gd name="connsiteX2" fmla="*/ 1160369 w 1235793"/>
              <a:gd name="connsiteY2" fmla="*/ 220470 h 1153116"/>
              <a:gd name="connsiteX3" fmla="*/ 1235793 w 1235793"/>
              <a:gd name="connsiteY3" fmla="*/ 188560 h 1153116"/>
              <a:gd name="connsiteX4" fmla="*/ 725231 w 1235793"/>
              <a:gd name="connsiteY4" fmla="*/ 0 h 1153116"/>
              <a:gd name="connsiteX5" fmla="*/ 104433 w 1235793"/>
              <a:gd name="connsiteY5" fmla="*/ 217569 h 1153116"/>
              <a:gd name="connsiteX6" fmla="*/ 43514 w 1235793"/>
              <a:gd name="connsiteY6" fmla="*/ 391625 h 1153116"/>
              <a:gd name="connsiteX7" fmla="*/ 50766 w 1235793"/>
              <a:gd name="connsiteY7" fmla="*/ 455445 h 1153116"/>
              <a:gd name="connsiteX8" fmla="*/ 0 w 1235793"/>
              <a:gd name="connsiteY8" fmla="*/ 623698 h 1153116"/>
              <a:gd name="connsiteX9" fmla="*/ 43514 w 1235793"/>
              <a:gd name="connsiteY9" fmla="*/ 749888 h 1153116"/>
              <a:gd name="connsiteX10" fmla="*/ 40613 w 1235793"/>
              <a:gd name="connsiteY10" fmla="*/ 841267 h 1153116"/>
              <a:gd name="connsiteX11" fmla="*/ 116037 w 1235793"/>
              <a:gd name="connsiteY11" fmla="*/ 986313 h 1153116"/>
              <a:gd name="connsiteX12" fmla="*/ 519265 w 1235793"/>
              <a:gd name="connsiteY12" fmla="*/ 1153116 h 1153116"/>
              <a:gd name="connsiteX13" fmla="*/ 1157468 w 1235793"/>
              <a:gd name="connsiteY13" fmla="*/ 829664 h 1153116"/>
              <a:gd name="connsiteX14" fmla="*/ 1157468 w 1235793"/>
              <a:gd name="connsiteY14" fmla="*/ 670113 h 1153116"/>
              <a:gd name="connsiteX15" fmla="*/ 1232892 w 1235793"/>
              <a:gd name="connsiteY15" fmla="*/ 638203 h 1153116"/>
              <a:gd name="connsiteX16" fmla="*/ 1116855 w 1235793"/>
              <a:gd name="connsiteY16" fmla="*/ 594689 h 1153116"/>
              <a:gd name="connsiteX17" fmla="*/ 1116855 w 1235793"/>
              <a:gd name="connsiteY17" fmla="*/ 455445 h 1153116"/>
              <a:gd name="connsiteX18" fmla="*/ 1235793 w 1235793"/>
              <a:gd name="connsiteY18" fmla="*/ 406129 h 1153116"/>
              <a:gd name="connsiteX19" fmla="*/ 121839 w 1235793"/>
              <a:gd name="connsiteY19" fmla="*/ 319102 h 1153116"/>
              <a:gd name="connsiteX20" fmla="*/ 525067 w 1235793"/>
              <a:gd name="connsiteY20" fmla="*/ 477202 h 1153116"/>
              <a:gd name="connsiteX21" fmla="*/ 1103801 w 1235793"/>
              <a:gd name="connsiteY21" fmla="*/ 243678 h 1153116"/>
              <a:gd name="connsiteX22" fmla="*/ 1103801 w 1235793"/>
              <a:gd name="connsiteY22" fmla="*/ 368417 h 1153116"/>
              <a:gd name="connsiteX23" fmla="*/ 525067 w 1235793"/>
              <a:gd name="connsiteY23" fmla="*/ 609194 h 1153116"/>
              <a:gd name="connsiteX24" fmla="*/ 121839 w 1235793"/>
              <a:gd name="connsiteY24" fmla="*/ 449643 h 1153116"/>
              <a:gd name="connsiteX25" fmla="*/ 121839 w 1235793"/>
              <a:gd name="connsiteY25" fmla="*/ 319102 h 1153116"/>
              <a:gd name="connsiteX26" fmla="*/ 1100900 w 1235793"/>
              <a:gd name="connsiteY26" fmla="*/ 819511 h 1153116"/>
              <a:gd name="connsiteX27" fmla="*/ 522166 w 1235793"/>
              <a:gd name="connsiteY27" fmla="*/ 1058837 h 1153116"/>
              <a:gd name="connsiteX28" fmla="*/ 117488 w 1235793"/>
              <a:gd name="connsiteY28" fmla="*/ 899286 h 1153116"/>
              <a:gd name="connsiteX29" fmla="*/ 117488 w 1235793"/>
              <a:gd name="connsiteY29" fmla="*/ 786150 h 1153116"/>
              <a:gd name="connsiteX30" fmla="*/ 478652 w 1235793"/>
              <a:gd name="connsiteY30" fmla="*/ 934097 h 1153116"/>
              <a:gd name="connsiteX31" fmla="*/ 1102350 w 1235793"/>
              <a:gd name="connsiteY31" fmla="*/ 687519 h 1153116"/>
              <a:gd name="connsiteX32" fmla="*/ 1100900 w 1235793"/>
              <a:gd name="connsiteY32" fmla="*/ 819511 h 1153116"/>
              <a:gd name="connsiteX33" fmla="*/ 1060287 w 1235793"/>
              <a:gd name="connsiteY33" fmla="*/ 601941 h 1153116"/>
              <a:gd name="connsiteX34" fmla="*/ 481553 w 1235793"/>
              <a:gd name="connsiteY34" fmla="*/ 841267 h 1153116"/>
              <a:gd name="connsiteX35" fmla="*/ 78325 w 1235793"/>
              <a:gd name="connsiteY35" fmla="*/ 681717 h 1153116"/>
              <a:gd name="connsiteX36" fmla="*/ 78325 w 1235793"/>
              <a:gd name="connsiteY36" fmla="*/ 551175 h 1153116"/>
              <a:gd name="connsiteX37" fmla="*/ 493157 w 1235793"/>
              <a:gd name="connsiteY37" fmla="*/ 716528 h 1153116"/>
              <a:gd name="connsiteX38" fmla="*/ 1061737 w 1235793"/>
              <a:gd name="connsiteY38" fmla="*/ 478652 h 1153116"/>
              <a:gd name="connsiteX39" fmla="*/ 1061737 w 1235793"/>
              <a:gd name="connsiteY39" fmla="*/ 601941 h 1153116"/>
              <a:gd name="connsiteX40" fmla="*/ 1060287 w 1235793"/>
              <a:gd name="connsiteY40" fmla="*/ 601941 h 1153116"/>
              <a:gd name="connsiteX0" fmla="*/ 1235793 w 1235793"/>
              <a:gd name="connsiteY0" fmla="*/ 406129 h 1153116"/>
              <a:gd name="connsiteX1" fmla="*/ 1160369 w 1235793"/>
              <a:gd name="connsiteY1" fmla="*/ 378571 h 1153116"/>
              <a:gd name="connsiteX2" fmla="*/ 1160369 w 1235793"/>
              <a:gd name="connsiteY2" fmla="*/ 220470 h 1153116"/>
              <a:gd name="connsiteX3" fmla="*/ 1235793 w 1235793"/>
              <a:gd name="connsiteY3" fmla="*/ 188560 h 1153116"/>
              <a:gd name="connsiteX4" fmla="*/ 725231 w 1235793"/>
              <a:gd name="connsiteY4" fmla="*/ 0 h 1153116"/>
              <a:gd name="connsiteX5" fmla="*/ 104433 w 1235793"/>
              <a:gd name="connsiteY5" fmla="*/ 217569 h 1153116"/>
              <a:gd name="connsiteX6" fmla="*/ 43514 w 1235793"/>
              <a:gd name="connsiteY6" fmla="*/ 391625 h 1153116"/>
              <a:gd name="connsiteX7" fmla="*/ 50766 w 1235793"/>
              <a:gd name="connsiteY7" fmla="*/ 455445 h 1153116"/>
              <a:gd name="connsiteX8" fmla="*/ 0 w 1235793"/>
              <a:gd name="connsiteY8" fmla="*/ 623698 h 1153116"/>
              <a:gd name="connsiteX9" fmla="*/ 43514 w 1235793"/>
              <a:gd name="connsiteY9" fmla="*/ 749888 h 1153116"/>
              <a:gd name="connsiteX10" fmla="*/ 40613 w 1235793"/>
              <a:gd name="connsiteY10" fmla="*/ 841267 h 1153116"/>
              <a:gd name="connsiteX11" fmla="*/ 116037 w 1235793"/>
              <a:gd name="connsiteY11" fmla="*/ 986313 h 1153116"/>
              <a:gd name="connsiteX12" fmla="*/ 519265 w 1235793"/>
              <a:gd name="connsiteY12" fmla="*/ 1153116 h 1153116"/>
              <a:gd name="connsiteX13" fmla="*/ 1157468 w 1235793"/>
              <a:gd name="connsiteY13" fmla="*/ 670113 h 1153116"/>
              <a:gd name="connsiteX14" fmla="*/ 1232892 w 1235793"/>
              <a:gd name="connsiteY14" fmla="*/ 638203 h 1153116"/>
              <a:gd name="connsiteX15" fmla="*/ 1116855 w 1235793"/>
              <a:gd name="connsiteY15" fmla="*/ 594689 h 1153116"/>
              <a:gd name="connsiteX16" fmla="*/ 1116855 w 1235793"/>
              <a:gd name="connsiteY16" fmla="*/ 455445 h 1153116"/>
              <a:gd name="connsiteX17" fmla="*/ 1235793 w 1235793"/>
              <a:gd name="connsiteY17" fmla="*/ 406129 h 1153116"/>
              <a:gd name="connsiteX18" fmla="*/ 121839 w 1235793"/>
              <a:gd name="connsiteY18" fmla="*/ 319102 h 1153116"/>
              <a:gd name="connsiteX19" fmla="*/ 525067 w 1235793"/>
              <a:gd name="connsiteY19" fmla="*/ 477202 h 1153116"/>
              <a:gd name="connsiteX20" fmla="*/ 1103801 w 1235793"/>
              <a:gd name="connsiteY20" fmla="*/ 243678 h 1153116"/>
              <a:gd name="connsiteX21" fmla="*/ 1103801 w 1235793"/>
              <a:gd name="connsiteY21" fmla="*/ 368417 h 1153116"/>
              <a:gd name="connsiteX22" fmla="*/ 525067 w 1235793"/>
              <a:gd name="connsiteY22" fmla="*/ 609194 h 1153116"/>
              <a:gd name="connsiteX23" fmla="*/ 121839 w 1235793"/>
              <a:gd name="connsiteY23" fmla="*/ 449643 h 1153116"/>
              <a:gd name="connsiteX24" fmla="*/ 121839 w 1235793"/>
              <a:gd name="connsiteY24" fmla="*/ 319102 h 1153116"/>
              <a:gd name="connsiteX25" fmla="*/ 1100900 w 1235793"/>
              <a:gd name="connsiteY25" fmla="*/ 819511 h 1153116"/>
              <a:gd name="connsiteX26" fmla="*/ 522166 w 1235793"/>
              <a:gd name="connsiteY26" fmla="*/ 1058837 h 1153116"/>
              <a:gd name="connsiteX27" fmla="*/ 117488 w 1235793"/>
              <a:gd name="connsiteY27" fmla="*/ 899286 h 1153116"/>
              <a:gd name="connsiteX28" fmla="*/ 117488 w 1235793"/>
              <a:gd name="connsiteY28" fmla="*/ 786150 h 1153116"/>
              <a:gd name="connsiteX29" fmla="*/ 478652 w 1235793"/>
              <a:gd name="connsiteY29" fmla="*/ 934097 h 1153116"/>
              <a:gd name="connsiteX30" fmla="*/ 1102350 w 1235793"/>
              <a:gd name="connsiteY30" fmla="*/ 687519 h 1153116"/>
              <a:gd name="connsiteX31" fmla="*/ 1100900 w 1235793"/>
              <a:gd name="connsiteY31" fmla="*/ 819511 h 1153116"/>
              <a:gd name="connsiteX32" fmla="*/ 1060287 w 1235793"/>
              <a:gd name="connsiteY32" fmla="*/ 601941 h 1153116"/>
              <a:gd name="connsiteX33" fmla="*/ 481553 w 1235793"/>
              <a:gd name="connsiteY33" fmla="*/ 841267 h 1153116"/>
              <a:gd name="connsiteX34" fmla="*/ 78325 w 1235793"/>
              <a:gd name="connsiteY34" fmla="*/ 681717 h 1153116"/>
              <a:gd name="connsiteX35" fmla="*/ 78325 w 1235793"/>
              <a:gd name="connsiteY35" fmla="*/ 551175 h 1153116"/>
              <a:gd name="connsiteX36" fmla="*/ 493157 w 1235793"/>
              <a:gd name="connsiteY36" fmla="*/ 716528 h 1153116"/>
              <a:gd name="connsiteX37" fmla="*/ 1061737 w 1235793"/>
              <a:gd name="connsiteY37" fmla="*/ 478652 h 1153116"/>
              <a:gd name="connsiteX38" fmla="*/ 1061737 w 1235793"/>
              <a:gd name="connsiteY38" fmla="*/ 601941 h 1153116"/>
              <a:gd name="connsiteX39" fmla="*/ 1060287 w 1235793"/>
              <a:gd name="connsiteY39" fmla="*/ 601941 h 1153116"/>
              <a:gd name="connsiteX0" fmla="*/ 1235793 w 1235793"/>
              <a:gd name="connsiteY0" fmla="*/ 406129 h 1058837"/>
              <a:gd name="connsiteX1" fmla="*/ 1160369 w 1235793"/>
              <a:gd name="connsiteY1" fmla="*/ 378571 h 1058837"/>
              <a:gd name="connsiteX2" fmla="*/ 1160369 w 1235793"/>
              <a:gd name="connsiteY2" fmla="*/ 220470 h 1058837"/>
              <a:gd name="connsiteX3" fmla="*/ 1235793 w 1235793"/>
              <a:gd name="connsiteY3" fmla="*/ 188560 h 1058837"/>
              <a:gd name="connsiteX4" fmla="*/ 725231 w 1235793"/>
              <a:gd name="connsiteY4" fmla="*/ 0 h 1058837"/>
              <a:gd name="connsiteX5" fmla="*/ 104433 w 1235793"/>
              <a:gd name="connsiteY5" fmla="*/ 217569 h 1058837"/>
              <a:gd name="connsiteX6" fmla="*/ 43514 w 1235793"/>
              <a:gd name="connsiteY6" fmla="*/ 391625 h 1058837"/>
              <a:gd name="connsiteX7" fmla="*/ 50766 w 1235793"/>
              <a:gd name="connsiteY7" fmla="*/ 455445 h 1058837"/>
              <a:gd name="connsiteX8" fmla="*/ 0 w 1235793"/>
              <a:gd name="connsiteY8" fmla="*/ 623698 h 1058837"/>
              <a:gd name="connsiteX9" fmla="*/ 43514 w 1235793"/>
              <a:gd name="connsiteY9" fmla="*/ 749888 h 1058837"/>
              <a:gd name="connsiteX10" fmla="*/ 40613 w 1235793"/>
              <a:gd name="connsiteY10" fmla="*/ 841267 h 1058837"/>
              <a:gd name="connsiteX11" fmla="*/ 116037 w 1235793"/>
              <a:gd name="connsiteY11" fmla="*/ 986313 h 1058837"/>
              <a:gd name="connsiteX12" fmla="*/ 1157468 w 1235793"/>
              <a:gd name="connsiteY12" fmla="*/ 670113 h 1058837"/>
              <a:gd name="connsiteX13" fmla="*/ 1232892 w 1235793"/>
              <a:gd name="connsiteY13" fmla="*/ 638203 h 1058837"/>
              <a:gd name="connsiteX14" fmla="*/ 1116855 w 1235793"/>
              <a:gd name="connsiteY14" fmla="*/ 594689 h 1058837"/>
              <a:gd name="connsiteX15" fmla="*/ 1116855 w 1235793"/>
              <a:gd name="connsiteY15" fmla="*/ 455445 h 1058837"/>
              <a:gd name="connsiteX16" fmla="*/ 1235793 w 1235793"/>
              <a:gd name="connsiteY16" fmla="*/ 406129 h 1058837"/>
              <a:gd name="connsiteX17" fmla="*/ 121839 w 1235793"/>
              <a:gd name="connsiteY17" fmla="*/ 319102 h 1058837"/>
              <a:gd name="connsiteX18" fmla="*/ 525067 w 1235793"/>
              <a:gd name="connsiteY18" fmla="*/ 477202 h 1058837"/>
              <a:gd name="connsiteX19" fmla="*/ 1103801 w 1235793"/>
              <a:gd name="connsiteY19" fmla="*/ 243678 h 1058837"/>
              <a:gd name="connsiteX20" fmla="*/ 1103801 w 1235793"/>
              <a:gd name="connsiteY20" fmla="*/ 368417 h 1058837"/>
              <a:gd name="connsiteX21" fmla="*/ 525067 w 1235793"/>
              <a:gd name="connsiteY21" fmla="*/ 609194 h 1058837"/>
              <a:gd name="connsiteX22" fmla="*/ 121839 w 1235793"/>
              <a:gd name="connsiteY22" fmla="*/ 449643 h 1058837"/>
              <a:gd name="connsiteX23" fmla="*/ 121839 w 1235793"/>
              <a:gd name="connsiteY23" fmla="*/ 319102 h 1058837"/>
              <a:gd name="connsiteX24" fmla="*/ 1100900 w 1235793"/>
              <a:gd name="connsiteY24" fmla="*/ 819511 h 1058837"/>
              <a:gd name="connsiteX25" fmla="*/ 522166 w 1235793"/>
              <a:gd name="connsiteY25" fmla="*/ 1058837 h 1058837"/>
              <a:gd name="connsiteX26" fmla="*/ 117488 w 1235793"/>
              <a:gd name="connsiteY26" fmla="*/ 899286 h 1058837"/>
              <a:gd name="connsiteX27" fmla="*/ 117488 w 1235793"/>
              <a:gd name="connsiteY27" fmla="*/ 786150 h 1058837"/>
              <a:gd name="connsiteX28" fmla="*/ 478652 w 1235793"/>
              <a:gd name="connsiteY28" fmla="*/ 934097 h 1058837"/>
              <a:gd name="connsiteX29" fmla="*/ 1102350 w 1235793"/>
              <a:gd name="connsiteY29" fmla="*/ 687519 h 1058837"/>
              <a:gd name="connsiteX30" fmla="*/ 1100900 w 1235793"/>
              <a:gd name="connsiteY30" fmla="*/ 819511 h 1058837"/>
              <a:gd name="connsiteX31" fmla="*/ 1060287 w 1235793"/>
              <a:gd name="connsiteY31" fmla="*/ 601941 h 1058837"/>
              <a:gd name="connsiteX32" fmla="*/ 481553 w 1235793"/>
              <a:gd name="connsiteY32" fmla="*/ 841267 h 1058837"/>
              <a:gd name="connsiteX33" fmla="*/ 78325 w 1235793"/>
              <a:gd name="connsiteY33" fmla="*/ 681717 h 1058837"/>
              <a:gd name="connsiteX34" fmla="*/ 78325 w 1235793"/>
              <a:gd name="connsiteY34" fmla="*/ 551175 h 1058837"/>
              <a:gd name="connsiteX35" fmla="*/ 493157 w 1235793"/>
              <a:gd name="connsiteY35" fmla="*/ 716528 h 1058837"/>
              <a:gd name="connsiteX36" fmla="*/ 1061737 w 1235793"/>
              <a:gd name="connsiteY36" fmla="*/ 478652 h 1058837"/>
              <a:gd name="connsiteX37" fmla="*/ 1061737 w 1235793"/>
              <a:gd name="connsiteY37" fmla="*/ 601941 h 1058837"/>
              <a:gd name="connsiteX38" fmla="*/ 1060287 w 1235793"/>
              <a:gd name="connsiteY38" fmla="*/ 601941 h 1058837"/>
              <a:gd name="connsiteX0" fmla="*/ 1278559 w 1278559"/>
              <a:gd name="connsiteY0" fmla="*/ 406129 h 1058837"/>
              <a:gd name="connsiteX1" fmla="*/ 1203135 w 1278559"/>
              <a:gd name="connsiteY1" fmla="*/ 378571 h 1058837"/>
              <a:gd name="connsiteX2" fmla="*/ 1203135 w 1278559"/>
              <a:gd name="connsiteY2" fmla="*/ 220470 h 1058837"/>
              <a:gd name="connsiteX3" fmla="*/ 1278559 w 1278559"/>
              <a:gd name="connsiteY3" fmla="*/ 188560 h 1058837"/>
              <a:gd name="connsiteX4" fmla="*/ 767997 w 1278559"/>
              <a:gd name="connsiteY4" fmla="*/ 0 h 1058837"/>
              <a:gd name="connsiteX5" fmla="*/ 147199 w 1278559"/>
              <a:gd name="connsiteY5" fmla="*/ 217569 h 1058837"/>
              <a:gd name="connsiteX6" fmla="*/ 86280 w 1278559"/>
              <a:gd name="connsiteY6" fmla="*/ 391625 h 1058837"/>
              <a:gd name="connsiteX7" fmla="*/ 93532 w 1278559"/>
              <a:gd name="connsiteY7" fmla="*/ 455445 h 1058837"/>
              <a:gd name="connsiteX8" fmla="*/ 42766 w 1278559"/>
              <a:gd name="connsiteY8" fmla="*/ 623698 h 1058837"/>
              <a:gd name="connsiteX9" fmla="*/ 86280 w 1278559"/>
              <a:gd name="connsiteY9" fmla="*/ 749888 h 1058837"/>
              <a:gd name="connsiteX10" fmla="*/ 83379 w 1278559"/>
              <a:gd name="connsiteY10" fmla="*/ 841267 h 1058837"/>
              <a:gd name="connsiteX11" fmla="*/ 1200234 w 1278559"/>
              <a:gd name="connsiteY11" fmla="*/ 670113 h 1058837"/>
              <a:gd name="connsiteX12" fmla="*/ 1275658 w 1278559"/>
              <a:gd name="connsiteY12" fmla="*/ 638203 h 1058837"/>
              <a:gd name="connsiteX13" fmla="*/ 1159621 w 1278559"/>
              <a:gd name="connsiteY13" fmla="*/ 594689 h 1058837"/>
              <a:gd name="connsiteX14" fmla="*/ 1159621 w 1278559"/>
              <a:gd name="connsiteY14" fmla="*/ 455445 h 1058837"/>
              <a:gd name="connsiteX15" fmla="*/ 1278559 w 1278559"/>
              <a:gd name="connsiteY15" fmla="*/ 406129 h 1058837"/>
              <a:gd name="connsiteX16" fmla="*/ 164605 w 1278559"/>
              <a:gd name="connsiteY16" fmla="*/ 319102 h 1058837"/>
              <a:gd name="connsiteX17" fmla="*/ 567833 w 1278559"/>
              <a:gd name="connsiteY17" fmla="*/ 477202 h 1058837"/>
              <a:gd name="connsiteX18" fmla="*/ 1146567 w 1278559"/>
              <a:gd name="connsiteY18" fmla="*/ 243678 h 1058837"/>
              <a:gd name="connsiteX19" fmla="*/ 1146567 w 1278559"/>
              <a:gd name="connsiteY19" fmla="*/ 368417 h 1058837"/>
              <a:gd name="connsiteX20" fmla="*/ 567833 w 1278559"/>
              <a:gd name="connsiteY20" fmla="*/ 609194 h 1058837"/>
              <a:gd name="connsiteX21" fmla="*/ 164605 w 1278559"/>
              <a:gd name="connsiteY21" fmla="*/ 449643 h 1058837"/>
              <a:gd name="connsiteX22" fmla="*/ 164605 w 1278559"/>
              <a:gd name="connsiteY22" fmla="*/ 319102 h 1058837"/>
              <a:gd name="connsiteX23" fmla="*/ 1143666 w 1278559"/>
              <a:gd name="connsiteY23" fmla="*/ 819511 h 1058837"/>
              <a:gd name="connsiteX24" fmla="*/ 564932 w 1278559"/>
              <a:gd name="connsiteY24" fmla="*/ 1058837 h 1058837"/>
              <a:gd name="connsiteX25" fmla="*/ 160254 w 1278559"/>
              <a:gd name="connsiteY25" fmla="*/ 899286 h 1058837"/>
              <a:gd name="connsiteX26" fmla="*/ 160254 w 1278559"/>
              <a:gd name="connsiteY26" fmla="*/ 786150 h 1058837"/>
              <a:gd name="connsiteX27" fmla="*/ 521418 w 1278559"/>
              <a:gd name="connsiteY27" fmla="*/ 934097 h 1058837"/>
              <a:gd name="connsiteX28" fmla="*/ 1145116 w 1278559"/>
              <a:gd name="connsiteY28" fmla="*/ 687519 h 1058837"/>
              <a:gd name="connsiteX29" fmla="*/ 1143666 w 1278559"/>
              <a:gd name="connsiteY29" fmla="*/ 819511 h 1058837"/>
              <a:gd name="connsiteX30" fmla="*/ 1103053 w 1278559"/>
              <a:gd name="connsiteY30" fmla="*/ 601941 h 1058837"/>
              <a:gd name="connsiteX31" fmla="*/ 524319 w 1278559"/>
              <a:gd name="connsiteY31" fmla="*/ 841267 h 1058837"/>
              <a:gd name="connsiteX32" fmla="*/ 121091 w 1278559"/>
              <a:gd name="connsiteY32" fmla="*/ 681717 h 1058837"/>
              <a:gd name="connsiteX33" fmla="*/ 121091 w 1278559"/>
              <a:gd name="connsiteY33" fmla="*/ 551175 h 1058837"/>
              <a:gd name="connsiteX34" fmla="*/ 535923 w 1278559"/>
              <a:gd name="connsiteY34" fmla="*/ 716528 h 1058837"/>
              <a:gd name="connsiteX35" fmla="*/ 1104503 w 1278559"/>
              <a:gd name="connsiteY35" fmla="*/ 478652 h 1058837"/>
              <a:gd name="connsiteX36" fmla="*/ 1104503 w 1278559"/>
              <a:gd name="connsiteY36" fmla="*/ 601941 h 1058837"/>
              <a:gd name="connsiteX37" fmla="*/ 1103053 w 1278559"/>
              <a:gd name="connsiteY37" fmla="*/ 601941 h 1058837"/>
              <a:gd name="connsiteX0" fmla="*/ 1235793 w 1235793"/>
              <a:gd name="connsiteY0" fmla="*/ 406129 h 1058837"/>
              <a:gd name="connsiteX1" fmla="*/ 1160369 w 1235793"/>
              <a:gd name="connsiteY1" fmla="*/ 378571 h 1058837"/>
              <a:gd name="connsiteX2" fmla="*/ 1160369 w 1235793"/>
              <a:gd name="connsiteY2" fmla="*/ 220470 h 1058837"/>
              <a:gd name="connsiteX3" fmla="*/ 1235793 w 1235793"/>
              <a:gd name="connsiteY3" fmla="*/ 188560 h 1058837"/>
              <a:gd name="connsiteX4" fmla="*/ 725231 w 1235793"/>
              <a:gd name="connsiteY4" fmla="*/ 0 h 1058837"/>
              <a:gd name="connsiteX5" fmla="*/ 104433 w 1235793"/>
              <a:gd name="connsiteY5" fmla="*/ 217569 h 1058837"/>
              <a:gd name="connsiteX6" fmla="*/ 43514 w 1235793"/>
              <a:gd name="connsiteY6" fmla="*/ 391625 h 1058837"/>
              <a:gd name="connsiteX7" fmla="*/ 50766 w 1235793"/>
              <a:gd name="connsiteY7" fmla="*/ 455445 h 1058837"/>
              <a:gd name="connsiteX8" fmla="*/ 0 w 1235793"/>
              <a:gd name="connsiteY8" fmla="*/ 623698 h 1058837"/>
              <a:gd name="connsiteX9" fmla="*/ 43514 w 1235793"/>
              <a:gd name="connsiteY9" fmla="*/ 749888 h 1058837"/>
              <a:gd name="connsiteX10" fmla="*/ 1157468 w 1235793"/>
              <a:gd name="connsiteY10" fmla="*/ 670113 h 1058837"/>
              <a:gd name="connsiteX11" fmla="*/ 1232892 w 1235793"/>
              <a:gd name="connsiteY11" fmla="*/ 638203 h 1058837"/>
              <a:gd name="connsiteX12" fmla="*/ 1116855 w 1235793"/>
              <a:gd name="connsiteY12" fmla="*/ 594689 h 1058837"/>
              <a:gd name="connsiteX13" fmla="*/ 1116855 w 1235793"/>
              <a:gd name="connsiteY13" fmla="*/ 455445 h 1058837"/>
              <a:gd name="connsiteX14" fmla="*/ 1235793 w 1235793"/>
              <a:gd name="connsiteY14" fmla="*/ 406129 h 1058837"/>
              <a:gd name="connsiteX15" fmla="*/ 121839 w 1235793"/>
              <a:gd name="connsiteY15" fmla="*/ 319102 h 1058837"/>
              <a:gd name="connsiteX16" fmla="*/ 525067 w 1235793"/>
              <a:gd name="connsiteY16" fmla="*/ 477202 h 1058837"/>
              <a:gd name="connsiteX17" fmla="*/ 1103801 w 1235793"/>
              <a:gd name="connsiteY17" fmla="*/ 243678 h 1058837"/>
              <a:gd name="connsiteX18" fmla="*/ 1103801 w 1235793"/>
              <a:gd name="connsiteY18" fmla="*/ 368417 h 1058837"/>
              <a:gd name="connsiteX19" fmla="*/ 525067 w 1235793"/>
              <a:gd name="connsiteY19" fmla="*/ 609194 h 1058837"/>
              <a:gd name="connsiteX20" fmla="*/ 121839 w 1235793"/>
              <a:gd name="connsiteY20" fmla="*/ 449643 h 1058837"/>
              <a:gd name="connsiteX21" fmla="*/ 121839 w 1235793"/>
              <a:gd name="connsiteY21" fmla="*/ 319102 h 1058837"/>
              <a:gd name="connsiteX22" fmla="*/ 1100900 w 1235793"/>
              <a:gd name="connsiteY22" fmla="*/ 819511 h 1058837"/>
              <a:gd name="connsiteX23" fmla="*/ 522166 w 1235793"/>
              <a:gd name="connsiteY23" fmla="*/ 1058837 h 1058837"/>
              <a:gd name="connsiteX24" fmla="*/ 117488 w 1235793"/>
              <a:gd name="connsiteY24" fmla="*/ 899286 h 1058837"/>
              <a:gd name="connsiteX25" fmla="*/ 117488 w 1235793"/>
              <a:gd name="connsiteY25" fmla="*/ 786150 h 1058837"/>
              <a:gd name="connsiteX26" fmla="*/ 478652 w 1235793"/>
              <a:gd name="connsiteY26" fmla="*/ 934097 h 1058837"/>
              <a:gd name="connsiteX27" fmla="*/ 1102350 w 1235793"/>
              <a:gd name="connsiteY27" fmla="*/ 687519 h 1058837"/>
              <a:gd name="connsiteX28" fmla="*/ 1100900 w 1235793"/>
              <a:gd name="connsiteY28" fmla="*/ 819511 h 1058837"/>
              <a:gd name="connsiteX29" fmla="*/ 1060287 w 1235793"/>
              <a:gd name="connsiteY29" fmla="*/ 601941 h 1058837"/>
              <a:gd name="connsiteX30" fmla="*/ 481553 w 1235793"/>
              <a:gd name="connsiteY30" fmla="*/ 841267 h 1058837"/>
              <a:gd name="connsiteX31" fmla="*/ 78325 w 1235793"/>
              <a:gd name="connsiteY31" fmla="*/ 681717 h 1058837"/>
              <a:gd name="connsiteX32" fmla="*/ 78325 w 1235793"/>
              <a:gd name="connsiteY32" fmla="*/ 551175 h 1058837"/>
              <a:gd name="connsiteX33" fmla="*/ 493157 w 1235793"/>
              <a:gd name="connsiteY33" fmla="*/ 716528 h 1058837"/>
              <a:gd name="connsiteX34" fmla="*/ 1061737 w 1235793"/>
              <a:gd name="connsiteY34" fmla="*/ 478652 h 1058837"/>
              <a:gd name="connsiteX35" fmla="*/ 1061737 w 1235793"/>
              <a:gd name="connsiteY35" fmla="*/ 601941 h 1058837"/>
              <a:gd name="connsiteX36" fmla="*/ 1060287 w 1235793"/>
              <a:gd name="connsiteY36" fmla="*/ 601941 h 1058837"/>
              <a:gd name="connsiteX0" fmla="*/ 1235793 w 1235793"/>
              <a:gd name="connsiteY0" fmla="*/ 406129 h 1058837"/>
              <a:gd name="connsiteX1" fmla="*/ 1160369 w 1235793"/>
              <a:gd name="connsiteY1" fmla="*/ 378571 h 1058837"/>
              <a:gd name="connsiteX2" fmla="*/ 1160369 w 1235793"/>
              <a:gd name="connsiteY2" fmla="*/ 220470 h 1058837"/>
              <a:gd name="connsiteX3" fmla="*/ 1235793 w 1235793"/>
              <a:gd name="connsiteY3" fmla="*/ 188560 h 1058837"/>
              <a:gd name="connsiteX4" fmla="*/ 725231 w 1235793"/>
              <a:gd name="connsiteY4" fmla="*/ 0 h 1058837"/>
              <a:gd name="connsiteX5" fmla="*/ 104433 w 1235793"/>
              <a:gd name="connsiteY5" fmla="*/ 217569 h 1058837"/>
              <a:gd name="connsiteX6" fmla="*/ 43514 w 1235793"/>
              <a:gd name="connsiteY6" fmla="*/ 391625 h 1058837"/>
              <a:gd name="connsiteX7" fmla="*/ 50766 w 1235793"/>
              <a:gd name="connsiteY7" fmla="*/ 455445 h 1058837"/>
              <a:gd name="connsiteX8" fmla="*/ 0 w 1235793"/>
              <a:gd name="connsiteY8" fmla="*/ 623698 h 1058837"/>
              <a:gd name="connsiteX9" fmla="*/ 43514 w 1235793"/>
              <a:gd name="connsiteY9" fmla="*/ 749888 h 1058837"/>
              <a:gd name="connsiteX10" fmla="*/ 476431 w 1235793"/>
              <a:gd name="connsiteY10" fmla="*/ 934432 h 1058837"/>
              <a:gd name="connsiteX11" fmla="*/ 1232892 w 1235793"/>
              <a:gd name="connsiteY11" fmla="*/ 638203 h 1058837"/>
              <a:gd name="connsiteX12" fmla="*/ 1116855 w 1235793"/>
              <a:gd name="connsiteY12" fmla="*/ 594689 h 1058837"/>
              <a:gd name="connsiteX13" fmla="*/ 1116855 w 1235793"/>
              <a:gd name="connsiteY13" fmla="*/ 455445 h 1058837"/>
              <a:gd name="connsiteX14" fmla="*/ 1235793 w 1235793"/>
              <a:gd name="connsiteY14" fmla="*/ 406129 h 1058837"/>
              <a:gd name="connsiteX15" fmla="*/ 121839 w 1235793"/>
              <a:gd name="connsiteY15" fmla="*/ 319102 h 1058837"/>
              <a:gd name="connsiteX16" fmla="*/ 525067 w 1235793"/>
              <a:gd name="connsiteY16" fmla="*/ 477202 h 1058837"/>
              <a:gd name="connsiteX17" fmla="*/ 1103801 w 1235793"/>
              <a:gd name="connsiteY17" fmla="*/ 243678 h 1058837"/>
              <a:gd name="connsiteX18" fmla="*/ 1103801 w 1235793"/>
              <a:gd name="connsiteY18" fmla="*/ 368417 h 1058837"/>
              <a:gd name="connsiteX19" fmla="*/ 525067 w 1235793"/>
              <a:gd name="connsiteY19" fmla="*/ 609194 h 1058837"/>
              <a:gd name="connsiteX20" fmla="*/ 121839 w 1235793"/>
              <a:gd name="connsiteY20" fmla="*/ 449643 h 1058837"/>
              <a:gd name="connsiteX21" fmla="*/ 121839 w 1235793"/>
              <a:gd name="connsiteY21" fmla="*/ 319102 h 1058837"/>
              <a:gd name="connsiteX22" fmla="*/ 1100900 w 1235793"/>
              <a:gd name="connsiteY22" fmla="*/ 819511 h 1058837"/>
              <a:gd name="connsiteX23" fmla="*/ 522166 w 1235793"/>
              <a:gd name="connsiteY23" fmla="*/ 1058837 h 1058837"/>
              <a:gd name="connsiteX24" fmla="*/ 117488 w 1235793"/>
              <a:gd name="connsiteY24" fmla="*/ 899286 h 1058837"/>
              <a:gd name="connsiteX25" fmla="*/ 117488 w 1235793"/>
              <a:gd name="connsiteY25" fmla="*/ 786150 h 1058837"/>
              <a:gd name="connsiteX26" fmla="*/ 478652 w 1235793"/>
              <a:gd name="connsiteY26" fmla="*/ 934097 h 1058837"/>
              <a:gd name="connsiteX27" fmla="*/ 1102350 w 1235793"/>
              <a:gd name="connsiteY27" fmla="*/ 687519 h 1058837"/>
              <a:gd name="connsiteX28" fmla="*/ 1100900 w 1235793"/>
              <a:gd name="connsiteY28" fmla="*/ 819511 h 1058837"/>
              <a:gd name="connsiteX29" fmla="*/ 1060287 w 1235793"/>
              <a:gd name="connsiteY29" fmla="*/ 601941 h 1058837"/>
              <a:gd name="connsiteX30" fmla="*/ 481553 w 1235793"/>
              <a:gd name="connsiteY30" fmla="*/ 841267 h 1058837"/>
              <a:gd name="connsiteX31" fmla="*/ 78325 w 1235793"/>
              <a:gd name="connsiteY31" fmla="*/ 681717 h 1058837"/>
              <a:gd name="connsiteX32" fmla="*/ 78325 w 1235793"/>
              <a:gd name="connsiteY32" fmla="*/ 551175 h 1058837"/>
              <a:gd name="connsiteX33" fmla="*/ 493157 w 1235793"/>
              <a:gd name="connsiteY33" fmla="*/ 716528 h 1058837"/>
              <a:gd name="connsiteX34" fmla="*/ 1061737 w 1235793"/>
              <a:gd name="connsiteY34" fmla="*/ 478652 h 1058837"/>
              <a:gd name="connsiteX35" fmla="*/ 1061737 w 1235793"/>
              <a:gd name="connsiteY35" fmla="*/ 601941 h 1058837"/>
              <a:gd name="connsiteX36" fmla="*/ 1060287 w 1235793"/>
              <a:gd name="connsiteY36" fmla="*/ 601941 h 1058837"/>
              <a:gd name="connsiteX0" fmla="*/ 1235793 w 1235793"/>
              <a:gd name="connsiteY0" fmla="*/ 406129 h 1058837"/>
              <a:gd name="connsiteX1" fmla="*/ 1160369 w 1235793"/>
              <a:gd name="connsiteY1" fmla="*/ 378571 h 1058837"/>
              <a:gd name="connsiteX2" fmla="*/ 1160369 w 1235793"/>
              <a:gd name="connsiteY2" fmla="*/ 220470 h 1058837"/>
              <a:gd name="connsiteX3" fmla="*/ 1235793 w 1235793"/>
              <a:gd name="connsiteY3" fmla="*/ 188560 h 1058837"/>
              <a:gd name="connsiteX4" fmla="*/ 725231 w 1235793"/>
              <a:gd name="connsiteY4" fmla="*/ 0 h 1058837"/>
              <a:gd name="connsiteX5" fmla="*/ 104433 w 1235793"/>
              <a:gd name="connsiteY5" fmla="*/ 217569 h 1058837"/>
              <a:gd name="connsiteX6" fmla="*/ 43514 w 1235793"/>
              <a:gd name="connsiteY6" fmla="*/ 391625 h 1058837"/>
              <a:gd name="connsiteX7" fmla="*/ 50766 w 1235793"/>
              <a:gd name="connsiteY7" fmla="*/ 455445 h 1058837"/>
              <a:gd name="connsiteX8" fmla="*/ 0 w 1235793"/>
              <a:gd name="connsiteY8" fmla="*/ 623698 h 1058837"/>
              <a:gd name="connsiteX9" fmla="*/ 43514 w 1235793"/>
              <a:gd name="connsiteY9" fmla="*/ 749888 h 1058837"/>
              <a:gd name="connsiteX10" fmla="*/ 476431 w 1235793"/>
              <a:gd name="connsiteY10" fmla="*/ 934432 h 1058837"/>
              <a:gd name="connsiteX11" fmla="*/ 1232892 w 1235793"/>
              <a:gd name="connsiteY11" fmla="*/ 638203 h 1058837"/>
              <a:gd name="connsiteX12" fmla="*/ 1116855 w 1235793"/>
              <a:gd name="connsiteY12" fmla="*/ 594689 h 1058837"/>
              <a:gd name="connsiteX13" fmla="*/ 1116855 w 1235793"/>
              <a:gd name="connsiteY13" fmla="*/ 455445 h 1058837"/>
              <a:gd name="connsiteX14" fmla="*/ 1235793 w 1235793"/>
              <a:gd name="connsiteY14" fmla="*/ 406129 h 1058837"/>
              <a:gd name="connsiteX15" fmla="*/ 121839 w 1235793"/>
              <a:gd name="connsiteY15" fmla="*/ 319102 h 1058837"/>
              <a:gd name="connsiteX16" fmla="*/ 525067 w 1235793"/>
              <a:gd name="connsiteY16" fmla="*/ 477202 h 1058837"/>
              <a:gd name="connsiteX17" fmla="*/ 1103801 w 1235793"/>
              <a:gd name="connsiteY17" fmla="*/ 243678 h 1058837"/>
              <a:gd name="connsiteX18" fmla="*/ 1103801 w 1235793"/>
              <a:gd name="connsiteY18" fmla="*/ 368417 h 1058837"/>
              <a:gd name="connsiteX19" fmla="*/ 525067 w 1235793"/>
              <a:gd name="connsiteY19" fmla="*/ 609194 h 1058837"/>
              <a:gd name="connsiteX20" fmla="*/ 121839 w 1235793"/>
              <a:gd name="connsiteY20" fmla="*/ 449643 h 1058837"/>
              <a:gd name="connsiteX21" fmla="*/ 121839 w 1235793"/>
              <a:gd name="connsiteY21" fmla="*/ 319102 h 1058837"/>
              <a:gd name="connsiteX22" fmla="*/ 1100900 w 1235793"/>
              <a:gd name="connsiteY22" fmla="*/ 819511 h 1058837"/>
              <a:gd name="connsiteX23" fmla="*/ 522166 w 1235793"/>
              <a:gd name="connsiteY23" fmla="*/ 1058837 h 1058837"/>
              <a:gd name="connsiteX24" fmla="*/ 117488 w 1235793"/>
              <a:gd name="connsiteY24" fmla="*/ 899286 h 1058837"/>
              <a:gd name="connsiteX25" fmla="*/ 117488 w 1235793"/>
              <a:gd name="connsiteY25" fmla="*/ 786150 h 1058837"/>
              <a:gd name="connsiteX26" fmla="*/ 478652 w 1235793"/>
              <a:gd name="connsiteY26" fmla="*/ 934097 h 1058837"/>
              <a:gd name="connsiteX27" fmla="*/ 1102350 w 1235793"/>
              <a:gd name="connsiteY27" fmla="*/ 687519 h 1058837"/>
              <a:gd name="connsiteX28" fmla="*/ 1100900 w 1235793"/>
              <a:gd name="connsiteY28" fmla="*/ 819511 h 1058837"/>
              <a:gd name="connsiteX29" fmla="*/ 1060287 w 1235793"/>
              <a:gd name="connsiteY29" fmla="*/ 601941 h 1058837"/>
              <a:gd name="connsiteX30" fmla="*/ 481553 w 1235793"/>
              <a:gd name="connsiteY30" fmla="*/ 841267 h 1058837"/>
              <a:gd name="connsiteX31" fmla="*/ 78325 w 1235793"/>
              <a:gd name="connsiteY31" fmla="*/ 681717 h 1058837"/>
              <a:gd name="connsiteX32" fmla="*/ 78325 w 1235793"/>
              <a:gd name="connsiteY32" fmla="*/ 551175 h 1058837"/>
              <a:gd name="connsiteX33" fmla="*/ 493157 w 1235793"/>
              <a:gd name="connsiteY33" fmla="*/ 716528 h 1058837"/>
              <a:gd name="connsiteX34" fmla="*/ 1061737 w 1235793"/>
              <a:gd name="connsiteY34" fmla="*/ 478652 h 1058837"/>
              <a:gd name="connsiteX35" fmla="*/ 1061737 w 1235793"/>
              <a:gd name="connsiteY35" fmla="*/ 601941 h 1058837"/>
              <a:gd name="connsiteX36" fmla="*/ 1060287 w 1235793"/>
              <a:gd name="connsiteY36" fmla="*/ 601941 h 1058837"/>
              <a:gd name="connsiteX0" fmla="*/ 1235793 w 1235793"/>
              <a:gd name="connsiteY0" fmla="*/ 406129 h 1058837"/>
              <a:gd name="connsiteX1" fmla="*/ 1160369 w 1235793"/>
              <a:gd name="connsiteY1" fmla="*/ 378571 h 1058837"/>
              <a:gd name="connsiteX2" fmla="*/ 1160369 w 1235793"/>
              <a:gd name="connsiteY2" fmla="*/ 220470 h 1058837"/>
              <a:gd name="connsiteX3" fmla="*/ 1235793 w 1235793"/>
              <a:gd name="connsiteY3" fmla="*/ 188560 h 1058837"/>
              <a:gd name="connsiteX4" fmla="*/ 725231 w 1235793"/>
              <a:gd name="connsiteY4" fmla="*/ 0 h 1058837"/>
              <a:gd name="connsiteX5" fmla="*/ 104433 w 1235793"/>
              <a:gd name="connsiteY5" fmla="*/ 217569 h 1058837"/>
              <a:gd name="connsiteX6" fmla="*/ 43514 w 1235793"/>
              <a:gd name="connsiteY6" fmla="*/ 391625 h 1058837"/>
              <a:gd name="connsiteX7" fmla="*/ 50766 w 1235793"/>
              <a:gd name="connsiteY7" fmla="*/ 455445 h 1058837"/>
              <a:gd name="connsiteX8" fmla="*/ 0 w 1235793"/>
              <a:gd name="connsiteY8" fmla="*/ 623698 h 1058837"/>
              <a:gd name="connsiteX9" fmla="*/ 43514 w 1235793"/>
              <a:gd name="connsiteY9" fmla="*/ 749888 h 1058837"/>
              <a:gd name="connsiteX10" fmla="*/ 476431 w 1235793"/>
              <a:gd name="connsiteY10" fmla="*/ 934432 h 1058837"/>
              <a:gd name="connsiteX11" fmla="*/ 1232892 w 1235793"/>
              <a:gd name="connsiteY11" fmla="*/ 638203 h 1058837"/>
              <a:gd name="connsiteX12" fmla="*/ 1116855 w 1235793"/>
              <a:gd name="connsiteY12" fmla="*/ 594689 h 1058837"/>
              <a:gd name="connsiteX13" fmla="*/ 1116855 w 1235793"/>
              <a:gd name="connsiteY13" fmla="*/ 455445 h 1058837"/>
              <a:gd name="connsiteX14" fmla="*/ 1235793 w 1235793"/>
              <a:gd name="connsiteY14" fmla="*/ 406129 h 1058837"/>
              <a:gd name="connsiteX15" fmla="*/ 121839 w 1235793"/>
              <a:gd name="connsiteY15" fmla="*/ 319102 h 1058837"/>
              <a:gd name="connsiteX16" fmla="*/ 525067 w 1235793"/>
              <a:gd name="connsiteY16" fmla="*/ 477202 h 1058837"/>
              <a:gd name="connsiteX17" fmla="*/ 1103801 w 1235793"/>
              <a:gd name="connsiteY17" fmla="*/ 243678 h 1058837"/>
              <a:gd name="connsiteX18" fmla="*/ 1103801 w 1235793"/>
              <a:gd name="connsiteY18" fmla="*/ 368417 h 1058837"/>
              <a:gd name="connsiteX19" fmla="*/ 525067 w 1235793"/>
              <a:gd name="connsiteY19" fmla="*/ 609194 h 1058837"/>
              <a:gd name="connsiteX20" fmla="*/ 121839 w 1235793"/>
              <a:gd name="connsiteY20" fmla="*/ 449643 h 1058837"/>
              <a:gd name="connsiteX21" fmla="*/ 121839 w 1235793"/>
              <a:gd name="connsiteY21" fmla="*/ 319102 h 1058837"/>
              <a:gd name="connsiteX22" fmla="*/ 1100900 w 1235793"/>
              <a:gd name="connsiteY22" fmla="*/ 819511 h 1058837"/>
              <a:gd name="connsiteX23" fmla="*/ 522166 w 1235793"/>
              <a:gd name="connsiteY23" fmla="*/ 1058837 h 1058837"/>
              <a:gd name="connsiteX24" fmla="*/ 117488 w 1235793"/>
              <a:gd name="connsiteY24" fmla="*/ 899286 h 1058837"/>
              <a:gd name="connsiteX25" fmla="*/ 117488 w 1235793"/>
              <a:gd name="connsiteY25" fmla="*/ 786150 h 1058837"/>
              <a:gd name="connsiteX26" fmla="*/ 478652 w 1235793"/>
              <a:gd name="connsiteY26" fmla="*/ 934097 h 1058837"/>
              <a:gd name="connsiteX27" fmla="*/ 1102350 w 1235793"/>
              <a:gd name="connsiteY27" fmla="*/ 687519 h 1058837"/>
              <a:gd name="connsiteX28" fmla="*/ 1100900 w 1235793"/>
              <a:gd name="connsiteY28" fmla="*/ 819511 h 1058837"/>
              <a:gd name="connsiteX29" fmla="*/ 1060287 w 1235793"/>
              <a:gd name="connsiteY29" fmla="*/ 601941 h 1058837"/>
              <a:gd name="connsiteX30" fmla="*/ 481553 w 1235793"/>
              <a:gd name="connsiteY30" fmla="*/ 841267 h 1058837"/>
              <a:gd name="connsiteX31" fmla="*/ 78325 w 1235793"/>
              <a:gd name="connsiteY31" fmla="*/ 681717 h 1058837"/>
              <a:gd name="connsiteX32" fmla="*/ 78325 w 1235793"/>
              <a:gd name="connsiteY32" fmla="*/ 551175 h 1058837"/>
              <a:gd name="connsiteX33" fmla="*/ 493157 w 1235793"/>
              <a:gd name="connsiteY33" fmla="*/ 716528 h 1058837"/>
              <a:gd name="connsiteX34" fmla="*/ 1061737 w 1235793"/>
              <a:gd name="connsiteY34" fmla="*/ 478652 h 1058837"/>
              <a:gd name="connsiteX35" fmla="*/ 1061737 w 1235793"/>
              <a:gd name="connsiteY35" fmla="*/ 601941 h 1058837"/>
              <a:gd name="connsiteX36" fmla="*/ 1060287 w 1235793"/>
              <a:gd name="connsiteY36" fmla="*/ 601941 h 1058837"/>
              <a:gd name="connsiteX0" fmla="*/ 1235793 w 1235793"/>
              <a:gd name="connsiteY0" fmla="*/ 406129 h 1250493"/>
              <a:gd name="connsiteX1" fmla="*/ 1160369 w 1235793"/>
              <a:gd name="connsiteY1" fmla="*/ 378571 h 1250493"/>
              <a:gd name="connsiteX2" fmla="*/ 1160369 w 1235793"/>
              <a:gd name="connsiteY2" fmla="*/ 220470 h 1250493"/>
              <a:gd name="connsiteX3" fmla="*/ 1235793 w 1235793"/>
              <a:gd name="connsiteY3" fmla="*/ 188560 h 1250493"/>
              <a:gd name="connsiteX4" fmla="*/ 725231 w 1235793"/>
              <a:gd name="connsiteY4" fmla="*/ 0 h 1250493"/>
              <a:gd name="connsiteX5" fmla="*/ 104433 w 1235793"/>
              <a:gd name="connsiteY5" fmla="*/ 217569 h 1250493"/>
              <a:gd name="connsiteX6" fmla="*/ 43514 w 1235793"/>
              <a:gd name="connsiteY6" fmla="*/ 391625 h 1250493"/>
              <a:gd name="connsiteX7" fmla="*/ 50766 w 1235793"/>
              <a:gd name="connsiteY7" fmla="*/ 455445 h 1250493"/>
              <a:gd name="connsiteX8" fmla="*/ 0 w 1235793"/>
              <a:gd name="connsiteY8" fmla="*/ 623698 h 1250493"/>
              <a:gd name="connsiteX9" fmla="*/ 43514 w 1235793"/>
              <a:gd name="connsiteY9" fmla="*/ 749888 h 1250493"/>
              <a:gd name="connsiteX10" fmla="*/ 476431 w 1235793"/>
              <a:gd name="connsiteY10" fmla="*/ 934432 h 1250493"/>
              <a:gd name="connsiteX11" fmla="*/ 1232892 w 1235793"/>
              <a:gd name="connsiteY11" fmla="*/ 638203 h 1250493"/>
              <a:gd name="connsiteX12" fmla="*/ 1116855 w 1235793"/>
              <a:gd name="connsiteY12" fmla="*/ 594689 h 1250493"/>
              <a:gd name="connsiteX13" fmla="*/ 1116855 w 1235793"/>
              <a:gd name="connsiteY13" fmla="*/ 455445 h 1250493"/>
              <a:gd name="connsiteX14" fmla="*/ 1235793 w 1235793"/>
              <a:gd name="connsiteY14" fmla="*/ 406129 h 1250493"/>
              <a:gd name="connsiteX15" fmla="*/ 121839 w 1235793"/>
              <a:gd name="connsiteY15" fmla="*/ 319102 h 1250493"/>
              <a:gd name="connsiteX16" fmla="*/ 525067 w 1235793"/>
              <a:gd name="connsiteY16" fmla="*/ 477202 h 1250493"/>
              <a:gd name="connsiteX17" fmla="*/ 1103801 w 1235793"/>
              <a:gd name="connsiteY17" fmla="*/ 243678 h 1250493"/>
              <a:gd name="connsiteX18" fmla="*/ 1103801 w 1235793"/>
              <a:gd name="connsiteY18" fmla="*/ 368417 h 1250493"/>
              <a:gd name="connsiteX19" fmla="*/ 525067 w 1235793"/>
              <a:gd name="connsiteY19" fmla="*/ 609194 h 1250493"/>
              <a:gd name="connsiteX20" fmla="*/ 121839 w 1235793"/>
              <a:gd name="connsiteY20" fmla="*/ 449643 h 1250493"/>
              <a:gd name="connsiteX21" fmla="*/ 121839 w 1235793"/>
              <a:gd name="connsiteY21" fmla="*/ 319102 h 1250493"/>
              <a:gd name="connsiteX22" fmla="*/ 1100900 w 1235793"/>
              <a:gd name="connsiteY22" fmla="*/ 819511 h 1250493"/>
              <a:gd name="connsiteX23" fmla="*/ 522166 w 1235793"/>
              <a:gd name="connsiteY23" fmla="*/ 1058837 h 1250493"/>
              <a:gd name="connsiteX24" fmla="*/ 117488 w 1235793"/>
              <a:gd name="connsiteY24" fmla="*/ 899286 h 1250493"/>
              <a:gd name="connsiteX25" fmla="*/ 136538 w 1235793"/>
              <a:gd name="connsiteY25" fmla="*/ 1250493 h 1250493"/>
              <a:gd name="connsiteX26" fmla="*/ 478652 w 1235793"/>
              <a:gd name="connsiteY26" fmla="*/ 934097 h 1250493"/>
              <a:gd name="connsiteX27" fmla="*/ 1102350 w 1235793"/>
              <a:gd name="connsiteY27" fmla="*/ 687519 h 1250493"/>
              <a:gd name="connsiteX28" fmla="*/ 1100900 w 1235793"/>
              <a:gd name="connsiteY28" fmla="*/ 819511 h 1250493"/>
              <a:gd name="connsiteX29" fmla="*/ 1060287 w 1235793"/>
              <a:gd name="connsiteY29" fmla="*/ 601941 h 1250493"/>
              <a:gd name="connsiteX30" fmla="*/ 481553 w 1235793"/>
              <a:gd name="connsiteY30" fmla="*/ 841267 h 1250493"/>
              <a:gd name="connsiteX31" fmla="*/ 78325 w 1235793"/>
              <a:gd name="connsiteY31" fmla="*/ 681717 h 1250493"/>
              <a:gd name="connsiteX32" fmla="*/ 78325 w 1235793"/>
              <a:gd name="connsiteY32" fmla="*/ 551175 h 1250493"/>
              <a:gd name="connsiteX33" fmla="*/ 493157 w 1235793"/>
              <a:gd name="connsiteY33" fmla="*/ 716528 h 1250493"/>
              <a:gd name="connsiteX34" fmla="*/ 1061737 w 1235793"/>
              <a:gd name="connsiteY34" fmla="*/ 478652 h 1250493"/>
              <a:gd name="connsiteX35" fmla="*/ 1061737 w 1235793"/>
              <a:gd name="connsiteY35" fmla="*/ 601941 h 1250493"/>
              <a:gd name="connsiteX36" fmla="*/ 1060287 w 1235793"/>
              <a:gd name="connsiteY36" fmla="*/ 601941 h 1250493"/>
              <a:gd name="connsiteX0" fmla="*/ 1235793 w 1235793"/>
              <a:gd name="connsiteY0" fmla="*/ 406129 h 1250493"/>
              <a:gd name="connsiteX1" fmla="*/ 1160369 w 1235793"/>
              <a:gd name="connsiteY1" fmla="*/ 378571 h 1250493"/>
              <a:gd name="connsiteX2" fmla="*/ 1160369 w 1235793"/>
              <a:gd name="connsiteY2" fmla="*/ 220470 h 1250493"/>
              <a:gd name="connsiteX3" fmla="*/ 1235793 w 1235793"/>
              <a:gd name="connsiteY3" fmla="*/ 188560 h 1250493"/>
              <a:gd name="connsiteX4" fmla="*/ 725231 w 1235793"/>
              <a:gd name="connsiteY4" fmla="*/ 0 h 1250493"/>
              <a:gd name="connsiteX5" fmla="*/ 104433 w 1235793"/>
              <a:gd name="connsiteY5" fmla="*/ 217569 h 1250493"/>
              <a:gd name="connsiteX6" fmla="*/ 43514 w 1235793"/>
              <a:gd name="connsiteY6" fmla="*/ 391625 h 1250493"/>
              <a:gd name="connsiteX7" fmla="*/ 50766 w 1235793"/>
              <a:gd name="connsiteY7" fmla="*/ 455445 h 1250493"/>
              <a:gd name="connsiteX8" fmla="*/ 0 w 1235793"/>
              <a:gd name="connsiteY8" fmla="*/ 623698 h 1250493"/>
              <a:gd name="connsiteX9" fmla="*/ 43514 w 1235793"/>
              <a:gd name="connsiteY9" fmla="*/ 749888 h 1250493"/>
              <a:gd name="connsiteX10" fmla="*/ 476431 w 1235793"/>
              <a:gd name="connsiteY10" fmla="*/ 934432 h 1250493"/>
              <a:gd name="connsiteX11" fmla="*/ 1232892 w 1235793"/>
              <a:gd name="connsiteY11" fmla="*/ 638203 h 1250493"/>
              <a:gd name="connsiteX12" fmla="*/ 1116855 w 1235793"/>
              <a:gd name="connsiteY12" fmla="*/ 594689 h 1250493"/>
              <a:gd name="connsiteX13" fmla="*/ 1116855 w 1235793"/>
              <a:gd name="connsiteY13" fmla="*/ 455445 h 1250493"/>
              <a:gd name="connsiteX14" fmla="*/ 1235793 w 1235793"/>
              <a:gd name="connsiteY14" fmla="*/ 406129 h 1250493"/>
              <a:gd name="connsiteX15" fmla="*/ 121839 w 1235793"/>
              <a:gd name="connsiteY15" fmla="*/ 319102 h 1250493"/>
              <a:gd name="connsiteX16" fmla="*/ 525067 w 1235793"/>
              <a:gd name="connsiteY16" fmla="*/ 477202 h 1250493"/>
              <a:gd name="connsiteX17" fmla="*/ 1103801 w 1235793"/>
              <a:gd name="connsiteY17" fmla="*/ 243678 h 1250493"/>
              <a:gd name="connsiteX18" fmla="*/ 1103801 w 1235793"/>
              <a:gd name="connsiteY18" fmla="*/ 368417 h 1250493"/>
              <a:gd name="connsiteX19" fmla="*/ 525067 w 1235793"/>
              <a:gd name="connsiteY19" fmla="*/ 609194 h 1250493"/>
              <a:gd name="connsiteX20" fmla="*/ 121839 w 1235793"/>
              <a:gd name="connsiteY20" fmla="*/ 449643 h 1250493"/>
              <a:gd name="connsiteX21" fmla="*/ 121839 w 1235793"/>
              <a:gd name="connsiteY21" fmla="*/ 319102 h 1250493"/>
              <a:gd name="connsiteX22" fmla="*/ 1100900 w 1235793"/>
              <a:gd name="connsiteY22" fmla="*/ 819511 h 1250493"/>
              <a:gd name="connsiteX23" fmla="*/ 726952 w 1235793"/>
              <a:gd name="connsiteY23" fmla="*/ 1242193 h 1250493"/>
              <a:gd name="connsiteX24" fmla="*/ 117488 w 1235793"/>
              <a:gd name="connsiteY24" fmla="*/ 899286 h 1250493"/>
              <a:gd name="connsiteX25" fmla="*/ 136538 w 1235793"/>
              <a:gd name="connsiteY25" fmla="*/ 1250493 h 1250493"/>
              <a:gd name="connsiteX26" fmla="*/ 478652 w 1235793"/>
              <a:gd name="connsiteY26" fmla="*/ 934097 h 1250493"/>
              <a:gd name="connsiteX27" fmla="*/ 1102350 w 1235793"/>
              <a:gd name="connsiteY27" fmla="*/ 687519 h 1250493"/>
              <a:gd name="connsiteX28" fmla="*/ 1100900 w 1235793"/>
              <a:gd name="connsiteY28" fmla="*/ 819511 h 1250493"/>
              <a:gd name="connsiteX29" fmla="*/ 1060287 w 1235793"/>
              <a:gd name="connsiteY29" fmla="*/ 601941 h 1250493"/>
              <a:gd name="connsiteX30" fmla="*/ 481553 w 1235793"/>
              <a:gd name="connsiteY30" fmla="*/ 841267 h 1250493"/>
              <a:gd name="connsiteX31" fmla="*/ 78325 w 1235793"/>
              <a:gd name="connsiteY31" fmla="*/ 681717 h 1250493"/>
              <a:gd name="connsiteX32" fmla="*/ 78325 w 1235793"/>
              <a:gd name="connsiteY32" fmla="*/ 551175 h 1250493"/>
              <a:gd name="connsiteX33" fmla="*/ 493157 w 1235793"/>
              <a:gd name="connsiteY33" fmla="*/ 716528 h 1250493"/>
              <a:gd name="connsiteX34" fmla="*/ 1061737 w 1235793"/>
              <a:gd name="connsiteY34" fmla="*/ 478652 h 1250493"/>
              <a:gd name="connsiteX35" fmla="*/ 1061737 w 1235793"/>
              <a:gd name="connsiteY35" fmla="*/ 601941 h 1250493"/>
              <a:gd name="connsiteX36" fmla="*/ 1060287 w 1235793"/>
              <a:gd name="connsiteY36" fmla="*/ 601941 h 1250493"/>
              <a:gd name="connsiteX0" fmla="*/ 1235793 w 1397625"/>
              <a:gd name="connsiteY0" fmla="*/ 406129 h 1250493"/>
              <a:gd name="connsiteX1" fmla="*/ 1160369 w 1397625"/>
              <a:gd name="connsiteY1" fmla="*/ 378571 h 1250493"/>
              <a:gd name="connsiteX2" fmla="*/ 1160369 w 1397625"/>
              <a:gd name="connsiteY2" fmla="*/ 220470 h 1250493"/>
              <a:gd name="connsiteX3" fmla="*/ 1235793 w 1397625"/>
              <a:gd name="connsiteY3" fmla="*/ 188560 h 1250493"/>
              <a:gd name="connsiteX4" fmla="*/ 725231 w 1397625"/>
              <a:gd name="connsiteY4" fmla="*/ 0 h 1250493"/>
              <a:gd name="connsiteX5" fmla="*/ 104433 w 1397625"/>
              <a:gd name="connsiteY5" fmla="*/ 217569 h 1250493"/>
              <a:gd name="connsiteX6" fmla="*/ 43514 w 1397625"/>
              <a:gd name="connsiteY6" fmla="*/ 391625 h 1250493"/>
              <a:gd name="connsiteX7" fmla="*/ 50766 w 1397625"/>
              <a:gd name="connsiteY7" fmla="*/ 455445 h 1250493"/>
              <a:gd name="connsiteX8" fmla="*/ 0 w 1397625"/>
              <a:gd name="connsiteY8" fmla="*/ 623698 h 1250493"/>
              <a:gd name="connsiteX9" fmla="*/ 43514 w 1397625"/>
              <a:gd name="connsiteY9" fmla="*/ 749888 h 1250493"/>
              <a:gd name="connsiteX10" fmla="*/ 476431 w 1397625"/>
              <a:gd name="connsiteY10" fmla="*/ 934432 h 1250493"/>
              <a:gd name="connsiteX11" fmla="*/ 1232892 w 1397625"/>
              <a:gd name="connsiteY11" fmla="*/ 638203 h 1250493"/>
              <a:gd name="connsiteX12" fmla="*/ 1116855 w 1397625"/>
              <a:gd name="connsiteY12" fmla="*/ 594689 h 1250493"/>
              <a:gd name="connsiteX13" fmla="*/ 1116855 w 1397625"/>
              <a:gd name="connsiteY13" fmla="*/ 455445 h 1250493"/>
              <a:gd name="connsiteX14" fmla="*/ 1235793 w 1397625"/>
              <a:gd name="connsiteY14" fmla="*/ 406129 h 1250493"/>
              <a:gd name="connsiteX15" fmla="*/ 121839 w 1397625"/>
              <a:gd name="connsiteY15" fmla="*/ 319102 h 1250493"/>
              <a:gd name="connsiteX16" fmla="*/ 525067 w 1397625"/>
              <a:gd name="connsiteY16" fmla="*/ 477202 h 1250493"/>
              <a:gd name="connsiteX17" fmla="*/ 1103801 w 1397625"/>
              <a:gd name="connsiteY17" fmla="*/ 243678 h 1250493"/>
              <a:gd name="connsiteX18" fmla="*/ 1103801 w 1397625"/>
              <a:gd name="connsiteY18" fmla="*/ 368417 h 1250493"/>
              <a:gd name="connsiteX19" fmla="*/ 525067 w 1397625"/>
              <a:gd name="connsiteY19" fmla="*/ 609194 h 1250493"/>
              <a:gd name="connsiteX20" fmla="*/ 121839 w 1397625"/>
              <a:gd name="connsiteY20" fmla="*/ 449643 h 1250493"/>
              <a:gd name="connsiteX21" fmla="*/ 121839 w 1397625"/>
              <a:gd name="connsiteY21" fmla="*/ 319102 h 1250493"/>
              <a:gd name="connsiteX22" fmla="*/ 1100900 w 1397625"/>
              <a:gd name="connsiteY22" fmla="*/ 819511 h 1250493"/>
              <a:gd name="connsiteX23" fmla="*/ 726952 w 1397625"/>
              <a:gd name="connsiteY23" fmla="*/ 1242193 h 1250493"/>
              <a:gd name="connsiteX24" fmla="*/ 117488 w 1397625"/>
              <a:gd name="connsiteY24" fmla="*/ 899286 h 1250493"/>
              <a:gd name="connsiteX25" fmla="*/ 136538 w 1397625"/>
              <a:gd name="connsiteY25" fmla="*/ 1250493 h 1250493"/>
              <a:gd name="connsiteX26" fmla="*/ 478652 w 1397625"/>
              <a:gd name="connsiteY26" fmla="*/ 934097 h 1250493"/>
              <a:gd name="connsiteX27" fmla="*/ 1397625 w 1397625"/>
              <a:gd name="connsiteY27" fmla="*/ 1113763 h 1250493"/>
              <a:gd name="connsiteX28" fmla="*/ 1100900 w 1397625"/>
              <a:gd name="connsiteY28" fmla="*/ 819511 h 1250493"/>
              <a:gd name="connsiteX29" fmla="*/ 1060287 w 1397625"/>
              <a:gd name="connsiteY29" fmla="*/ 601941 h 1250493"/>
              <a:gd name="connsiteX30" fmla="*/ 481553 w 1397625"/>
              <a:gd name="connsiteY30" fmla="*/ 841267 h 1250493"/>
              <a:gd name="connsiteX31" fmla="*/ 78325 w 1397625"/>
              <a:gd name="connsiteY31" fmla="*/ 681717 h 1250493"/>
              <a:gd name="connsiteX32" fmla="*/ 78325 w 1397625"/>
              <a:gd name="connsiteY32" fmla="*/ 551175 h 1250493"/>
              <a:gd name="connsiteX33" fmla="*/ 493157 w 1397625"/>
              <a:gd name="connsiteY33" fmla="*/ 716528 h 1250493"/>
              <a:gd name="connsiteX34" fmla="*/ 1061737 w 1397625"/>
              <a:gd name="connsiteY34" fmla="*/ 478652 h 1250493"/>
              <a:gd name="connsiteX35" fmla="*/ 1061737 w 1397625"/>
              <a:gd name="connsiteY35" fmla="*/ 601941 h 1250493"/>
              <a:gd name="connsiteX36" fmla="*/ 1060287 w 1397625"/>
              <a:gd name="connsiteY36" fmla="*/ 601941 h 1250493"/>
              <a:gd name="connsiteX0" fmla="*/ 1235793 w 1397625"/>
              <a:gd name="connsiteY0" fmla="*/ 406129 h 1250493"/>
              <a:gd name="connsiteX1" fmla="*/ 1160369 w 1397625"/>
              <a:gd name="connsiteY1" fmla="*/ 378571 h 1250493"/>
              <a:gd name="connsiteX2" fmla="*/ 1160369 w 1397625"/>
              <a:gd name="connsiteY2" fmla="*/ 220470 h 1250493"/>
              <a:gd name="connsiteX3" fmla="*/ 1235793 w 1397625"/>
              <a:gd name="connsiteY3" fmla="*/ 188560 h 1250493"/>
              <a:gd name="connsiteX4" fmla="*/ 725231 w 1397625"/>
              <a:gd name="connsiteY4" fmla="*/ 0 h 1250493"/>
              <a:gd name="connsiteX5" fmla="*/ 104433 w 1397625"/>
              <a:gd name="connsiteY5" fmla="*/ 217569 h 1250493"/>
              <a:gd name="connsiteX6" fmla="*/ 43514 w 1397625"/>
              <a:gd name="connsiteY6" fmla="*/ 391625 h 1250493"/>
              <a:gd name="connsiteX7" fmla="*/ 50766 w 1397625"/>
              <a:gd name="connsiteY7" fmla="*/ 455445 h 1250493"/>
              <a:gd name="connsiteX8" fmla="*/ 0 w 1397625"/>
              <a:gd name="connsiteY8" fmla="*/ 623698 h 1250493"/>
              <a:gd name="connsiteX9" fmla="*/ 43514 w 1397625"/>
              <a:gd name="connsiteY9" fmla="*/ 749888 h 1250493"/>
              <a:gd name="connsiteX10" fmla="*/ 476431 w 1397625"/>
              <a:gd name="connsiteY10" fmla="*/ 934432 h 1250493"/>
              <a:gd name="connsiteX11" fmla="*/ 1232892 w 1397625"/>
              <a:gd name="connsiteY11" fmla="*/ 638203 h 1250493"/>
              <a:gd name="connsiteX12" fmla="*/ 1116855 w 1397625"/>
              <a:gd name="connsiteY12" fmla="*/ 594689 h 1250493"/>
              <a:gd name="connsiteX13" fmla="*/ 1116855 w 1397625"/>
              <a:gd name="connsiteY13" fmla="*/ 455445 h 1250493"/>
              <a:gd name="connsiteX14" fmla="*/ 1235793 w 1397625"/>
              <a:gd name="connsiteY14" fmla="*/ 406129 h 1250493"/>
              <a:gd name="connsiteX15" fmla="*/ 121839 w 1397625"/>
              <a:gd name="connsiteY15" fmla="*/ 319102 h 1250493"/>
              <a:gd name="connsiteX16" fmla="*/ 525067 w 1397625"/>
              <a:gd name="connsiteY16" fmla="*/ 477202 h 1250493"/>
              <a:gd name="connsiteX17" fmla="*/ 1103801 w 1397625"/>
              <a:gd name="connsiteY17" fmla="*/ 243678 h 1250493"/>
              <a:gd name="connsiteX18" fmla="*/ 1103801 w 1397625"/>
              <a:gd name="connsiteY18" fmla="*/ 368417 h 1250493"/>
              <a:gd name="connsiteX19" fmla="*/ 525067 w 1397625"/>
              <a:gd name="connsiteY19" fmla="*/ 609194 h 1250493"/>
              <a:gd name="connsiteX20" fmla="*/ 121839 w 1397625"/>
              <a:gd name="connsiteY20" fmla="*/ 449643 h 1250493"/>
              <a:gd name="connsiteX21" fmla="*/ 121839 w 1397625"/>
              <a:gd name="connsiteY21" fmla="*/ 319102 h 1250493"/>
              <a:gd name="connsiteX22" fmla="*/ 1100900 w 1397625"/>
              <a:gd name="connsiteY22" fmla="*/ 819511 h 1250493"/>
              <a:gd name="connsiteX23" fmla="*/ 726952 w 1397625"/>
              <a:gd name="connsiteY23" fmla="*/ 1242193 h 1250493"/>
              <a:gd name="connsiteX24" fmla="*/ 117488 w 1397625"/>
              <a:gd name="connsiteY24" fmla="*/ 899286 h 1250493"/>
              <a:gd name="connsiteX25" fmla="*/ 136538 w 1397625"/>
              <a:gd name="connsiteY25" fmla="*/ 1250493 h 1250493"/>
              <a:gd name="connsiteX26" fmla="*/ 352445 w 1397625"/>
              <a:gd name="connsiteY26" fmla="*/ 1234135 h 1250493"/>
              <a:gd name="connsiteX27" fmla="*/ 1397625 w 1397625"/>
              <a:gd name="connsiteY27" fmla="*/ 1113763 h 1250493"/>
              <a:gd name="connsiteX28" fmla="*/ 1100900 w 1397625"/>
              <a:gd name="connsiteY28" fmla="*/ 819511 h 1250493"/>
              <a:gd name="connsiteX29" fmla="*/ 1060287 w 1397625"/>
              <a:gd name="connsiteY29" fmla="*/ 601941 h 1250493"/>
              <a:gd name="connsiteX30" fmla="*/ 481553 w 1397625"/>
              <a:gd name="connsiteY30" fmla="*/ 841267 h 1250493"/>
              <a:gd name="connsiteX31" fmla="*/ 78325 w 1397625"/>
              <a:gd name="connsiteY31" fmla="*/ 681717 h 1250493"/>
              <a:gd name="connsiteX32" fmla="*/ 78325 w 1397625"/>
              <a:gd name="connsiteY32" fmla="*/ 551175 h 1250493"/>
              <a:gd name="connsiteX33" fmla="*/ 493157 w 1397625"/>
              <a:gd name="connsiteY33" fmla="*/ 716528 h 1250493"/>
              <a:gd name="connsiteX34" fmla="*/ 1061737 w 1397625"/>
              <a:gd name="connsiteY34" fmla="*/ 478652 h 1250493"/>
              <a:gd name="connsiteX35" fmla="*/ 1061737 w 1397625"/>
              <a:gd name="connsiteY35" fmla="*/ 601941 h 1250493"/>
              <a:gd name="connsiteX36" fmla="*/ 1060287 w 1397625"/>
              <a:gd name="connsiteY36" fmla="*/ 601941 h 1250493"/>
              <a:gd name="connsiteX0" fmla="*/ 2817131 w 2978963"/>
              <a:gd name="connsiteY0" fmla="*/ 406129 h 1977750"/>
              <a:gd name="connsiteX1" fmla="*/ 2741707 w 2978963"/>
              <a:gd name="connsiteY1" fmla="*/ 378571 h 1977750"/>
              <a:gd name="connsiteX2" fmla="*/ 2741707 w 2978963"/>
              <a:gd name="connsiteY2" fmla="*/ 220470 h 1977750"/>
              <a:gd name="connsiteX3" fmla="*/ 2817131 w 2978963"/>
              <a:gd name="connsiteY3" fmla="*/ 188560 h 1977750"/>
              <a:gd name="connsiteX4" fmla="*/ 2306569 w 2978963"/>
              <a:gd name="connsiteY4" fmla="*/ 0 h 1977750"/>
              <a:gd name="connsiteX5" fmla="*/ 1685771 w 2978963"/>
              <a:gd name="connsiteY5" fmla="*/ 217569 h 1977750"/>
              <a:gd name="connsiteX6" fmla="*/ 1624852 w 2978963"/>
              <a:gd name="connsiteY6" fmla="*/ 391625 h 1977750"/>
              <a:gd name="connsiteX7" fmla="*/ 1632104 w 2978963"/>
              <a:gd name="connsiteY7" fmla="*/ 455445 h 1977750"/>
              <a:gd name="connsiteX8" fmla="*/ 1581338 w 2978963"/>
              <a:gd name="connsiteY8" fmla="*/ 623698 h 1977750"/>
              <a:gd name="connsiteX9" fmla="*/ 1624852 w 2978963"/>
              <a:gd name="connsiteY9" fmla="*/ 749888 h 1977750"/>
              <a:gd name="connsiteX10" fmla="*/ 2057769 w 2978963"/>
              <a:gd name="connsiteY10" fmla="*/ 934432 h 1977750"/>
              <a:gd name="connsiteX11" fmla="*/ 2814230 w 2978963"/>
              <a:gd name="connsiteY11" fmla="*/ 638203 h 1977750"/>
              <a:gd name="connsiteX12" fmla="*/ 2698193 w 2978963"/>
              <a:gd name="connsiteY12" fmla="*/ 594689 h 1977750"/>
              <a:gd name="connsiteX13" fmla="*/ 2698193 w 2978963"/>
              <a:gd name="connsiteY13" fmla="*/ 455445 h 1977750"/>
              <a:gd name="connsiteX14" fmla="*/ 2817131 w 2978963"/>
              <a:gd name="connsiteY14" fmla="*/ 406129 h 1977750"/>
              <a:gd name="connsiteX15" fmla="*/ 1703177 w 2978963"/>
              <a:gd name="connsiteY15" fmla="*/ 319102 h 1977750"/>
              <a:gd name="connsiteX16" fmla="*/ 2106405 w 2978963"/>
              <a:gd name="connsiteY16" fmla="*/ 477202 h 1977750"/>
              <a:gd name="connsiteX17" fmla="*/ 2685139 w 2978963"/>
              <a:gd name="connsiteY17" fmla="*/ 243678 h 1977750"/>
              <a:gd name="connsiteX18" fmla="*/ 2685139 w 2978963"/>
              <a:gd name="connsiteY18" fmla="*/ 368417 h 1977750"/>
              <a:gd name="connsiteX19" fmla="*/ 2106405 w 2978963"/>
              <a:gd name="connsiteY19" fmla="*/ 609194 h 1977750"/>
              <a:gd name="connsiteX20" fmla="*/ 1703177 w 2978963"/>
              <a:gd name="connsiteY20" fmla="*/ 449643 h 1977750"/>
              <a:gd name="connsiteX21" fmla="*/ 1703177 w 2978963"/>
              <a:gd name="connsiteY21" fmla="*/ 319102 h 1977750"/>
              <a:gd name="connsiteX22" fmla="*/ 0 w 2978963"/>
              <a:gd name="connsiteY22" fmla="*/ 1977750 h 1977750"/>
              <a:gd name="connsiteX23" fmla="*/ 2308290 w 2978963"/>
              <a:gd name="connsiteY23" fmla="*/ 1242193 h 1977750"/>
              <a:gd name="connsiteX24" fmla="*/ 1698826 w 2978963"/>
              <a:gd name="connsiteY24" fmla="*/ 899286 h 1977750"/>
              <a:gd name="connsiteX25" fmla="*/ 1717876 w 2978963"/>
              <a:gd name="connsiteY25" fmla="*/ 1250493 h 1977750"/>
              <a:gd name="connsiteX26" fmla="*/ 1933783 w 2978963"/>
              <a:gd name="connsiteY26" fmla="*/ 1234135 h 1977750"/>
              <a:gd name="connsiteX27" fmla="*/ 2978963 w 2978963"/>
              <a:gd name="connsiteY27" fmla="*/ 1113763 h 1977750"/>
              <a:gd name="connsiteX28" fmla="*/ 0 w 2978963"/>
              <a:gd name="connsiteY28" fmla="*/ 1977750 h 1977750"/>
              <a:gd name="connsiteX29" fmla="*/ 2641625 w 2978963"/>
              <a:gd name="connsiteY29" fmla="*/ 601941 h 1977750"/>
              <a:gd name="connsiteX30" fmla="*/ 2062891 w 2978963"/>
              <a:gd name="connsiteY30" fmla="*/ 841267 h 1977750"/>
              <a:gd name="connsiteX31" fmla="*/ 1659663 w 2978963"/>
              <a:gd name="connsiteY31" fmla="*/ 681717 h 1977750"/>
              <a:gd name="connsiteX32" fmla="*/ 1659663 w 2978963"/>
              <a:gd name="connsiteY32" fmla="*/ 551175 h 1977750"/>
              <a:gd name="connsiteX33" fmla="*/ 2074495 w 2978963"/>
              <a:gd name="connsiteY33" fmla="*/ 716528 h 1977750"/>
              <a:gd name="connsiteX34" fmla="*/ 2643075 w 2978963"/>
              <a:gd name="connsiteY34" fmla="*/ 478652 h 1977750"/>
              <a:gd name="connsiteX35" fmla="*/ 2643075 w 2978963"/>
              <a:gd name="connsiteY35" fmla="*/ 601941 h 1977750"/>
              <a:gd name="connsiteX36" fmla="*/ 2641625 w 2978963"/>
              <a:gd name="connsiteY36" fmla="*/ 601941 h 1977750"/>
              <a:gd name="connsiteX0" fmla="*/ 2817131 w 2978963"/>
              <a:gd name="connsiteY0" fmla="*/ 406129 h 2148534"/>
              <a:gd name="connsiteX1" fmla="*/ 2741707 w 2978963"/>
              <a:gd name="connsiteY1" fmla="*/ 378571 h 2148534"/>
              <a:gd name="connsiteX2" fmla="*/ 2741707 w 2978963"/>
              <a:gd name="connsiteY2" fmla="*/ 220470 h 2148534"/>
              <a:gd name="connsiteX3" fmla="*/ 2817131 w 2978963"/>
              <a:gd name="connsiteY3" fmla="*/ 188560 h 2148534"/>
              <a:gd name="connsiteX4" fmla="*/ 2306569 w 2978963"/>
              <a:gd name="connsiteY4" fmla="*/ 0 h 2148534"/>
              <a:gd name="connsiteX5" fmla="*/ 1685771 w 2978963"/>
              <a:gd name="connsiteY5" fmla="*/ 217569 h 2148534"/>
              <a:gd name="connsiteX6" fmla="*/ 1624852 w 2978963"/>
              <a:gd name="connsiteY6" fmla="*/ 391625 h 2148534"/>
              <a:gd name="connsiteX7" fmla="*/ 1632104 w 2978963"/>
              <a:gd name="connsiteY7" fmla="*/ 455445 h 2148534"/>
              <a:gd name="connsiteX8" fmla="*/ 1581338 w 2978963"/>
              <a:gd name="connsiteY8" fmla="*/ 623698 h 2148534"/>
              <a:gd name="connsiteX9" fmla="*/ 1624852 w 2978963"/>
              <a:gd name="connsiteY9" fmla="*/ 749888 h 2148534"/>
              <a:gd name="connsiteX10" fmla="*/ 2057769 w 2978963"/>
              <a:gd name="connsiteY10" fmla="*/ 934432 h 2148534"/>
              <a:gd name="connsiteX11" fmla="*/ 2814230 w 2978963"/>
              <a:gd name="connsiteY11" fmla="*/ 638203 h 2148534"/>
              <a:gd name="connsiteX12" fmla="*/ 2698193 w 2978963"/>
              <a:gd name="connsiteY12" fmla="*/ 594689 h 2148534"/>
              <a:gd name="connsiteX13" fmla="*/ 2698193 w 2978963"/>
              <a:gd name="connsiteY13" fmla="*/ 455445 h 2148534"/>
              <a:gd name="connsiteX14" fmla="*/ 2817131 w 2978963"/>
              <a:gd name="connsiteY14" fmla="*/ 406129 h 2148534"/>
              <a:gd name="connsiteX15" fmla="*/ 1703177 w 2978963"/>
              <a:gd name="connsiteY15" fmla="*/ 319102 h 2148534"/>
              <a:gd name="connsiteX16" fmla="*/ 2106405 w 2978963"/>
              <a:gd name="connsiteY16" fmla="*/ 477202 h 2148534"/>
              <a:gd name="connsiteX17" fmla="*/ 2685139 w 2978963"/>
              <a:gd name="connsiteY17" fmla="*/ 243678 h 2148534"/>
              <a:gd name="connsiteX18" fmla="*/ 2685139 w 2978963"/>
              <a:gd name="connsiteY18" fmla="*/ 368417 h 2148534"/>
              <a:gd name="connsiteX19" fmla="*/ 2106405 w 2978963"/>
              <a:gd name="connsiteY19" fmla="*/ 609194 h 2148534"/>
              <a:gd name="connsiteX20" fmla="*/ 1703177 w 2978963"/>
              <a:gd name="connsiteY20" fmla="*/ 449643 h 2148534"/>
              <a:gd name="connsiteX21" fmla="*/ 1703177 w 2978963"/>
              <a:gd name="connsiteY21" fmla="*/ 319102 h 2148534"/>
              <a:gd name="connsiteX22" fmla="*/ 0 w 2978963"/>
              <a:gd name="connsiteY22" fmla="*/ 1977750 h 2148534"/>
              <a:gd name="connsiteX23" fmla="*/ 2308290 w 2978963"/>
              <a:gd name="connsiteY23" fmla="*/ 1242193 h 2148534"/>
              <a:gd name="connsiteX24" fmla="*/ 1698826 w 2978963"/>
              <a:gd name="connsiteY24" fmla="*/ 899286 h 2148534"/>
              <a:gd name="connsiteX25" fmla="*/ 1717876 w 2978963"/>
              <a:gd name="connsiteY25" fmla="*/ 1250493 h 2148534"/>
              <a:gd name="connsiteX26" fmla="*/ 51644 w 2978963"/>
              <a:gd name="connsiteY26" fmla="*/ 2148534 h 2148534"/>
              <a:gd name="connsiteX27" fmla="*/ 2978963 w 2978963"/>
              <a:gd name="connsiteY27" fmla="*/ 1113763 h 2148534"/>
              <a:gd name="connsiteX28" fmla="*/ 0 w 2978963"/>
              <a:gd name="connsiteY28" fmla="*/ 1977750 h 2148534"/>
              <a:gd name="connsiteX29" fmla="*/ 2641625 w 2978963"/>
              <a:gd name="connsiteY29" fmla="*/ 601941 h 2148534"/>
              <a:gd name="connsiteX30" fmla="*/ 2062891 w 2978963"/>
              <a:gd name="connsiteY30" fmla="*/ 841267 h 2148534"/>
              <a:gd name="connsiteX31" fmla="*/ 1659663 w 2978963"/>
              <a:gd name="connsiteY31" fmla="*/ 681717 h 2148534"/>
              <a:gd name="connsiteX32" fmla="*/ 1659663 w 2978963"/>
              <a:gd name="connsiteY32" fmla="*/ 551175 h 2148534"/>
              <a:gd name="connsiteX33" fmla="*/ 2074495 w 2978963"/>
              <a:gd name="connsiteY33" fmla="*/ 716528 h 2148534"/>
              <a:gd name="connsiteX34" fmla="*/ 2643075 w 2978963"/>
              <a:gd name="connsiteY34" fmla="*/ 478652 h 2148534"/>
              <a:gd name="connsiteX35" fmla="*/ 2643075 w 2978963"/>
              <a:gd name="connsiteY35" fmla="*/ 601941 h 2148534"/>
              <a:gd name="connsiteX36" fmla="*/ 2641625 w 2978963"/>
              <a:gd name="connsiteY36" fmla="*/ 601941 h 2148534"/>
              <a:gd name="connsiteX0" fmla="*/ 2817131 w 2978963"/>
              <a:gd name="connsiteY0" fmla="*/ 406129 h 2148534"/>
              <a:gd name="connsiteX1" fmla="*/ 2741707 w 2978963"/>
              <a:gd name="connsiteY1" fmla="*/ 378571 h 2148534"/>
              <a:gd name="connsiteX2" fmla="*/ 2741707 w 2978963"/>
              <a:gd name="connsiteY2" fmla="*/ 220470 h 2148534"/>
              <a:gd name="connsiteX3" fmla="*/ 2817131 w 2978963"/>
              <a:gd name="connsiteY3" fmla="*/ 188560 h 2148534"/>
              <a:gd name="connsiteX4" fmla="*/ 2306569 w 2978963"/>
              <a:gd name="connsiteY4" fmla="*/ 0 h 2148534"/>
              <a:gd name="connsiteX5" fmla="*/ 1685771 w 2978963"/>
              <a:gd name="connsiteY5" fmla="*/ 217569 h 2148534"/>
              <a:gd name="connsiteX6" fmla="*/ 1624852 w 2978963"/>
              <a:gd name="connsiteY6" fmla="*/ 391625 h 2148534"/>
              <a:gd name="connsiteX7" fmla="*/ 1632104 w 2978963"/>
              <a:gd name="connsiteY7" fmla="*/ 455445 h 2148534"/>
              <a:gd name="connsiteX8" fmla="*/ 1581338 w 2978963"/>
              <a:gd name="connsiteY8" fmla="*/ 623698 h 2148534"/>
              <a:gd name="connsiteX9" fmla="*/ 1624852 w 2978963"/>
              <a:gd name="connsiteY9" fmla="*/ 749888 h 2148534"/>
              <a:gd name="connsiteX10" fmla="*/ 2057769 w 2978963"/>
              <a:gd name="connsiteY10" fmla="*/ 934432 h 2148534"/>
              <a:gd name="connsiteX11" fmla="*/ 2814230 w 2978963"/>
              <a:gd name="connsiteY11" fmla="*/ 638203 h 2148534"/>
              <a:gd name="connsiteX12" fmla="*/ 2698193 w 2978963"/>
              <a:gd name="connsiteY12" fmla="*/ 594689 h 2148534"/>
              <a:gd name="connsiteX13" fmla="*/ 2698193 w 2978963"/>
              <a:gd name="connsiteY13" fmla="*/ 455445 h 2148534"/>
              <a:gd name="connsiteX14" fmla="*/ 2817131 w 2978963"/>
              <a:gd name="connsiteY14" fmla="*/ 406129 h 2148534"/>
              <a:gd name="connsiteX15" fmla="*/ 1703177 w 2978963"/>
              <a:gd name="connsiteY15" fmla="*/ 319102 h 2148534"/>
              <a:gd name="connsiteX16" fmla="*/ 2106405 w 2978963"/>
              <a:gd name="connsiteY16" fmla="*/ 477202 h 2148534"/>
              <a:gd name="connsiteX17" fmla="*/ 2685139 w 2978963"/>
              <a:gd name="connsiteY17" fmla="*/ 243678 h 2148534"/>
              <a:gd name="connsiteX18" fmla="*/ 2685139 w 2978963"/>
              <a:gd name="connsiteY18" fmla="*/ 368417 h 2148534"/>
              <a:gd name="connsiteX19" fmla="*/ 2106405 w 2978963"/>
              <a:gd name="connsiteY19" fmla="*/ 609194 h 2148534"/>
              <a:gd name="connsiteX20" fmla="*/ 1703177 w 2978963"/>
              <a:gd name="connsiteY20" fmla="*/ 449643 h 2148534"/>
              <a:gd name="connsiteX21" fmla="*/ 1703177 w 2978963"/>
              <a:gd name="connsiteY21" fmla="*/ 319102 h 2148534"/>
              <a:gd name="connsiteX22" fmla="*/ 0 w 2978963"/>
              <a:gd name="connsiteY22" fmla="*/ 1977750 h 2148534"/>
              <a:gd name="connsiteX23" fmla="*/ 7052 w 2978963"/>
              <a:gd name="connsiteY23" fmla="*/ 1859412 h 2148534"/>
              <a:gd name="connsiteX24" fmla="*/ 1698826 w 2978963"/>
              <a:gd name="connsiteY24" fmla="*/ 899286 h 2148534"/>
              <a:gd name="connsiteX25" fmla="*/ 1717876 w 2978963"/>
              <a:gd name="connsiteY25" fmla="*/ 1250493 h 2148534"/>
              <a:gd name="connsiteX26" fmla="*/ 51644 w 2978963"/>
              <a:gd name="connsiteY26" fmla="*/ 2148534 h 2148534"/>
              <a:gd name="connsiteX27" fmla="*/ 2978963 w 2978963"/>
              <a:gd name="connsiteY27" fmla="*/ 1113763 h 2148534"/>
              <a:gd name="connsiteX28" fmla="*/ 0 w 2978963"/>
              <a:gd name="connsiteY28" fmla="*/ 1977750 h 2148534"/>
              <a:gd name="connsiteX29" fmla="*/ 2641625 w 2978963"/>
              <a:gd name="connsiteY29" fmla="*/ 601941 h 2148534"/>
              <a:gd name="connsiteX30" fmla="*/ 2062891 w 2978963"/>
              <a:gd name="connsiteY30" fmla="*/ 841267 h 2148534"/>
              <a:gd name="connsiteX31" fmla="*/ 1659663 w 2978963"/>
              <a:gd name="connsiteY31" fmla="*/ 681717 h 2148534"/>
              <a:gd name="connsiteX32" fmla="*/ 1659663 w 2978963"/>
              <a:gd name="connsiteY32" fmla="*/ 551175 h 2148534"/>
              <a:gd name="connsiteX33" fmla="*/ 2074495 w 2978963"/>
              <a:gd name="connsiteY33" fmla="*/ 716528 h 2148534"/>
              <a:gd name="connsiteX34" fmla="*/ 2643075 w 2978963"/>
              <a:gd name="connsiteY34" fmla="*/ 478652 h 2148534"/>
              <a:gd name="connsiteX35" fmla="*/ 2643075 w 2978963"/>
              <a:gd name="connsiteY35" fmla="*/ 601941 h 2148534"/>
              <a:gd name="connsiteX36" fmla="*/ 2641625 w 2978963"/>
              <a:gd name="connsiteY36" fmla="*/ 601941 h 2148534"/>
              <a:gd name="connsiteX0" fmla="*/ 2886144 w 3047976"/>
              <a:gd name="connsiteY0" fmla="*/ 406129 h 2179445"/>
              <a:gd name="connsiteX1" fmla="*/ 2810720 w 3047976"/>
              <a:gd name="connsiteY1" fmla="*/ 378571 h 2179445"/>
              <a:gd name="connsiteX2" fmla="*/ 2810720 w 3047976"/>
              <a:gd name="connsiteY2" fmla="*/ 220470 h 2179445"/>
              <a:gd name="connsiteX3" fmla="*/ 2886144 w 3047976"/>
              <a:gd name="connsiteY3" fmla="*/ 188560 h 2179445"/>
              <a:gd name="connsiteX4" fmla="*/ 2375582 w 3047976"/>
              <a:gd name="connsiteY4" fmla="*/ 0 h 2179445"/>
              <a:gd name="connsiteX5" fmla="*/ 1754784 w 3047976"/>
              <a:gd name="connsiteY5" fmla="*/ 217569 h 2179445"/>
              <a:gd name="connsiteX6" fmla="*/ 1693865 w 3047976"/>
              <a:gd name="connsiteY6" fmla="*/ 391625 h 2179445"/>
              <a:gd name="connsiteX7" fmla="*/ 1701117 w 3047976"/>
              <a:gd name="connsiteY7" fmla="*/ 455445 h 2179445"/>
              <a:gd name="connsiteX8" fmla="*/ 1650351 w 3047976"/>
              <a:gd name="connsiteY8" fmla="*/ 623698 h 2179445"/>
              <a:gd name="connsiteX9" fmla="*/ 1693865 w 3047976"/>
              <a:gd name="connsiteY9" fmla="*/ 749888 h 2179445"/>
              <a:gd name="connsiteX10" fmla="*/ 2126782 w 3047976"/>
              <a:gd name="connsiteY10" fmla="*/ 934432 h 2179445"/>
              <a:gd name="connsiteX11" fmla="*/ 2883243 w 3047976"/>
              <a:gd name="connsiteY11" fmla="*/ 638203 h 2179445"/>
              <a:gd name="connsiteX12" fmla="*/ 2767206 w 3047976"/>
              <a:gd name="connsiteY12" fmla="*/ 594689 h 2179445"/>
              <a:gd name="connsiteX13" fmla="*/ 2767206 w 3047976"/>
              <a:gd name="connsiteY13" fmla="*/ 455445 h 2179445"/>
              <a:gd name="connsiteX14" fmla="*/ 2886144 w 3047976"/>
              <a:gd name="connsiteY14" fmla="*/ 406129 h 2179445"/>
              <a:gd name="connsiteX15" fmla="*/ 1772190 w 3047976"/>
              <a:gd name="connsiteY15" fmla="*/ 319102 h 2179445"/>
              <a:gd name="connsiteX16" fmla="*/ 2175418 w 3047976"/>
              <a:gd name="connsiteY16" fmla="*/ 477202 h 2179445"/>
              <a:gd name="connsiteX17" fmla="*/ 2754152 w 3047976"/>
              <a:gd name="connsiteY17" fmla="*/ 243678 h 2179445"/>
              <a:gd name="connsiteX18" fmla="*/ 2754152 w 3047976"/>
              <a:gd name="connsiteY18" fmla="*/ 368417 h 2179445"/>
              <a:gd name="connsiteX19" fmla="*/ 2175418 w 3047976"/>
              <a:gd name="connsiteY19" fmla="*/ 609194 h 2179445"/>
              <a:gd name="connsiteX20" fmla="*/ 1772190 w 3047976"/>
              <a:gd name="connsiteY20" fmla="*/ 449643 h 2179445"/>
              <a:gd name="connsiteX21" fmla="*/ 1772190 w 3047976"/>
              <a:gd name="connsiteY21" fmla="*/ 319102 h 2179445"/>
              <a:gd name="connsiteX22" fmla="*/ 69013 w 3047976"/>
              <a:gd name="connsiteY22" fmla="*/ 1977750 h 2179445"/>
              <a:gd name="connsiteX23" fmla="*/ 76065 w 3047976"/>
              <a:gd name="connsiteY23" fmla="*/ 1859412 h 2179445"/>
              <a:gd name="connsiteX24" fmla="*/ 0 w 3047976"/>
              <a:gd name="connsiteY24" fmla="*/ 2179445 h 2179445"/>
              <a:gd name="connsiteX25" fmla="*/ 1786889 w 3047976"/>
              <a:gd name="connsiteY25" fmla="*/ 1250493 h 2179445"/>
              <a:gd name="connsiteX26" fmla="*/ 120657 w 3047976"/>
              <a:gd name="connsiteY26" fmla="*/ 2148534 h 2179445"/>
              <a:gd name="connsiteX27" fmla="*/ 3047976 w 3047976"/>
              <a:gd name="connsiteY27" fmla="*/ 1113763 h 2179445"/>
              <a:gd name="connsiteX28" fmla="*/ 69013 w 3047976"/>
              <a:gd name="connsiteY28" fmla="*/ 1977750 h 2179445"/>
              <a:gd name="connsiteX29" fmla="*/ 2710638 w 3047976"/>
              <a:gd name="connsiteY29" fmla="*/ 601941 h 2179445"/>
              <a:gd name="connsiteX30" fmla="*/ 2131904 w 3047976"/>
              <a:gd name="connsiteY30" fmla="*/ 841267 h 2179445"/>
              <a:gd name="connsiteX31" fmla="*/ 1728676 w 3047976"/>
              <a:gd name="connsiteY31" fmla="*/ 681717 h 2179445"/>
              <a:gd name="connsiteX32" fmla="*/ 1728676 w 3047976"/>
              <a:gd name="connsiteY32" fmla="*/ 551175 h 2179445"/>
              <a:gd name="connsiteX33" fmla="*/ 2143508 w 3047976"/>
              <a:gd name="connsiteY33" fmla="*/ 716528 h 2179445"/>
              <a:gd name="connsiteX34" fmla="*/ 2712088 w 3047976"/>
              <a:gd name="connsiteY34" fmla="*/ 478652 h 2179445"/>
              <a:gd name="connsiteX35" fmla="*/ 2712088 w 3047976"/>
              <a:gd name="connsiteY35" fmla="*/ 601941 h 2179445"/>
              <a:gd name="connsiteX36" fmla="*/ 2710638 w 3047976"/>
              <a:gd name="connsiteY36" fmla="*/ 601941 h 2179445"/>
              <a:gd name="connsiteX0" fmla="*/ 2886144 w 2886144"/>
              <a:gd name="connsiteY0" fmla="*/ 406129 h 2179445"/>
              <a:gd name="connsiteX1" fmla="*/ 2810720 w 2886144"/>
              <a:gd name="connsiteY1" fmla="*/ 378571 h 2179445"/>
              <a:gd name="connsiteX2" fmla="*/ 2810720 w 2886144"/>
              <a:gd name="connsiteY2" fmla="*/ 220470 h 2179445"/>
              <a:gd name="connsiteX3" fmla="*/ 2886144 w 2886144"/>
              <a:gd name="connsiteY3" fmla="*/ 188560 h 2179445"/>
              <a:gd name="connsiteX4" fmla="*/ 2375582 w 2886144"/>
              <a:gd name="connsiteY4" fmla="*/ 0 h 2179445"/>
              <a:gd name="connsiteX5" fmla="*/ 1754784 w 2886144"/>
              <a:gd name="connsiteY5" fmla="*/ 217569 h 2179445"/>
              <a:gd name="connsiteX6" fmla="*/ 1693865 w 2886144"/>
              <a:gd name="connsiteY6" fmla="*/ 391625 h 2179445"/>
              <a:gd name="connsiteX7" fmla="*/ 1701117 w 2886144"/>
              <a:gd name="connsiteY7" fmla="*/ 455445 h 2179445"/>
              <a:gd name="connsiteX8" fmla="*/ 1650351 w 2886144"/>
              <a:gd name="connsiteY8" fmla="*/ 623698 h 2179445"/>
              <a:gd name="connsiteX9" fmla="*/ 1693865 w 2886144"/>
              <a:gd name="connsiteY9" fmla="*/ 749888 h 2179445"/>
              <a:gd name="connsiteX10" fmla="*/ 2126782 w 2886144"/>
              <a:gd name="connsiteY10" fmla="*/ 934432 h 2179445"/>
              <a:gd name="connsiteX11" fmla="*/ 2883243 w 2886144"/>
              <a:gd name="connsiteY11" fmla="*/ 638203 h 2179445"/>
              <a:gd name="connsiteX12" fmla="*/ 2767206 w 2886144"/>
              <a:gd name="connsiteY12" fmla="*/ 594689 h 2179445"/>
              <a:gd name="connsiteX13" fmla="*/ 2767206 w 2886144"/>
              <a:gd name="connsiteY13" fmla="*/ 455445 h 2179445"/>
              <a:gd name="connsiteX14" fmla="*/ 2886144 w 2886144"/>
              <a:gd name="connsiteY14" fmla="*/ 406129 h 2179445"/>
              <a:gd name="connsiteX15" fmla="*/ 1772190 w 2886144"/>
              <a:gd name="connsiteY15" fmla="*/ 319102 h 2179445"/>
              <a:gd name="connsiteX16" fmla="*/ 2175418 w 2886144"/>
              <a:gd name="connsiteY16" fmla="*/ 477202 h 2179445"/>
              <a:gd name="connsiteX17" fmla="*/ 2754152 w 2886144"/>
              <a:gd name="connsiteY17" fmla="*/ 243678 h 2179445"/>
              <a:gd name="connsiteX18" fmla="*/ 2754152 w 2886144"/>
              <a:gd name="connsiteY18" fmla="*/ 368417 h 2179445"/>
              <a:gd name="connsiteX19" fmla="*/ 2175418 w 2886144"/>
              <a:gd name="connsiteY19" fmla="*/ 609194 h 2179445"/>
              <a:gd name="connsiteX20" fmla="*/ 1772190 w 2886144"/>
              <a:gd name="connsiteY20" fmla="*/ 449643 h 2179445"/>
              <a:gd name="connsiteX21" fmla="*/ 1772190 w 2886144"/>
              <a:gd name="connsiteY21" fmla="*/ 319102 h 2179445"/>
              <a:gd name="connsiteX22" fmla="*/ 69013 w 2886144"/>
              <a:gd name="connsiteY22" fmla="*/ 1977750 h 2179445"/>
              <a:gd name="connsiteX23" fmla="*/ 76065 w 2886144"/>
              <a:gd name="connsiteY23" fmla="*/ 1859412 h 2179445"/>
              <a:gd name="connsiteX24" fmla="*/ 0 w 2886144"/>
              <a:gd name="connsiteY24" fmla="*/ 2179445 h 2179445"/>
              <a:gd name="connsiteX25" fmla="*/ 1786889 w 2886144"/>
              <a:gd name="connsiteY25" fmla="*/ 1250493 h 2179445"/>
              <a:gd name="connsiteX26" fmla="*/ 120657 w 2886144"/>
              <a:gd name="connsiteY26" fmla="*/ 2148534 h 2179445"/>
              <a:gd name="connsiteX27" fmla="*/ 7598 w 2886144"/>
              <a:gd name="connsiteY27" fmla="*/ 2172942 h 2179445"/>
              <a:gd name="connsiteX28" fmla="*/ 69013 w 2886144"/>
              <a:gd name="connsiteY28" fmla="*/ 1977750 h 2179445"/>
              <a:gd name="connsiteX29" fmla="*/ 2710638 w 2886144"/>
              <a:gd name="connsiteY29" fmla="*/ 601941 h 2179445"/>
              <a:gd name="connsiteX30" fmla="*/ 2131904 w 2886144"/>
              <a:gd name="connsiteY30" fmla="*/ 841267 h 2179445"/>
              <a:gd name="connsiteX31" fmla="*/ 1728676 w 2886144"/>
              <a:gd name="connsiteY31" fmla="*/ 681717 h 2179445"/>
              <a:gd name="connsiteX32" fmla="*/ 1728676 w 2886144"/>
              <a:gd name="connsiteY32" fmla="*/ 551175 h 2179445"/>
              <a:gd name="connsiteX33" fmla="*/ 2143508 w 2886144"/>
              <a:gd name="connsiteY33" fmla="*/ 716528 h 2179445"/>
              <a:gd name="connsiteX34" fmla="*/ 2712088 w 2886144"/>
              <a:gd name="connsiteY34" fmla="*/ 478652 h 2179445"/>
              <a:gd name="connsiteX35" fmla="*/ 2712088 w 2886144"/>
              <a:gd name="connsiteY35" fmla="*/ 601941 h 2179445"/>
              <a:gd name="connsiteX36" fmla="*/ 2710638 w 2886144"/>
              <a:gd name="connsiteY36" fmla="*/ 601941 h 2179445"/>
              <a:gd name="connsiteX0" fmla="*/ 2886144 w 2886144"/>
              <a:gd name="connsiteY0" fmla="*/ 406129 h 2241092"/>
              <a:gd name="connsiteX1" fmla="*/ 2810720 w 2886144"/>
              <a:gd name="connsiteY1" fmla="*/ 378571 h 2241092"/>
              <a:gd name="connsiteX2" fmla="*/ 2810720 w 2886144"/>
              <a:gd name="connsiteY2" fmla="*/ 220470 h 2241092"/>
              <a:gd name="connsiteX3" fmla="*/ 2886144 w 2886144"/>
              <a:gd name="connsiteY3" fmla="*/ 188560 h 2241092"/>
              <a:gd name="connsiteX4" fmla="*/ 2375582 w 2886144"/>
              <a:gd name="connsiteY4" fmla="*/ 0 h 2241092"/>
              <a:gd name="connsiteX5" fmla="*/ 1754784 w 2886144"/>
              <a:gd name="connsiteY5" fmla="*/ 217569 h 2241092"/>
              <a:gd name="connsiteX6" fmla="*/ 1693865 w 2886144"/>
              <a:gd name="connsiteY6" fmla="*/ 391625 h 2241092"/>
              <a:gd name="connsiteX7" fmla="*/ 1701117 w 2886144"/>
              <a:gd name="connsiteY7" fmla="*/ 455445 h 2241092"/>
              <a:gd name="connsiteX8" fmla="*/ 1650351 w 2886144"/>
              <a:gd name="connsiteY8" fmla="*/ 623698 h 2241092"/>
              <a:gd name="connsiteX9" fmla="*/ 1693865 w 2886144"/>
              <a:gd name="connsiteY9" fmla="*/ 749888 h 2241092"/>
              <a:gd name="connsiteX10" fmla="*/ 2126782 w 2886144"/>
              <a:gd name="connsiteY10" fmla="*/ 934432 h 2241092"/>
              <a:gd name="connsiteX11" fmla="*/ 2883243 w 2886144"/>
              <a:gd name="connsiteY11" fmla="*/ 638203 h 2241092"/>
              <a:gd name="connsiteX12" fmla="*/ 2767206 w 2886144"/>
              <a:gd name="connsiteY12" fmla="*/ 594689 h 2241092"/>
              <a:gd name="connsiteX13" fmla="*/ 2767206 w 2886144"/>
              <a:gd name="connsiteY13" fmla="*/ 455445 h 2241092"/>
              <a:gd name="connsiteX14" fmla="*/ 2886144 w 2886144"/>
              <a:gd name="connsiteY14" fmla="*/ 406129 h 2241092"/>
              <a:gd name="connsiteX15" fmla="*/ 1772190 w 2886144"/>
              <a:gd name="connsiteY15" fmla="*/ 319102 h 2241092"/>
              <a:gd name="connsiteX16" fmla="*/ 2175418 w 2886144"/>
              <a:gd name="connsiteY16" fmla="*/ 477202 h 2241092"/>
              <a:gd name="connsiteX17" fmla="*/ 2754152 w 2886144"/>
              <a:gd name="connsiteY17" fmla="*/ 243678 h 2241092"/>
              <a:gd name="connsiteX18" fmla="*/ 2754152 w 2886144"/>
              <a:gd name="connsiteY18" fmla="*/ 368417 h 2241092"/>
              <a:gd name="connsiteX19" fmla="*/ 2175418 w 2886144"/>
              <a:gd name="connsiteY19" fmla="*/ 609194 h 2241092"/>
              <a:gd name="connsiteX20" fmla="*/ 1772190 w 2886144"/>
              <a:gd name="connsiteY20" fmla="*/ 449643 h 2241092"/>
              <a:gd name="connsiteX21" fmla="*/ 1772190 w 2886144"/>
              <a:gd name="connsiteY21" fmla="*/ 319102 h 2241092"/>
              <a:gd name="connsiteX22" fmla="*/ 69013 w 2886144"/>
              <a:gd name="connsiteY22" fmla="*/ 1977750 h 2241092"/>
              <a:gd name="connsiteX23" fmla="*/ 76065 w 2886144"/>
              <a:gd name="connsiteY23" fmla="*/ 1859412 h 2241092"/>
              <a:gd name="connsiteX24" fmla="*/ 0 w 2886144"/>
              <a:gd name="connsiteY24" fmla="*/ 2179445 h 2241092"/>
              <a:gd name="connsiteX25" fmla="*/ 148590 w 2886144"/>
              <a:gd name="connsiteY25" fmla="*/ 2241092 h 2241092"/>
              <a:gd name="connsiteX26" fmla="*/ 120657 w 2886144"/>
              <a:gd name="connsiteY26" fmla="*/ 2148534 h 2241092"/>
              <a:gd name="connsiteX27" fmla="*/ 7598 w 2886144"/>
              <a:gd name="connsiteY27" fmla="*/ 2172942 h 2241092"/>
              <a:gd name="connsiteX28" fmla="*/ 69013 w 2886144"/>
              <a:gd name="connsiteY28" fmla="*/ 1977750 h 2241092"/>
              <a:gd name="connsiteX29" fmla="*/ 2710638 w 2886144"/>
              <a:gd name="connsiteY29" fmla="*/ 601941 h 2241092"/>
              <a:gd name="connsiteX30" fmla="*/ 2131904 w 2886144"/>
              <a:gd name="connsiteY30" fmla="*/ 841267 h 2241092"/>
              <a:gd name="connsiteX31" fmla="*/ 1728676 w 2886144"/>
              <a:gd name="connsiteY31" fmla="*/ 681717 h 2241092"/>
              <a:gd name="connsiteX32" fmla="*/ 1728676 w 2886144"/>
              <a:gd name="connsiteY32" fmla="*/ 551175 h 2241092"/>
              <a:gd name="connsiteX33" fmla="*/ 2143508 w 2886144"/>
              <a:gd name="connsiteY33" fmla="*/ 716528 h 2241092"/>
              <a:gd name="connsiteX34" fmla="*/ 2712088 w 2886144"/>
              <a:gd name="connsiteY34" fmla="*/ 478652 h 2241092"/>
              <a:gd name="connsiteX35" fmla="*/ 2712088 w 2886144"/>
              <a:gd name="connsiteY35" fmla="*/ 601941 h 2241092"/>
              <a:gd name="connsiteX36" fmla="*/ 2710638 w 2886144"/>
              <a:gd name="connsiteY36" fmla="*/ 601941 h 2241092"/>
              <a:gd name="connsiteX0" fmla="*/ 2886144 w 2886144"/>
              <a:gd name="connsiteY0" fmla="*/ 406129 h 2241092"/>
              <a:gd name="connsiteX1" fmla="*/ 2810720 w 2886144"/>
              <a:gd name="connsiteY1" fmla="*/ 378571 h 2241092"/>
              <a:gd name="connsiteX2" fmla="*/ 2810720 w 2886144"/>
              <a:gd name="connsiteY2" fmla="*/ 220470 h 2241092"/>
              <a:gd name="connsiteX3" fmla="*/ 2886144 w 2886144"/>
              <a:gd name="connsiteY3" fmla="*/ 188560 h 2241092"/>
              <a:gd name="connsiteX4" fmla="*/ 2375582 w 2886144"/>
              <a:gd name="connsiteY4" fmla="*/ 0 h 2241092"/>
              <a:gd name="connsiteX5" fmla="*/ 1754784 w 2886144"/>
              <a:gd name="connsiteY5" fmla="*/ 217569 h 2241092"/>
              <a:gd name="connsiteX6" fmla="*/ 1693865 w 2886144"/>
              <a:gd name="connsiteY6" fmla="*/ 391625 h 2241092"/>
              <a:gd name="connsiteX7" fmla="*/ 1701117 w 2886144"/>
              <a:gd name="connsiteY7" fmla="*/ 455445 h 2241092"/>
              <a:gd name="connsiteX8" fmla="*/ 1650351 w 2886144"/>
              <a:gd name="connsiteY8" fmla="*/ 623698 h 2241092"/>
              <a:gd name="connsiteX9" fmla="*/ 1693865 w 2886144"/>
              <a:gd name="connsiteY9" fmla="*/ 749888 h 2241092"/>
              <a:gd name="connsiteX10" fmla="*/ 2126782 w 2886144"/>
              <a:gd name="connsiteY10" fmla="*/ 934432 h 2241092"/>
              <a:gd name="connsiteX11" fmla="*/ 2883243 w 2886144"/>
              <a:gd name="connsiteY11" fmla="*/ 638203 h 2241092"/>
              <a:gd name="connsiteX12" fmla="*/ 2767206 w 2886144"/>
              <a:gd name="connsiteY12" fmla="*/ 594689 h 2241092"/>
              <a:gd name="connsiteX13" fmla="*/ 2767206 w 2886144"/>
              <a:gd name="connsiteY13" fmla="*/ 455445 h 2241092"/>
              <a:gd name="connsiteX14" fmla="*/ 2886144 w 2886144"/>
              <a:gd name="connsiteY14" fmla="*/ 406129 h 2241092"/>
              <a:gd name="connsiteX15" fmla="*/ 1772190 w 2886144"/>
              <a:gd name="connsiteY15" fmla="*/ 319102 h 2241092"/>
              <a:gd name="connsiteX16" fmla="*/ 2175418 w 2886144"/>
              <a:gd name="connsiteY16" fmla="*/ 477202 h 2241092"/>
              <a:gd name="connsiteX17" fmla="*/ 2754152 w 2886144"/>
              <a:gd name="connsiteY17" fmla="*/ 243678 h 2241092"/>
              <a:gd name="connsiteX18" fmla="*/ 2754152 w 2886144"/>
              <a:gd name="connsiteY18" fmla="*/ 368417 h 2241092"/>
              <a:gd name="connsiteX19" fmla="*/ 2175418 w 2886144"/>
              <a:gd name="connsiteY19" fmla="*/ 609194 h 2241092"/>
              <a:gd name="connsiteX20" fmla="*/ 1772190 w 2886144"/>
              <a:gd name="connsiteY20" fmla="*/ 449643 h 2241092"/>
              <a:gd name="connsiteX21" fmla="*/ 1772190 w 2886144"/>
              <a:gd name="connsiteY21" fmla="*/ 319102 h 2241092"/>
              <a:gd name="connsiteX22" fmla="*/ 69013 w 2886144"/>
              <a:gd name="connsiteY22" fmla="*/ 1977750 h 2241092"/>
              <a:gd name="connsiteX23" fmla="*/ 2346823 w 2886144"/>
              <a:gd name="connsiteY23" fmla="*/ 175394 h 2241092"/>
              <a:gd name="connsiteX24" fmla="*/ 0 w 2886144"/>
              <a:gd name="connsiteY24" fmla="*/ 2179445 h 2241092"/>
              <a:gd name="connsiteX25" fmla="*/ 148590 w 2886144"/>
              <a:gd name="connsiteY25" fmla="*/ 2241092 h 2241092"/>
              <a:gd name="connsiteX26" fmla="*/ 120657 w 2886144"/>
              <a:gd name="connsiteY26" fmla="*/ 2148534 h 2241092"/>
              <a:gd name="connsiteX27" fmla="*/ 7598 w 2886144"/>
              <a:gd name="connsiteY27" fmla="*/ 2172942 h 2241092"/>
              <a:gd name="connsiteX28" fmla="*/ 69013 w 2886144"/>
              <a:gd name="connsiteY28" fmla="*/ 1977750 h 2241092"/>
              <a:gd name="connsiteX29" fmla="*/ 2710638 w 2886144"/>
              <a:gd name="connsiteY29" fmla="*/ 601941 h 2241092"/>
              <a:gd name="connsiteX30" fmla="*/ 2131904 w 2886144"/>
              <a:gd name="connsiteY30" fmla="*/ 841267 h 2241092"/>
              <a:gd name="connsiteX31" fmla="*/ 1728676 w 2886144"/>
              <a:gd name="connsiteY31" fmla="*/ 681717 h 2241092"/>
              <a:gd name="connsiteX32" fmla="*/ 1728676 w 2886144"/>
              <a:gd name="connsiteY32" fmla="*/ 551175 h 2241092"/>
              <a:gd name="connsiteX33" fmla="*/ 2143508 w 2886144"/>
              <a:gd name="connsiteY33" fmla="*/ 716528 h 2241092"/>
              <a:gd name="connsiteX34" fmla="*/ 2712088 w 2886144"/>
              <a:gd name="connsiteY34" fmla="*/ 478652 h 2241092"/>
              <a:gd name="connsiteX35" fmla="*/ 2712088 w 2886144"/>
              <a:gd name="connsiteY35" fmla="*/ 601941 h 2241092"/>
              <a:gd name="connsiteX36" fmla="*/ 2710638 w 2886144"/>
              <a:gd name="connsiteY36" fmla="*/ 601941 h 2241092"/>
              <a:gd name="connsiteX0" fmla="*/ 2886144 w 2886144"/>
              <a:gd name="connsiteY0" fmla="*/ 406129 h 2241092"/>
              <a:gd name="connsiteX1" fmla="*/ 2810720 w 2886144"/>
              <a:gd name="connsiteY1" fmla="*/ 378571 h 2241092"/>
              <a:gd name="connsiteX2" fmla="*/ 2810720 w 2886144"/>
              <a:gd name="connsiteY2" fmla="*/ 220470 h 2241092"/>
              <a:gd name="connsiteX3" fmla="*/ 2886144 w 2886144"/>
              <a:gd name="connsiteY3" fmla="*/ 188560 h 2241092"/>
              <a:gd name="connsiteX4" fmla="*/ 2375582 w 2886144"/>
              <a:gd name="connsiteY4" fmla="*/ 0 h 2241092"/>
              <a:gd name="connsiteX5" fmla="*/ 1754784 w 2886144"/>
              <a:gd name="connsiteY5" fmla="*/ 217569 h 2241092"/>
              <a:gd name="connsiteX6" fmla="*/ 1693865 w 2886144"/>
              <a:gd name="connsiteY6" fmla="*/ 391625 h 2241092"/>
              <a:gd name="connsiteX7" fmla="*/ 1701117 w 2886144"/>
              <a:gd name="connsiteY7" fmla="*/ 455445 h 2241092"/>
              <a:gd name="connsiteX8" fmla="*/ 1650351 w 2886144"/>
              <a:gd name="connsiteY8" fmla="*/ 623698 h 2241092"/>
              <a:gd name="connsiteX9" fmla="*/ 1693865 w 2886144"/>
              <a:gd name="connsiteY9" fmla="*/ 749888 h 2241092"/>
              <a:gd name="connsiteX10" fmla="*/ 2126782 w 2886144"/>
              <a:gd name="connsiteY10" fmla="*/ 934432 h 2241092"/>
              <a:gd name="connsiteX11" fmla="*/ 2883243 w 2886144"/>
              <a:gd name="connsiteY11" fmla="*/ 638203 h 2241092"/>
              <a:gd name="connsiteX12" fmla="*/ 2767206 w 2886144"/>
              <a:gd name="connsiteY12" fmla="*/ 594689 h 2241092"/>
              <a:gd name="connsiteX13" fmla="*/ 2767206 w 2886144"/>
              <a:gd name="connsiteY13" fmla="*/ 455445 h 2241092"/>
              <a:gd name="connsiteX14" fmla="*/ 2886144 w 2886144"/>
              <a:gd name="connsiteY14" fmla="*/ 406129 h 2241092"/>
              <a:gd name="connsiteX15" fmla="*/ 1772190 w 2886144"/>
              <a:gd name="connsiteY15" fmla="*/ 319102 h 2241092"/>
              <a:gd name="connsiteX16" fmla="*/ 2175418 w 2886144"/>
              <a:gd name="connsiteY16" fmla="*/ 477202 h 2241092"/>
              <a:gd name="connsiteX17" fmla="*/ 2754152 w 2886144"/>
              <a:gd name="connsiteY17" fmla="*/ 243678 h 2241092"/>
              <a:gd name="connsiteX18" fmla="*/ 2754152 w 2886144"/>
              <a:gd name="connsiteY18" fmla="*/ 368417 h 2241092"/>
              <a:gd name="connsiteX19" fmla="*/ 2175418 w 2886144"/>
              <a:gd name="connsiteY19" fmla="*/ 609194 h 2241092"/>
              <a:gd name="connsiteX20" fmla="*/ 1772190 w 2886144"/>
              <a:gd name="connsiteY20" fmla="*/ 449643 h 2241092"/>
              <a:gd name="connsiteX21" fmla="*/ 1772190 w 2886144"/>
              <a:gd name="connsiteY21" fmla="*/ 319102 h 2241092"/>
              <a:gd name="connsiteX22" fmla="*/ 69013 w 2886144"/>
              <a:gd name="connsiteY22" fmla="*/ 1977750 h 2241092"/>
              <a:gd name="connsiteX23" fmla="*/ 2346823 w 2886144"/>
              <a:gd name="connsiteY23" fmla="*/ 175394 h 2241092"/>
              <a:gd name="connsiteX24" fmla="*/ 0 w 2886144"/>
              <a:gd name="connsiteY24" fmla="*/ 2179445 h 2241092"/>
              <a:gd name="connsiteX25" fmla="*/ 148590 w 2886144"/>
              <a:gd name="connsiteY25" fmla="*/ 2241092 h 2241092"/>
              <a:gd name="connsiteX26" fmla="*/ 2307595 w 2886144"/>
              <a:gd name="connsiteY26" fmla="*/ 258776 h 2241092"/>
              <a:gd name="connsiteX27" fmla="*/ 7598 w 2886144"/>
              <a:gd name="connsiteY27" fmla="*/ 2172942 h 2241092"/>
              <a:gd name="connsiteX28" fmla="*/ 69013 w 2886144"/>
              <a:gd name="connsiteY28" fmla="*/ 1977750 h 2241092"/>
              <a:gd name="connsiteX29" fmla="*/ 2710638 w 2886144"/>
              <a:gd name="connsiteY29" fmla="*/ 601941 h 2241092"/>
              <a:gd name="connsiteX30" fmla="*/ 2131904 w 2886144"/>
              <a:gd name="connsiteY30" fmla="*/ 841267 h 2241092"/>
              <a:gd name="connsiteX31" fmla="*/ 1728676 w 2886144"/>
              <a:gd name="connsiteY31" fmla="*/ 681717 h 2241092"/>
              <a:gd name="connsiteX32" fmla="*/ 1728676 w 2886144"/>
              <a:gd name="connsiteY32" fmla="*/ 551175 h 2241092"/>
              <a:gd name="connsiteX33" fmla="*/ 2143508 w 2886144"/>
              <a:gd name="connsiteY33" fmla="*/ 716528 h 2241092"/>
              <a:gd name="connsiteX34" fmla="*/ 2712088 w 2886144"/>
              <a:gd name="connsiteY34" fmla="*/ 478652 h 2241092"/>
              <a:gd name="connsiteX35" fmla="*/ 2712088 w 2886144"/>
              <a:gd name="connsiteY35" fmla="*/ 601941 h 2241092"/>
              <a:gd name="connsiteX36" fmla="*/ 2710638 w 2886144"/>
              <a:gd name="connsiteY36" fmla="*/ 601941 h 2241092"/>
              <a:gd name="connsiteX0" fmla="*/ 2886144 w 2886144"/>
              <a:gd name="connsiteY0" fmla="*/ 406129 h 2179445"/>
              <a:gd name="connsiteX1" fmla="*/ 2810720 w 2886144"/>
              <a:gd name="connsiteY1" fmla="*/ 378571 h 2179445"/>
              <a:gd name="connsiteX2" fmla="*/ 2810720 w 2886144"/>
              <a:gd name="connsiteY2" fmla="*/ 220470 h 2179445"/>
              <a:gd name="connsiteX3" fmla="*/ 2886144 w 2886144"/>
              <a:gd name="connsiteY3" fmla="*/ 188560 h 2179445"/>
              <a:gd name="connsiteX4" fmla="*/ 2375582 w 2886144"/>
              <a:gd name="connsiteY4" fmla="*/ 0 h 2179445"/>
              <a:gd name="connsiteX5" fmla="*/ 1754784 w 2886144"/>
              <a:gd name="connsiteY5" fmla="*/ 217569 h 2179445"/>
              <a:gd name="connsiteX6" fmla="*/ 1693865 w 2886144"/>
              <a:gd name="connsiteY6" fmla="*/ 391625 h 2179445"/>
              <a:gd name="connsiteX7" fmla="*/ 1701117 w 2886144"/>
              <a:gd name="connsiteY7" fmla="*/ 455445 h 2179445"/>
              <a:gd name="connsiteX8" fmla="*/ 1650351 w 2886144"/>
              <a:gd name="connsiteY8" fmla="*/ 623698 h 2179445"/>
              <a:gd name="connsiteX9" fmla="*/ 1693865 w 2886144"/>
              <a:gd name="connsiteY9" fmla="*/ 749888 h 2179445"/>
              <a:gd name="connsiteX10" fmla="*/ 2126782 w 2886144"/>
              <a:gd name="connsiteY10" fmla="*/ 934432 h 2179445"/>
              <a:gd name="connsiteX11" fmla="*/ 2883243 w 2886144"/>
              <a:gd name="connsiteY11" fmla="*/ 638203 h 2179445"/>
              <a:gd name="connsiteX12" fmla="*/ 2767206 w 2886144"/>
              <a:gd name="connsiteY12" fmla="*/ 594689 h 2179445"/>
              <a:gd name="connsiteX13" fmla="*/ 2767206 w 2886144"/>
              <a:gd name="connsiteY13" fmla="*/ 455445 h 2179445"/>
              <a:gd name="connsiteX14" fmla="*/ 2886144 w 2886144"/>
              <a:gd name="connsiteY14" fmla="*/ 406129 h 2179445"/>
              <a:gd name="connsiteX15" fmla="*/ 1772190 w 2886144"/>
              <a:gd name="connsiteY15" fmla="*/ 319102 h 2179445"/>
              <a:gd name="connsiteX16" fmla="*/ 2175418 w 2886144"/>
              <a:gd name="connsiteY16" fmla="*/ 477202 h 2179445"/>
              <a:gd name="connsiteX17" fmla="*/ 2754152 w 2886144"/>
              <a:gd name="connsiteY17" fmla="*/ 243678 h 2179445"/>
              <a:gd name="connsiteX18" fmla="*/ 2754152 w 2886144"/>
              <a:gd name="connsiteY18" fmla="*/ 368417 h 2179445"/>
              <a:gd name="connsiteX19" fmla="*/ 2175418 w 2886144"/>
              <a:gd name="connsiteY19" fmla="*/ 609194 h 2179445"/>
              <a:gd name="connsiteX20" fmla="*/ 1772190 w 2886144"/>
              <a:gd name="connsiteY20" fmla="*/ 449643 h 2179445"/>
              <a:gd name="connsiteX21" fmla="*/ 1772190 w 2886144"/>
              <a:gd name="connsiteY21" fmla="*/ 319102 h 2179445"/>
              <a:gd name="connsiteX22" fmla="*/ 69013 w 2886144"/>
              <a:gd name="connsiteY22" fmla="*/ 1977750 h 2179445"/>
              <a:gd name="connsiteX23" fmla="*/ 2346823 w 2886144"/>
              <a:gd name="connsiteY23" fmla="*/ 175394 h 2179445"/>
              <a:gd name="connsiteX24" fmla="*/ 0 w 2886144"/>
              <a:gd name="connsiteY24" fmla="*/ 2179445 h 2179445"/>
              <a:gd name="connsiteX25" fmla="*/ 2305048 w 2886144"/>
              <a:gd name="connsiteY25" fmla="*/ 183694 h 2179445"/>
              <a:gd name="connsiteX26" fmla="*/ 2307595 w 2886144"/>
              <a:gd name="connsiteY26" fmla="*/ 258776 h 2179445"/>
              <a:gd name="connsiteX27" fmla="*/ 7598 w 2886144"/>
              <a:gd name="connsiteY27" fmla="*/ 2172942 h 2179445"/>
              <a:gd name="connsiteX28" fmla="*/ 69013 w 2886144"/>
              <a:gd name="connsiteY28" fmla="*/ 1977750 h 2179445"/>
              <a:gd name="connsiteX29" fmla="*/ 2710638 w 2886144"/>
              <a:gd name="connsiteY29" fmla="*/ 601941 h 2179445"/>
              <a:gd name="connsiteX30" fmla="*/ 2131904 w 2886144"/>
              <a:gd name="connsiteY30" fmla="*/ 841267 h 2179445"/>
              <a:gd name="connsiteX31" fmla="*/ 1728676 w 2886144"/>
              <a:gd name="connsiteY31" fmla="*/ 681717 h 2179445"/>
              <a:gd name="connsiteX32" fmla="*/ 1728676 w 2886144"/>
              <a:gd name="connsiteY32" fmla="*/ 551175 h 2179445"/>
              <a:gd name="connsiteX33" fmla="*/ 2143508 w 2886144"/>
              <a:gd name="connsiteY33" fmla="*/ 716528 h 2179445"/>
              <a:gd name="connsiteX34" fmla="*/ 2712088 w 2886144"/>
              <a:gd name="connsiteY34" fmla="*/ 478652 h 2179445"/>
              <a:gd name="connsiteX35" fmla="*/ 2712088 w 2886144"/>
              <a:gd name="connsiteY35" fmla="*/ 601941 h 2179445"/>
              <a:gd name="connsiteX36" fmla="*/ 2710638 w 2886144"/>
              <a:gd name="connsiteY36" fmla="*/ 601941 h 2179445"/>
              <a:gd name="connsiteX0" fmla="*/ 2886144 w 2886144"/>
              <a:gd name="connsiteY0" fmla="*/ 406129 h 2179445"/>
              <a:gd name="connsiteX1" fmla="*/ 2810720 w 2886144"/>
              <a:gd name="connsiteY1" fmla="*/ 378571 h 2179445"/>
              <a:gd name="connsiteX2" fmla="*/ 2810720 w 2886144"/>
              <a:gd name="connsiteY2" fmla="*/ 220470 h 2179445"/>
              <a:gd name="connsiteX3" fmla="*/ 2886144 w 2886144"/>
              <a:gd name="connsiteY3" fmla="*/ 188560 h 2179445"/>
              <a:gd name="connsiteX4" fmla="*/ 2375582 w 2886144"/>
              <a:gd name="connsiteY4" fmla="*/ 0 h 2179445"/>
              <a:gd name="connsiteX5" fmla="*/ 1754784 w 2886144"/>
              <a:gd name="connsiteY5" fmla="*/ 217569 h 2179445"/>
              <a:gd name="connsiteX6" fmla="*/ 1693865 w 2886144"/>
              <a:gd name="connsiteY6" fmla="*/ 391625 h 2179445"/>
              <a:gd name="connsiteX7" fmla="*/ 1701117 w 2886144"/>
              <a:gd name="connsiteY7" fmla="*/ 455445 h 2179445"/>
              <a:gd name="connsiteX8" fmla="*/ 1650351 w 2886144"/>
              <a:gd name="connsiteY8" fmla="*/ 623698 h 2179445"/>
              <a:gd name="connsiteX9" fmla="*/ 1693865 w 2886144"/>
              <a:gd name="connsiteY9" fmla="*/ 749888 h 2179445"/>
              <a:gd name="connsiteX10" fmla="*/ 2126782 w 2886144"/>
              <a:gd name="connsiteY10" fmla="*/ 934432 h 2179445"/>
              <a:gd name="connsiteX11" fmla="*/ 2883243 w 2886144"/>
              <a:gd name="connsiteY11" fmla="*/ 638203 h 2179445"/>
              <a:gd name="connsiteX12" fmla="*/ 2767206 w 2886144"/>
              <a:gd name="connsiteY12" fmla="*/ 594689 h 2179445"/>
              <a:gd name="connsiteX13" fmla="*/ 2767206 w 2886144"/>
              <a:gd name="connsiteY13" fmla="*/ 455445 h 2179445"/>
              <a:gd name="connsiteX14" fmla="*/ 2886144 w 2886144"/>
              <a:gd name="connsiteY14" fmla="*/ 406129 h 2179445"/>
              <a:gd name="connsiteX15" fmla="*/ 1772190 w 2886144"/>
              <a:gd name="connsiteY15" fmla="*/ 319102 h 2179445"/>
              <a:gd name="connsiteX16" fmla="*/ 2175418 w 2886144"/>
              <a:gd name="connsiteY16" fmla="*/ 477202 h 2179445"/>
              <a:gd name="connsiteX17" fmla="*/ 2754152 w 2886144"/>
              <a:gd name="connsiteY17" fmla="*/ 243678 h 2179445"/>
              <a:gd name="connsiteX18" fmla="*/ 2754152 w 2886144"/>
              <a:gd name="connsiteY18" fmla="*/ 368417 h 2179445"/>
              <a:gd name="connsiteX19" fmla="*/ 2175418 w 2886144"/>
              <a:gd name="connsiteY19" fmla="*/ 609194 h 2179445"/>
              <a:gd name="connsiteX20" fmla="*/ 1772190 w 2886144"/>
              <a:gd name="connsiteY20" fmla="*/ 449643 h 2179445"/>
              <a:gd name="connsiteX21" fmla="*/ 1772190 w 2886144"/>
              <a:gd name="connsiteY21" fmla="*/ 319102 h 2179445"/>
              <a:gd name="connsiteX22" fmla="*/ 69013 w 2886144"/>
              <a:gd name="connsiteY22" fmla="*/ 1977750 h 2179445"/>
              <a:gd name="connsiteX23" fmla="*/ 2346823 w 2886144"/>
              <a:gd name="connsiteY23" fmla="*/ 175394 h 2179445"/>
              <a:gd name="connsiteX24" fmla="*/ 0 w 2886144"/>
              <a:gd name="connsiteY24" fmla="*/ 2179445 h 2179445"/>
              <a:gd name="connsiteX25" fmla="*/ 2305048 w 2886144"/>
              <a:gd name="connsiteY25" fmla="*/ 183694 h 2179445"/>
              <a:gd name="connsiteX26" fmla="*/ 2307595 w 2886144"/>
              <a:gd name="connsiteY26" fmla="*/ 258776 h 2179445"/>
              <a:gd name="connsiteX27" fmla="*/ 2225016 w 2886144"/>
              <a:gd name="connsiteY27" fmla="*/ 313664 h 2179445"/>
              <a:gd name="connsiteX28" fmla="*/ 69013 w 2886144"/>
              <a:gd name="connsiteY28" fmla="*/ 1977750 h 2179445"/>
              <a:gd name="connsiteX29" fmla="*/ 2710638 w 2886144"/>
              <a:gd name="connsiteY29" fmla="*/ 601941 h 2179445"/>
              <a:gd name="connsiteX30" fmla="*/ 2131904 w 2886144"/>
              <a:gd name="connsiteY30" fmla="*/ 841267 h 2179445"/>
              <a:gd name="connsiteX31" fmla="*/ 1728676 w 2886144"/>
              <a:gd name="connsiteY31" fmla="*/ 681717 h 2179445"/>
              <a:gd name="connsiteX32" fmla="*/ 1728676 w 2886144"/>
              <a:gd name="connsiteY32" fmla="*/ 551175 h 2179445"/>
              <a:gd name="connsiteX33" fmla="*/ 2143508 w 2886144"/>
              <a:gd name="connsiteY33" fmla="*/ 716528 h 2179445"/>
              <a:gd name="connsiteX34" fmla="*/ 2712088 w 2886144"/>
              <a:gd name="connsiteY34" fmla="*/ 478652 h 2179445"/>
              <a:gd name="connsiteX35" fmla="*/ 2712088 w 2886144"/>
              <a:gd name="connsiteY35" fmla="*/ 601941 h 2179445"/>
              <a:gd name="connsiteX36" fmla="*/ 2710638 w 2886144"/>
              <a:gd name="connsiteY36" fmla="*/ 601941 h 2179445"/>
              <a:gd name="connsiteX0" fmla="*/ 2886144 w 2886144"/>
              <a:gd name="connsiteY0" fmla="*/ 406129 h 2179445"/>
              <a:gd name="connsiteX1" fmla="*/ 2810720 w 2886144"/>
              <a:gd name="connsiteY1" fmla="*/ 378571 h 2179445"/>
              <a:gd name="connsiteX2" fmla="*/ 2810720 w 2886144"/>
              <a:gd name="connsiteY2" fmla="*/ 220470 h 2179445"/>
              <a:gd name="connsiteX3" fmla="*/ 2886144 w 2886144"/>
              <a:gd name="connsiteY3" fmla="*/ 188560 h 2179445"/>
              <a:gd name="connsiteX4" fmla="*/ 2375582 w 2886144"/>
              <a:gd name="connsiteY4" fmla="*/ 0 h 2179445"/>
              <a:gd name="connsiteX5" fmla="*/ 1754784 w 2886144"/>
              <a:gd name="connsiteY5" fmla="*/ 217569 h 2179445"/>
              <a:gd name="connsiteX6" fmla="*/ 1693865 w 2886144"/>
              <a:gd name="connsiteY6" fmla="*/ 391625 h 2179445"/>
              <a:gd name="connsiteX7" fmla="*/ 1701117 w 2886144"/>
              <a:gd name="connsiteY7" fmla="*/ 455445 h 2179445"/>
              <a:gd name="connsiteX8" fmla="*/ 1650351 w 2886144"/>
              <a:gd name="connsiteY8" fmla="*/ 623698 h 2179445"/>
              <a:gd name="connsiteX9" fmla="*/ 1693865 w 2886144"/>
              <a:gd name="connsiteY9" fmla="*/ 749888 h 2179445"/>
              <a:gd name="connsiteX10" fmla="*/ 2126782 w 2886144"/>
              <a:gd name="connsiteY10" fmla="*/ 934432 h 2179445"/>
              <a:gd name="connsiteX11" fmla="*/ 2883243 w 2886144"/>
              <a:gd name="connsiteY11" fmla="*/ 638203 h 2179445"/>
              <a:gd name="connsiteX12" fmla="*/ 2767206 w 2886144"/>
              <a:gd name="connsiteY12" fmla="*/ 594689 h 2179445"/>
              <a:gd name="connsiteX13" fmla="*/ 2767206 w 2886144"/>
              <a:gd name="connsiteY13" fmla="*/ 455445 h 2179445"/>
              <a:gd name="connsiteX14" fmla="*/ 2886144 w 2886144"/>
              <a:gd name="connsiteY14" fmla="*/ 406129 h 2179445"/>
              <a:gd name="connsiteX15" fmla="*/ 1772190 w 2886144"/>
              <a:gd name="connsiteY15" fmla="*/ 319102 h 2179445"/>
              <a:gd name="connsiteX16" fmla="*/ 2175418 w 2886144"/>
              <a:gd name="connsiteY16" fmla="*/ 477202 h 2179445"/>
              <a:gd name="connsiteX17" fmla="*/ 2754152 w 2886144"/>
              <a:gd name="connsiteY17" fmla="*/ 243678 h 2179445"/>
              <a:gd name="connsiteX18" fmla="*/ 2754152 w 2886144"/>
              <a:gd name="connsiteY18" fmla="*/ 368417 h 2179445"/>
              <a:gd name="connsiteX19" fmla="*/ 2175418 w 2886144"/>
              <a:gd name="connsiteY19" fmla="*/ 609194 h 2179445"/>
              <a:gd name="connsiteX20" fmla="*/ 1772190 w 2886144"/>
              <a:gd name="connsiteY20" fmla="*/ 449643 h 2179445"/>
              <a:gd name="connsiteX21" fmla="*/ 1772190 w 2886144"/>
              <a:gd name="connsiteY21" fmla="*/ 319102 h 2179445"/>
              <a:gd name="connsiteX22" fmla="*/ 2286431 w 2886144"/>
              <a:gd name="connsiteY22" fmla="*/ 255632 h 2179445"/>
              <a:gd name="connsiteX23" fmla="*/ 2346823 w 2886144"/>
              <a:gd name="connsiteY23" fmla="*/ 175394 h 2179445"/>
              <a:gd name="connsiteX24" fmla="*/ 0 w 2886144"/>
              <a:gd name="connsiteY24" fmla="*/ 2179445 h 2179445"/>
              <a:gd name="connsiteX25" fmla="*/ 2305048 w 2886144"/>
              <a:gd name="connsiteY25" fmla="*/ 183694 h 2179445"/>
              <a:gd name="connsiteX26" fmla="*/ 2307595 w 2886144"/>
              <a:gd name="connsiteY26" fmla="*/ 258776 h 2179445"/>
              <a:gd name="connsiteX27" fmla="*/ 2225016 w 2886144"/>
              <a:gd name="connsiteY27" fmla="*/ 313664 h 2179445"/>
              <a:gd name="connsiteX28" fmla="*/ 2286431 w 2886144"/>
              <a:gd name="connsiteY28" fmla="*/ 255632 h 2179445"/>
              <a:gd name="connsiteX29" fmla="*/ 2710638 w 2886144"/>
              <a:gd name="connsiteY29" fmla="*/ 601941 h 2179445"/>
              <a:gd name="connsiteX30" fmla="*/ 2131904 w 2886144"/>
              <a:gd name="connsiteY30" fmla="*/ 841267 h 2179445"/>
              <a:gd name="connsiteX31" fmla="*/ 1728676 w 2886144"/>
              <a:gd name="connsiteY31" fmla="*/ 681717 h 2179445"/>
              <a:gd name="connsiteX32" fmla="*/ 1728676 w 2886144"/>
              <a:gd name="connsiteY32" fmla="*/ 551175 h 2179445"/>
              <a:gd name="connsiteX33" fmla="*/ 2143508 w 2886144"/>
              <a:gd name="connsiteY33" fmla="*/ 716528 h 2179445"/>
              <a:gd name="connsiteX34" fmla="*/ 2712088 w 2886144"/>
              <a:gd name="connsiteY34" fmla="*/ 478652 h 2179445"/>
              <a:gd name="connsiteX35" fmla="*/ 2712088 w 2886144"/>
              <a:gd name="connsiteY35" fmla="*/ 601941 h 2179445"/>
              <a:gd name="connsiteX36" fmla="*/ 2710638 w 2886144"/>
              <a:gd name="connsiteY36" fmla="*/ 601941 h 2179445"/>
              <a:gd name="connsiteX0" fmla="*/ 1235793 w 1235793"/>
              <a:gd name="connsiteY0" fmla="*/ 406129 h 934432"/>
              <a:gd name="connsiteX1" fmla="*/ 1160369 w 1235793"/>
              <a:gd name="connsiteY1" fmla="*/ 378571 h 934432"/>
              <a:gd name="connsiteX2" fmla="*/ 1160369 w 1235793"/>
              <a:gd name="connsiteY2" fmla="*/ 220470 h 934432"/>
              <a:gd name="connsiteX3" fmla="*/ 1235793 w 1235793"/>
              <a:gd name="connsiteY3" fmla="*/ 188560 h 934432"/>
              <a:gd name="connsiteX4" fmla="*/ 725231 w 1235793"/>
              <a:gd name="connsiteY4" fmla="*/ 0 h 934432"/>
              <a:gd name="connsiteX5" fmla="*/ 104433 w 1235793"/>
              <a:gd name="connsiteY5" fmla="*/ 217569 h 934432"/>
              <a:gd name="connsiteX6" fmla="*/ 43514 w 1235793"/>
              <a:gd name="connsiteY6" fmla="*/ 391625 h 934432"/>
              <a:gd name="connsiteX7" fmla="*/ 50766 w 1235793"/>
              <a:gd name="connsiteY7" fmla="*/ 455445 h 934432"/>
              <a:gd name="connsiteX8" fmla="*/ 0 w 1235793"/>
              <a:gd name="connsiteY8" fmla="*/ 623698 h 934432"/>
              <a:gd name="connsiteX9" fmla="*/ 43514 w 1235793"/>
              <a:gd name="connsiteY9" fmla="*/ 749888 h 934432"/>
              <a:gd name="connsiteX10" fmla="*/ 476431 w 1235793"/>
              <a:gd name="connsiteY10" fmla="*/ 934432 h 934432"/>
              <a:gd name="connsiteX11" fmla="*/ 1232892 w 1235793"/>
              <a:gd name="connsiteY11" fmla="*/ 638203 h 934432"/>
              <a:gd name="connsiteX12" fmla="*/ 1116855 w 1235793"/>
              <a:gd name="connsiteY12" fmla="*/ 594689 h 934432"/>
              <a:gd name="connsiteX13" fmla="*/ 1116855 w 1235793"/>
              <a:gd name="connsiteY13" fmla="*/ 455445 h 934432"/>
              <a:gd name="connsiteX14" fmla="*/ 1235793 w 1235793"/>
              <a:gd name="connsiteY14" fmla="*/ 406129 h 934432"/>
              <a:gd name="connsiteX15" fmla="*/ 121839 w 1235793"/>
              <a:gd name="connsiteY15" fmla="*/ 319102 h 934432"/>
              <a:gd name="connsiteX16" fmla="*/ 525067 w 1235793"/>
              <a:gd name="connsiteY16" fmla="*/ 477202 h 934432"/>
              <a:gd name="connsiteX17" fmla="*/ 1103801 w 1235793"/>
              <a:gd name="connsiteY17" fmla="*/ 243678 h 934432"/>
              <a:gd name="connsiteX18" fmla="*/ 1103801 w 1235793"/>
              <a:gd name="connsiteY18" fmla="*/ 368417 h 934432"/>
              <a:gd name="connsiteX19" fmla="*/ 525067 w 1235793"/>
              <a:gd name="connsiteY19" fmla="*/ 609194 h 934432"/>
              <a:gd name="connsiteX20" fmla="*/ 121839 w 1235793"/>
              <a:gd name="connsiteY20" fmla="*/ 449643 h 934432"/>
              <a:gd name="connsiteX21" fmla="*/ 121839 w 1235793"/>
              <a:gd name="connsiteY21" fmla="*/ 319102 h 934432"/>
              <a:gd name="connsiteX22" fmla="*/ 636080 w 1235793"/>
              <a:gd name="connsiteY22" fmla="*/ 255632 h 934432"/>
              <a:gd name="connsiteX23" fmla="*/ 696472 w 1235793"/>
              <a:gd name="connsiteY23" fmla="*/ 175394 h 934432"/>
              <a:gd name="connsiteX24" fmla="*/ 635647 w 1235793"/>
              <a:gd name="connsiteY24" fmla="*/ 304927 h 934432"/>
              <a:gd name="connsiteX25" fmla="*/ 654697 w 1235793"/>
              <a:gd name="connsiteY25" fmla="*/ 183694 h 934432"/>
              <a:gd name="connsiteX26" fmla="*/ 657244 w 1235793"/>
              <a:gd name="connsiteY26" fmla="*/ 258776 h 934432"/>
              <a:gd name="connsiteX27" fmla="*/ 574665 w 1235793"/>
              <a:gd name="connsiteY27" fmla="*/ 313664 h 934432"/>
              <a:gd name="connsiteX28" fmla="*/ 636080 w 1235793"/>
              <a:gd name="connsiteY28" fmla="*/ 255632 h 934432"/>
              <a:gd name="connsiteX29" fmla="*/ 1060287 w 1235793"/>
              <a:gd name="connsiteY29" fmla="*/ 601941 h 934432"/>
              <a:gd name="connsiteX30" fmla="*/ 481553 w 1235793"/>
              <a:gd name="connsiteY30" fmla="*/ 841267 h 934432"/>
              <a:gd name="connsiteX31" fmla="*/ 78325 w 1235793"/>
              <a:gd name="connsiteY31" fmla="*/ 681717 h 934432"/>
              <a:gd name="connsiteX32" fmla="*/ 78325 w 1235793"/>
              <a:gd name="connsiteY32" fmla="*/ 551175 h 934432"/>
              <a:gd name="connsiteX33" fmla="*/ 493157 w 1235793"/>
              <a:gd name="connsiteY33" fmla="*/ 716528 h 934432"/>
              <a:gd name="connsiteX34" fmla="*/ 1061737 w 1235793"/>
              <a:gd name="connsiteY34" fmla="*/ 478652 h 934432"/>
              <a:gd name="connsiteX35" fmla="*/ 1061737 w 1235793"/>
              <a:gd name="connsiteY35" fmla="*/ 601941 h 934432"/>
              <a:gd name="connsiteX36" fmla="*/ 1060287 w 1235793"/>
              <a:gd name="connsiteY36" fmla="*/ 601941 h 934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5793" h="934432">
                <a:moveTo>
                  <a:pt x="1235793" y="406129"/>
                </a:moveTo>
                <a:lnTo>
                  <a:pt x="1160369" y="378571"/>
                </a:lnTo>
                <a:lnTo>
                  <a:pt x="1160369" y="220470"/>
                </a:lnTo>
                <a:lnTo>
                  <a:pt x="1235793" y="188560"/>
                </a:lnTo>
                <a:lnTo>
                  <a:pt x="725231" y="0"/>
                </a:lnTo>
                <a:lnTo>
                  <a:pt x="104433" y="217569"/>
                </a:lnTo>
                <a:cubicBezTo>
                  <a:pt x="44965" y="246579"/>
                  <a:pt x="43514" y="326354"/>
                  <a:pt x="43514" y="391625"/>
                </a:cubicBezTo>
                <a:cubicBezTo>
                  <a:pt x="43514" y="413382"/>
                  <a:pt x="46415" y="435138"/>
                  <a:pt x="50766" y="455445"/>
                </a:cubicBezTo>
                <a:cubicBezTo>
                  <a:pt x="1451" y="487355"/>
                  <a:pt x="0" y="561329"/>
                  <a:pt x="0" y="623698"/>
                </a:cubicBezTo>
                <a:cubicBezTo>
                  <a:pt x="0" y="674464"/>
                  <a:pt x="11604" y="720879"/>
                  <a:pt x="43514" y="749888"/>
                </a:cubicBezTo>
                <a:cubicBezTo>
                  <a:pt x="200707" y="826680"/>
                  <a:pt x="321064" y="867321"/>
                  <a:pt x="476431" y="934432"/>
                </a:cubicBezTo>
                <a:lnTo>
                  <a:pt x="1232892" y="638203"/>
                </a:lnTo>
                <a:lnTo>
                  <a:pt x="1116855" y="594689"/>
                </a:lnTo>
                <a:lnTo>
                  <a:pt x="1116855" y="455445"/>
                </a:lnTo>
                <a:lnTo>
                  <a:pt x="1235793" y="406129"/>
                </a:lnTo>
                <a:close/>
                <a:moveTo>
                  <a:pt x="121839" y="319102"/>
                </a:moveTo>
                <a:lnTo>
                  <a:pt x="525067" y="477202"/>
                </a:lnTo>
                <a:lnTo>
                  <a:pt x="1103801" y="243678"/>
                </a:lnTo>
                <a:lnTo>
                  <a:pt x="1103801" y="368417"/>
                </a:lnTo>
                <a:lnTo>
                  <a:pt x="525067" y="609194"/>
                </a:lnTo>
                <a:lnTo>
                  <a:pt x="121839" y="449643"/>
                </a:lnTo>
                <a:lnTo>
                  <a:pt x="121839" y="319102"/>
                </a:lnTo>
                <a:close/>
                <a:moveTo>
                  <a:pt x="636080" y="255632"/>
                </a:moveTo>
                <a:lnTo>
                  <a:pt x="696472" y="175394"/>
                </a:lnTo>
                <a:lnTo>
                  <a:pt x="635647" y="304927"/>
                </a:lnTo>
                <a:lnTo>
                  <a:pt x="654697" y="183694"/>
                </a:lnTo>
                <a:lnTo>
                  <a:pt x="657244" y="258776"/>
                </a:lnTo>
                <a:lnTo>
                  <a:pt x="574665" y="313664"/>
                </a:lnTo>
                <a:cubicBezTo>
                  <a:pt x="574182" y="357661"/>
                  <a:pt x="636563" y="211635"/>
                  <a:pt x="636080" y="255632"/>
                </a:cubicBezTo>
                <a:close/>
                <a:moveTo>
                  <a:pt x="1060287" y="601941"/>
                </a:moveTo>
                <a:lnTo>
                  <a:pt x="481553" y="841267"/>
                </a:lnTo>
                <a:lnTo>
                  <a:pt x="78325" y="681717"/>
                </a:lnTo>
                <a:lnTo>
                  <a:pt x="78325" y="551175"/>
                </a:lnTo>
                <a:lnTo>
                  <a:pt x="493157" y="716528"/>
                </a:lnTo>
                <a:lnTo>
                  <a:pt x="1061737" y="478652"/>
                </a:lnTo>
                <a:lnTo>
                  <a:pt x="1061737" y="601941"/>
                </a:lnTo>
                <a:lnTo>
                  <a:pt x="1060287" y="601941"/>
                </a:lnTo>
                <a:close/>
              </a:path>
            </a:pathLst>
          </a:custGeom>
          <a:solidFill>
            <a:schemeClr val="accent2"/>
          </a:solidFill>
          <a:ln w="14486" cap="flat">
            <a:solidFill>
              <a:schemeClr val="accent2"/>
            </a:solidFill>
            <a:prstDash val="solid"/>
            <a:miter/>
          </a:ln>
        </p:spPr>
        <p:txBody>
          <a:bodyPr rtlCol="0" anchor="ctr"/>
          <a:lstStyle/>
          <a:p>
            <a:endParaRPr lang="en-GB" sz="1224"/>
          </a:p>
        </p:txBody>
      </p:sp>
      <p:sp>
        <p:nvSpPr>
          <p:cNvPr id="55" name="Rectangle 54">
            <a:extLst>
              <a:ext uri="{FF2B5EF4-FFF2-40B4-BE49-F238E27FC236}">
                <a16:creationId xmlns:a16="http://schemas.microsoft.com/office/drawing/2014/main" id="{B48725AC-C3B7-4CF7-A8FB-DAB6F4B2888E}"/>
              </a:ext>
            </a:extLst>
          </p:cNvPr>
          <p:cNvSpPr/>
          <p:nvPr/>
        </p:nvSpPr>
        <p:spPr bwMode="gray">
          <a:xfrm>
            <a:off x="1918810" y="3094203"/>
            <a:ext cx="163131" cy="99535"/>
          </a:xfrm>
          <a:prstGeom prst="rect">
            <a:avLst/>
          </a:prstGeom>
          <a:solidFill>
            <a:srgbClr val="FDAA94"/>
          </a:solidFill>
          <a:ln w="6350">
            <a:noFill/>
            <a:miter lim="800000"/>
            <a:headEnd/>
            <a:tailEnd/>
          </a:ln>
          <a:effectLst/>
        </p:spPr>
        <p:txBody>
          <a:bodyPr lIns="24489" tIns="24489" rIns="24489" bIns="24489" rtlCol="0" anchor="ctr"/>
          <a:lstStyle/>
          <a:p>
            <a:pPr algn="ctr">
              <a:spcBef>
                <a:spcPct val="0"/>
              </a:spcBef>
            </a:pPr>
            <a:endParaRPr lang="en-GB" sz="816" dirty="0">
              <a:solidFill>
                <a:srgbClr val="FFFFFF"/>
              </a:solidFill>
              <a:latin typeface="Arial" panose="020B0604020202020204" pitchFamily="34" charset="0"/>
              <a:cs typeface="Arial" charset="0"/>
            </a:endParaRPr>
          </a:p>
        </p:txBody>
      </p:sp>
      <p:sp>
        <p:nvSpPr>
          <p:cNvPr id="60" name="TextBox 1">
            <a:extLst>
              <a:ext uri="{FF2B5EF4-FFF2-40B4-BE49-F238E27FC236}">
                <a16:creationId xmlns:a16="http://schemas.microsoft.com/office/drawing/2014/main" id="{37F470ED-2E7B-4327-9727-3F9ECC767C77}"/>
              </a:ext>
            </a:extLst>
          </p:cNvPr>
          <p:cNvSpPr txBox="1"/>
          <p:nvPr/>
        </p:nvSpPr>
        <p:spPr>
          <a:xfrm>
            <a:off x="1651946" y="2024991"/>
            <a:ext cx="770595" cy="259751"/>
          </a:xfrm>
          <a:prstGeom prst="rect">
            <a:avLst/>
          </a:prstGeom>
          <a:noFill/>
        </p:spPr>
        <p:txBody>
          <a:bodyPr wrap="square" rtlCol="0" anchor="ctr" anchorCtr="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88" dirty="0">
                <a:solidFill>
                  <a:schemeClr val="accent6"/>
                </a:solidFill>
                <a:latin typeface="+mj-lt"/>
              </a:rPr>
              <a:t>3.9x</a:t>
            </a:r>
            <a:endParaRPr lang="en-GB" sz="714" dirty="0">
              <a:solidFill>
                <a:schemeClr val="accent6"/>
              </a:solidFill>
              <a:latin typeface="Ninety One Visuelt Medium" panose="020B0603050202040104" pitchFamily="34" charset="0"/>
            </a:endParaRPr>
          </a:p>
        </p:txBody>
      </p:sp>
      <p:sp>
        <p:nvSpPr>
          <p:cNvPr id="71" name="Rectangle 70">
            <a:extLst>
              <a:ext uri="{FF2B5EF4-FFF2-40B4-BE49-F238E27FC236}">
                <a16:creationId xmlns:a16="http://schemas.microsoft.com/office/drawing/2014/main" id="{4B8E0B67-3EFB-4663-8029-F4FCCE9E5A7A}"/>
              </a:ext>
            </a:extLst>
          </p:cNvPr>
          <p:cNvSpPr/>
          <p:nvPr/>
        </p:nvSpPr>
        <p:spPr>
          <a:xfrm>
            <a:off x="2455366" y="3801196"/>
            <a:ext cx="1865896" cy="184666"/>
          </a:xfrm>
          <a:prstGeom prst="rect">
            <a:avLst/>
          </a:prstGeom>
          <a:noFill/>
        </p:spPr>
        <p:txBody>
          <a:bodyPr wrap="none" lIns="0" tIns="0" rIns="0" bIns="0" anchor="t" anchorCtr="0">
            <a:spAutoFit/>
          </a:bodyPr>
          <a:lstStyle/>
          <a:p>
            <a:pPr algn="ctr">
              <a:spcBef>
                <a:spcPts val="20"/>
              </a:spcBef>
            </a:pPr>
            <a:r>
              <a:rPr lang="en-US" sz="1200" dirty="0">
                <a:solidFill>
                  <a:schemeClr val="accent1"/>
                </a:solidFill>
              </a:rPr>
              <a:t>Old Mutual Global Equity</a:t>
            </a:r>
            <a:endParaRPr lang="en-GB" sz="1200" dirty="0">
              <a:solidFill>
                <a:schemeClr val="accent1"/>
              </a:solidFill>
            </a:endParaRPr>
          </a:p>
        </p:txBody>
      </p:sp>
      <p:sp>
        <p:nvSpPr>
          <p:cNvPr id="72" name="Rectangle 71">
            <a:extLst>
              <a:ext uri="{FF2B5EF4-FFF2-40B4-BE49-F238E27FC236}">
                <a16:creationId xmlns:a16="http://schemas.microsoft.com/office/drawing/2014/main" id="{B4177D43-DA90-4338-80F3-3CD2ECBF034B}"/>
              </a:ext>
            </a:extLst>
          </p:cNvPr>
          <p:cNvSpPr/>
          <p:nvPr/>
        </p:nvSpPr>
        <p:spPr>
          <a:xfrm>
            <a:off x="1467066" y="3801196"/>
            <a:ext cx="843180" cy="184666"/>
          </a:xfrm>
          <a:prstGeom prst="rect">
            <a:avLst/>
          </a:prstGeom>
          <a:noFill/>
        </p:spPr>
        <p:txBody>
          <a:bodyPr wrap="none" lIns="0" tIns="0" rIns="0" bIns="0" anchor="t" anchorCtr="0">
            <a:spAutoFit/>
          </a:bodyPr>
          <a:lstStyle/>
          <a:p>
            <a:pPr algn="ctr">
              <a:spcBef>
                <a:spcPts val="20"/>
              </a:spcBef>
            </a:pPr>
            <a:r>
              <a:rPr lang="en-US" sz="1200" dirty="0">
                <a:solidFill>
                  <a:schemeClr val="accent2"/>
                </a:solidFill>
              </a:rPr>
              <a:t>MSCI ACWI</a:t>
            </a:r>
            <a:endParaRPr lang="en-GB" sz="1200" dirty="0">
              <a:solidFill>
                <a:schemeClr val="accent2"/>
              </a:solidFill>
            </a:endParaRPr>
          </a:p>
        </p:txBody>
      </p:sp>
      <p:sp>
        <p:nvSpPr>
          <p:cNvPr id="73" name="Rectangle 72">
            <a:extLst>
              <a:ext uri="{FF2B5EF4-FFF2-40B4-BE49-F238E27FC236}">
                <a16:creationId xmlns:a16="http://schemas.microsoft.com/office/drawing/2014/main" id="{CD07C533-4DC5-47BB-B4EB-5D77D4CCFD33}"/>
              </a:ext>
            </a:extLst>
          </p:cNvPr>
          <p:cNvSpPr/>
          <p:nvPr/>
        </p:nvSpPr>
        <p:spPr>
          <a:xfrm>
            <a:off x="3148655" y="1900692"/>
            <a:ext cx="449162" cy="259751"/>
          </a:xfrm>
          <a:prstGeom prst="rect">
            <a:avLst/>
          </a:prstGeom>
        </p:spPr>
        <p:txBody>
          <a:bodyPr wrap="none">
            <a:spAutoFit/>
          </a:bodyPr>
          <a:lstStyle/>
          <a:p>
            <a:pPr algn="ctr"/>
            <a:r>
              <a:rPr lang="en-GB" sz="1088" dirty="0">
                <a:solidFill>
                  <a:schemeClr val="bg1"/>
                </a:solidFill>
                <a:latin typeface="+mj-lt"/>
              </a:rPr>
              <a:t>7.3</a:t>
            </a:r>
            <a:r>
              <a:rPr lang="en-GB" sz="1088" baseline="30000" dirty="0">
                <a:solidFill>
                  <a:schemeClr val="bg1"/>
                </a:solidFill>
                <a:latin typeface="+mj-lt"/>
              </a:rPr>
              <a:t>%</a:t>
            </a:r>
          </a:p>
        </p:txBody>
      </p:sp>
      <p:sp>
        <p:nvSpPr>
          <p:cNvPr id="74" name="Rectangle 73">
            <a:extLst>
              <a:ext uri="{FF2B5EF4-FFF2-40B4-BE49-F238E27FC236}">
                <a16:creationId xmlns:a16="http://schemas.microsoft.com/office/drawing/2014/main" id="{0169D398-5D3E-474E-9BC1-EDAB56080175}"/>
              </a:ext>
            </a:extLst>
          </p:cNvPr>
          <p:cNvSpPr/>
          <p:nvPr/>
        </p:nvSpPr>
        <p:spPr>
          <a:xfrm>
            <a:off x="1771213" y="3008258"/>
            <a:ext cx="449162" cy="259751"/>
          </a:xfrm>
          <a:prstGeom prst="rect">
            <a:avLst/>
          </a:prstGeom>
          <a:solidFill>
            <a:schemeClr val="accent2"/>
          </a:solidFill>
        </p:spPr>
        <p:txBody>
          <a:bodyPr wrap="none">
            <a:spAutoFit/>
          </a:bodyPr>
          <a:lstStyle/>
          <a:p>
            <a:pPr algn="ctr"/>
            <a:r>
              <a:rPr lang="en-GB" sz="1088" dirty="0">
                <a:solidFill>
                  <a:schemeClr val="bg1"/>
                </a:solidFill>
                <a:latin typeface="+mj-lt"/>
              </a:rPr>
              <a:t>1.9</a:t>
            </a:r>
            <a:r>
              <a:rPr lang="en-GB" sz="1088" baseline="30000" dirty="0">
                <a:solidFill>
                  <a:schemeClr val="bg1"/>
                </a:solidFill>
                <a:latin typeface="+mj-lt"/>
              </a:rPr>
              <a:t>%</a:t>
            </a:r>
          </a:p>
        </p:txBody>
      </p:sp>
      <p:grpSp>
        <p:nvGrpSpPr>
          <p:cNvPr id="75" name="Group 74">
            <a:extLst>
              <a:ext uri="{FF2B5EF4-FFF2-40B4-BE49-F238E27FC236}">
                <a16:creationId xmlns:a16="http://schemas.microsoft.com/office/drawing/2014/main" id="{0E3000F8-BC1B-4DE3-A4D5-20265E267CF6}"/>
              </a:ext>
            </a:extLst>
          </p:cNvPr>
          <p:cNvGrpSpPr/>
          <p:nvPr/>
        </p:nvGrpSpPr>
        <p:grpSpPr>
          <a:xfrm rot="13500000">
            <a:off x="1759406" y="2138035"/>
            <a:ext cx="82919" cy="82919"/>
            <a:chOff x="4643143" y="1739317"/>
            <a:chExt cx="1161824" cy="1161824"/>
          </a:xfrm>
        </p:grpSpPr>
        <p:sp>
          <p:nvSpPr>
            <p:cNvPr id="76" name="Rectangle 75">
              <a:extLst>
                <a:ext uri="{FF2B5EF4-FFF2-40B4-BE49-F238E27FC236}">
                  <a16:creationId xmlns:a16="http://schemas.microsoft.com/office/drawing/2014/main" id="{1B0D2913-7FF1-477D-96A2-81984B97DB49}"/>
                </a:ext>
              </a:extLst>
            </p:cNvPr>
            <p:cNvSpPr/>
            <p:nvPr/>
          </p:nvSpPr>
          <p:spPr bwMode="gray">
            <a:xfrm rot="5400000">
              <a:off x="5143724" y="2239898"/>
              <a:ext cx="1161824" cy="160662"/>
            </a:xfrm>
            <a:prstGeom prst="rect">
              <a:avLst/>
            </a:prstGeom>
            <a:solidFill>
              <a:srgbClr val="DB4857"/>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sp>
          <p:nvSpPr>
            <p:cNvPr id="77" name="Rectangle 76">
              <a:extLst>
                <a:ext uri="{FF2B5EF4-FFF2-40B4-BE49-F238E27FC236}">
                  <a16:creationId xmlns:a16="http://schemas.microsoft.com/office/drawing/2014/main" id="{35958DDE-E8B5-48FD-ACB4-D92F6DB95219}"/>
                </a:ext>
              </a:extLst>
            </p:cNvPr>
            <p:cNvSpPr/>
            <p:nvPr/>
          </p:nvSpPr>
          <p:spPr bwMode="gray">
            <a:xfrm>
              <a:off x="4643143" y="2740479"/>
              <a:ext cx="1161824" cy="160662"/>
            </a:xfrm>
            <a:prstGeom prst="rect">
              <a:avLst/>
            </a:prstGeom>
            <a:solidFill>
              <a:srgbClr val="9A293D"/>
            </a:solidFill>
            <a:ln w="6350">
              <a:noFill/>
              <a:miter lim="800000"/>
              <a:headEnd/>
              <a:tailEnd/>
            </a:ln>
            <a:effectLst/>
          </p:spPr>
          <p:txBody>
            <a:bodyPr lIns="24489" tIns="24489" rIns="24489" bIns="24489" rtlCol="0" anchor="ctr"/>
            <a:lstStyle/>
            <a:p>
              <a:pPr algn="ctr">
                <a:spcBef>
                  <a:spcPct val="0"/>
                </a:spcBef>
                <a:buClrTx/>
                <a:buFontTx/>
                <a:buNone/>
              </a:pPr>
              <a:endParaRPr lang="en-US" sz="816">
                <a:solidFill>
                  <a:schemeClr val="bg1"/>
                </a:solidFill>
                <a:cs typeface="Arial" charset="0"/>
              </a:endParaRPr>
            </a:p>
          </p:txBody>
        </p:sp>
      </p:grpSp>
      <p:cxnSp>
        <p:nvCxnSpPr>
          <p:cNvPr id="79" name="Straight Connector 78">
            <a:extLst>
              <a:ext uri="{FF2B5EF4-FFF2-40B4-BE49-F238E27FC236}">
                <a16:creationId xmlns:a16="http://schemas.microsoft.com/office/drawing/2014/main" id="{CEEF8B4A-2A0B-40EA-AACA-E5E00126BD76}"/>
              </a:ext>
            </a:extLst>
          </p:cNvPr>
          <p:cNvCxnSpPr>
            <a:cxnSpLocks/>
          </p:cNvCxnSpPr>
          <p:nvPr/>
        </p:nvCxnSpPr>
        <p:spPr>
          <a:xfrm flipH="1">
            <a:off x="972231" y="1854199"/>
            <a:ext cx="1964992" cy="0"/>
          </a:xfrm>
          <a:prstGeom prst="line">
            <a:avLst/>
          </a:prstGeom>
          <a:ln w="3175">
            <a:solidFill>
              <a:srgbClr val="DBD8C0"/>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5646B2D5-E751-4499-9DAF-DDB62ED62BC0}"/>
              </a:ext>
            </a:extLst>
          </p:cNvPr>
          <p:cNvCxnSpPr>
            <a:cxnSpLocks/>
          </p:cNvCxnSpPr>
          <p:nvPr/>
        </p:nvCxnSpPr>
        <p:spPr>
          <a:xfrm flipH="1">
            <a:off x="1003115" y="2940416"/>
            <a:ext cx="829996" cy="0"/>
          </a:xfrm>
          <a:prstGeom prst="line">
            <a:avLst/>
          </a:prstGeom>
          <a:ln w="3175">
            <a:solidFill>
              <a:srgbClr val="DBD8C0"/>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81" name="Rectangle 80">
            <a:extLst>
              <a:ext uri="{FF2B5EF4-FFF2-40B4-BE49-F238E27FC236}">
                <a16:creationId xmlns:a16="http://schemas.microsoft.com/office/drawing/2014/main" id="{3D138EFA-B1FE-4838-BE24-D9B25DD5AE0F}"/>
              </a:ext>
            </a:extLst>
          </p:cNvPr>
          <p:cNvSpPr/>
          <p:nvPr/>
        </p:nvSpPr>
        <p:spPr>
          <a:xfrm>
            <a:off x="1503451" y="2188730"/>
            <a:ext cx="941450" cy="468975"/>
          </a:xfrm>
          <a:prstGeom prst="rect">
            <a:avLst/>
          </a:prstGeom>
        </p:spPr>
        <p:txBody>
          <a:bodyPr wrap="square">
            <a:spAutoFit/>
          </a:bodyPr>
          <a:lstStyle/>
          <a:p>
            <a:pPr algn="ctr"/>
            <a:r>
              <a:rPr lang="en-GB" sz="816" dirty="0">
                <a:solidFill>
                  <a:schemeClr val="accent6"/>
                </a:solidFill>
              </a:rPr>
              <a:t>more spending</a:t>
            </a:r>
            <a:br>
              <a:rPr lang="en-GB" sz="816" dirty="0">
                <a:solidFill>
                  <a:schemeClr val="accent6"/>
                </a:solidFill>
              </a:rPr>
            </a:br>
            <a:r>
              <a:rPr lang="en-GB" sz="816" dirty="0">
                <a:solidFill>
                  <a:schemeClr val="accent6"/>
                </a:solidFill>
              </a:rPr>
              <a:t>on R&amp;D</a:t>
            </a:r>
          </a:p>
        </p:txBody>
      </p:sp>
      <p:sp>
        <p:nvSpPr>
          <p:cNvPr id="82" name="Freeform: Shape 81">
            <a:extLst>
              <a:ext uri="{FF2B5EF4-FFF2-40B4-BE49-F238E27FC236}">
                <a16:creationId xmlns:a16="http://schemas.microsoft.com/office/drawing/2014/main" id="{C4930989-6457-42B9-9EF4-F5CEB6EC23D7}"/>
              </a:ext>
            </a:extLst>
          </p:cNvPr>
          <p:cNvSpPr/>
          <p:nvPr/>
        </p:nvSpPr>
        <p:spPr bwMode="gray">
          <a:xfrm>
            <a:off x="4966053" y="2636113"/>
            <a:ext cx="635456" cy="746905"/>
          </a:xfrm>
          <a:custGeom>
            <a:avLst/>
            <a:gdLst>
              <a:gd name="connsiteX0" fmla="*/ 494456 w 982564"/>
              <a:gd name="connsiteY0" fmla="*/ 0 h 1154890"/>
              <a:gd name="connsiteX1" fmla="*/ 714029 w 982564"/>
              <a:gd name="connsiteY1" fmla="*/ 219573 h 1154890"/>
              <a:gd name="connsiteX2" fmla="*/ 713372 w 982564"/>
              <a:gd name="connsiteY2" fmla="*/ 226091 h 1154890"/>
              <a:gd name="connsiteX3" fmla="*/ 762847 w 982564"/>
              <a:gd name="connsiteY3" fmla="*/ 241448 h 1154890"/>
              <a:gd name="connsiteX4" fmla="*/ 955241 w 982564"/>
              <a:gd name="connsiteY4" fmla="*/ 531704 h 1154890"/>
              <a:gd name="connsiteX5" fmla="*/ 948841 w 982564"/>
              <a:gd name="connsiteY5" fmla="*/ 595190 h 1154890"/>
              <a:gd name="connsiteX6" fmla="*/ 933516 w 982564"/>
              <a:gd name="connsiteY6" fmla="*/ 644559 h 1154890"/>
              <a:gd name="connsiteX7" fmla="*/ 965309 w 982564"/>
              <a:gd name="connsiteY7" fmla="*/ 691713 h 1154890"/>
              <a:gd name="connsiteX8" fmla="*/ 982564 w 982564"/>
              <a:gd name="connsiteY8" fmla="*/ 777181 h 1154890"/>
              <a:gd name="connsiteX9" fmla="*/ 965309 w 982564"/>
              <a:gd name="connsiteY9" fmla="*/ 862649 h 1154890"/>
              <a:gd name="connsiteX10" fmla="*/ 929820 w 982564"/>
              <a:gd name="connsiteY10" fmla="*/ 915287 h 1154890"/>
              <a:gd name="connsiteX11" fmla="*/ 935472 w 982564"/>
              <a:gd name="connsiteY11" fmla="*/ 919098 h 1154890"/>
              <a:gd name="connsiteX12" fmla="*/ 975927 w 982564"/>
              <a:gd name="connsiteY12" fmla="*/ 1016766 h 1154890"/>
              <a:gd name="connsiteX13" fmla="*/ 837803 w 982564"/>
              <a:gd name="connsiteY13" fmla="*/ 1154890 h 1154890"/>
              <a:gd name="connsiteX14" fmla="*/ 699679 w 982564"/>
              <a:gd name="connsiteY14" fmla="*/ 1016766 h 1154890"/>
              <a:gd name="connsiteX15" fmla="*/ 705453 w 982564"/>
              <a:gd name="connsiteY15" fmla="*/ 988169 h 1154890"/>
              <a:gd name="connsiteX16" fmla="*/ 677523 w 982564"/>
              <a:gd name="connsiteY16" fmla="*/ 979499 h 1154890"/>
              <a:gd name="connsiteX17" fmla="*/ 560673 w 982564"/>
              <a:gd name="connsiteY17" fmla="*/ 862649 h 1154890"/>
              <a:gd name="connsiteX18" fmla="*/ 551288 w 982564"/>
              <a:gd name="connsiteY18" fmla="*/ 832413 h 1154890"/>
              <a:gd name="connsiteX19" fmla="*/ 517614 w 982564"/>
              <a:gd name="connsiteY19" fmla="*/ 821960 h 1154890"/>
              <a:gd name="connsiteX20" fmla="*/ 417484 w 982564"/>
              <a:gd name="connsiteY20" fmla="*/ 754451 h 1154890"/>
              <a:gd name="connsiteX21" fmla="*/ 379793 w 982564"/>
              <a:gd name="connsiteY21" fmla="*/ 708769 h 1154890"/>
              <a:gd name="connsiteX22" fmla="*/ 330796 w 982564"/>
              <a:gd name="connsiteY22" fmla="*/ 741804 h 1154890"/>
              <a:gd name="connsiteX23" fmla="*/ 245328 w 982564"/>
              <a:gd name="connsiteY23" fmla="*/ 759059 h 1154890"/>
              <a:gd name="connsiteX24" fmla="*/ 25755 w 982564"/>
              <a:gd name="connsiteY24" fmla="*/ 539486 h 1154890"/>
              <a:gd name="connsiteX25" fmla="*/ 43010 w 982564"/>
              <a:gd name="connsiteY25" fmla="*/ 454018 h 1154890"/>
              <a:gd name="connsiteX26" fmla="*/ 89798 w 982564"/>
              <a:gd name="connsiteY26" fmla="*/ 384623 h 1154890"/>
              <a:gd name="connsiteX27" fmla="*/ 52820 w 982564"/>
              <a:gd name="connsiteY27" fmla="*/ 359692 h 1154890"/>
              <a:gd name="connsiteX28" fmla="*/ 0 w 982564"/>
              <a:gd name="connsiteY28" fmla="*/ 232172 h 1154890"/>
              <a:gd name="connsiteX29" fmla="*/ 180340 w 982564"/>
              <a:gd name="connsiteY29" fmla="*/ 51832 h 1154890"/>
              <a:gd name="connsiteX30" fmla="*/ 307860 w 982564"/>
              <a:gd name="connsiteY30" fmla="*/ 104653 h 1154890"/>
              <a:gd name="connsiteX31" fmla="*/ 309928 w 982564"/>
              <a:gd name="connsiteY31" fmla="*/ 107720 h 1154890"/>
              <a:gd name="connsiteX32" fmla="*/ 339195 w 982564"/>
              <a:gd name="connsiteY32" fmla="*/ 64312 h 1154890"/>
              <a:gd name="connsiteX33" fmla="*/ 494456 w 982564"/>
              <a:gd name="connsiteY33" fmla="*/ 0 h 1154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82564" h="1154890">
                <a:moveTo>
                  <a:pt x="494456" y="0"/>
                </a:moveTo>
                <a:cubicBezTo>
                  <a:pt x="615723" y="0"/>
                  <a:pt x="714029" y="98306"/>
                  <a:pt x="714029" y="219573"/>
                </a:cubicBezTo>
                <a:lnTo>
                  <a:pt x="713372" y="226091"/>
                </a:lnTo>
                <a:lnTo>
                  <a:pt x="762847" y="241448"/>
                </a:lnTo>
                <a:cubicBezTo>
                  <a:pt x="875909" y="289270"/>
                  <a:pt x="955241" y="401222"/>
                  <a:pt x="955241" y="531704"/>
                </a:cubicBezTo>
                <a:cubicBezTo>
                  <a:pt x="955241" y="553451"/>
                  <a:pt x="953037" y="574684"/>
                  <a:pt x="948841" y="595190"/>
                </a:cubicBezTo>
                <a:lnTo>
                  <a:pt x="933516" y="644559"/>
                </a:lnTo>
                <a:lnTo>
                  <a:pt x="965309" y="691713"/>
                </a:lnTo>
                <a:cubicBezTo>
                  <a:pt x="976420" y="717983"/>
                  <a:pt x="982564" y="746864"/>
                  <a:pt x="982564" y="777181"/>
                </a:cubicBezTo>
                <a:cubicBezTo>
                  <a:pt x="982564" y="807498"/>
                  <a:pt x="976420" y="836380"/>
                  <a:pt x="965309" y="862649"/>
                </a:cubicBezTo>
                <a:lnTo>
                  <a:pt x="929820" y="915287"/>
                </a:lnTo>
                <a:lnTo>
                  <a:pt x="935472" y="919098"/>
                </a:lnTo>
                <a:cubicBezTo>
                  <a:pt x="960467" y="944093"/>
                  <a:pt x="975927" y="978624"/>
                  <a:pt x="975927" y="1016766"/>
                </a:cubicBezTo>
                <a:cubicBezTo>
                  <a:pt x="975927" y="1093050"/>
                  <a:pt x="914087" y="1154890"/>
                  <a:pt x="837803" y="1154890"/>
                </a:cubicBezTo>
                <a:cubicBezTo>
                  <a:pt x="761519" y="1154890"/>
                  <a:pt x="699679" y="1093050"/>
                  <a:pt x="699679" y="1016766"/>
                </a:cubicBezTo>
                <a:lnTo>
                  <a:pt x="705453" y="988169"/>
                </a:lnTo>
                <a:lnTo>
                  <a:pt x="677523" y="979499"/>
                </a:lnTo>
                <a:cubicBezTo>
                  <a:pt x="624985" y="957277"/>
                  <a:pt x="582895" y="915188"/>
                  <a:pt x="560673" y="862649"/>
                </a:cubicBezTo>
                <a:lnTo>
                  <a:pt x="551288" y="832413"/>
                </a:lnTo>
                <a:lnTo>
                  <a:pt x="517614" y="821960"/>
                </a:lnTo>
                <a:cubicBezTo>
                  <a:pt x="479926" y="806020"/>
                  <a:pt x="445987" y="782954"/>
                  <a:pt x="417484" y="754451"/>
                </a:cubicBezTo>
                <a:lnTo>
                  <a:pt x="379793" y="708769"/>
                </a:lnTo>
                <a:lnTo>
                  <a:pt x="330796" y="741804"/>
                </a:lnTo>
                <a:cubicBezTo>
                  <a:pt x="304527" y="752915"/>
                  <a:pt x="275645" y="759059"/>
                  <a:pt x="245328" y="759059"/>
                </a:cubicBezTo>
                <a:cubicBezTo>
                  <a:pt x="124061" y="759059"/>
                  <a:pt x="25755" y="660753"/>
                  <a:pt x="25755" y="539486"/>
                </a:cubicBezTo>
                <a:cubicBezTo>
                  <a:pt x="25755" y="509169"/>
                  <a:pt x="31899" y="480288"/>
                  <a:pt x="43010" y="454018"/>
                </a:cubicBezTo>
                <a:lnTo>
                  <a:pt x="89798" y="384623"/>
                </a:lnTo>
                <a:lnTo>
                  <a:pt x="52820" y="359692"/>
                </a:lnTo>
                <a:cubicBezTo>
                  <a:pt x="20185" y="327057"/>
                  <a:pt x="0" y="281972"/>
                  <a:pt x="0" y="232172"/>
                </a:cubicBezTo>
                <a:cubicBezTo>
                  <a:pt x="0" y="132573"/>
                  <a:pt x="80741" y="51832"/>
                  <a:pt x="180340" y="51832"/>
                </a:cubicBezTo>
                <a:cubicBezTo>
                  <a:pt x="230139" y="51832"/>
                  <a:pt x="275225" y="72018"/>
                  <a:pt x="307860" y="104653"/>
                </a:cubicBezTo>
                <a:lnTo>
                  <a:pt x="309928" y="107720"/>
                </a:lnTo>
                <a:lnTo>
                  <a:pt x="339195" y="64312"/>
                </a:lnTo>
                <a:cubicBezTo>
                  <a:pt x="378929" y="24577"/>
                  <a:pt x="433823" y="0"/>
                  <a:pt x="494456" y="0"/>
                </a:cubicBezTo>
                <a:close/>
              </a:path>
            </a:pathLst>
          </a:custGeom>
          <a:noFill/>
          <a:ln w="38100">
            <a:solidFill>
              <a:schemeClr val="accent2"/>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GB" sz="1224" dirty="0"/>
          </a:p>
        </p:txBody>
      </p:sp>
      <p:sp>
        <p:nvSpPr>
          <p:cNvPr id="83" name="Oval 82">
            <a:extLst>
              <a:ext uri="{FF2B5EF4-FFF2-40B4-BE49-F238E27FC236}">
                <a16:creationId xmlns:a16="http://schemas.microsoft.com/office/drawing/2014/main" id="{629BA810-F1FC-4980-9470-439410F3B12E}"/>
              </a:ext>
            </a:extLst>
          </p:cNvPr>
          <p:cNvSpPr/>
          <p:nvPr/>
        </p:nvSpPr>
        <p:spPr bwMode="gray">
          <a:xfrm>
            <a:off x="5136729" y="3381843"/>
            <a:ext cx="118970" cy="108000"/>
          </a:xfrm>
          <a:prstGeom prst="ellipse">
            <a:avLst/>
          </a:prstGeom>
          <a:ln w="34925">
            <a:solidFill>
              <a:schemeClr val="accent2"/>
            </a:solidFill>
          </a:ln>
        </p:spPr>
        <p:txBody>
          <a:bodyPr vert="horz" wrap="square" lIns="0" tIns="0" rIns="0" bIns="0" rtlCol="0" anchor="ctr">
            <a:spAutoFit/>
          </a:bodyPr>
          <a:lstStyle/>
          <a:p>
            <a:pPr algn="l"/>
            <a:endParaRPr lang="en-GB" sz="1224" dirty="0"/>
          </a:p>
        </p:txBody>
      </p:sp>
      <p:sp>
        <p:nvSpPr>
          <p:cNvPr id="84" name="Rectangle 83">
            <a:extLst>
              <a:ext uri="{FF2B5EF4-FFF2-40B4-BE49-F238E27FC236}">
                <a16:creationId xmlns:a16="http://schemas.microsoft.com/office/drawing/2014/main" id="{D7AE87D5-EC5D-4537-9F6E-14DA13643FE4}"/>
              </a:ext>
            </a:extLst>
          </p:cNvPr>
          <p:cNvSpPr/>
          <p:nvPr/>
        </p:nvSpPr>
        <p:spPr bwMode="gray">
          <a:xfrm>
            <a:off x="5341354" y="3400912"/>
            <a:ext cx="341447" cy="360000"/>
          </a:xfrm>
          <a:prstGeom prst="rect">
            <a:avLst/>
          </a:prstGeom>
          <a:solidFill>
            <a:schemeClr val="accent2"/>
          </a:solidFill>
          <a:ln>
            <a:solidFill>
              <a:schemeClr val="accent2"/>
            </a:solidFill>
          </a:ln>
        </p:spPr>
        <p:txBody>
          <a:bodyPr vert="horz" wrap="square" lIns="0" tIns="0" rIns="0" bIns="0" rtlCol="0" anchor="ctr">
            <a:spAutoFit/>
          </a:bodyPr>
          <a:lstStyle/>
          <a:p>
            <a:pPr algn="l"/>
            <a:endParaRPr lang="en-GB" sz="1224" dirty="0"/>
          </a:p>
        </p:txBody>
      </p:sp>
      <p:sp>
        <p:nvSpPr>
          <p:cNvPr id="85" name="TextBox 1">
            <a:extLst>
              <a:ext uri="{FF2B5EF4-FFF2-40B4-BE49-F238E27FC236}">
                <a16:creationId xmlns:a16="http://schemas.microsoft.com/office/drawing/2014/main" id="{1EB7B231-FBC2-450C-B94B-AAF6B698580D}"/>
              </a:ext>
            </a:extLst>
          </p:cNvPr>
          <p:cNvSpPr txBox="1"/>
          <p:nvPr/>
        </p:nvSpPr>
        <p:spPr>
          <a:xfrm>
            <a:off x="5028258" y="2825934"/>
            <a:ext cx="557872" cy="259751"/>
          </a:xfrm>
          <a:prstGeom prst="rect">
            <a:avLst/>
          </a:prstGeom>
          <a:noFill/>
          <a:ln>
            <a:noFill/>
          </a:ln>
        </p:spPr>
        <p:txBody>
          <a:bodyPr wrap="square" rtlCol="0" anchor="ctr" anchorCtr="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88" dirty="0">
                <a:solidFill>
                  <a:schemeClr val="accent2"/>
                </a:solidFill>
                <a:latin typeface="+mj-lt"/>
              </a:rPr>
              <a:t>212.2</a:t>
            </a:r>
          </a:p>
        </p:txBody>
      </p:sp>
      <p:cxnSp>
        <p:nvCxnSpPr>
          <p:cNvPr id="86" name="Straight Connector 85">
            <a:extLst>
              <a:ext uri="{FF2B5EF4-FFF2-40B4-BE49-F238E27FC236}">
                <a16:creationId xmlns:a16="http://schemas.microsoft.com/office/drawing/2014/main" id="{E9FF5ED4-425C-46FC-AF92-23877C93C59F}"/>
              </a:ext>
            </a:extLst>
          </p:cNvPr>
          <p:cNvCxnSpPr>
            <a:cxnSpLocks/>
          </p:cNvCxnSpPr>
          <p:nvPr/>
        </p:nvCxnSpPr>
        <p:spPr>
          <a:xfrm flipH="1">
            <a:off x="5002778" y="3759789"/>
            <a:ext cx="1952179" cy="0"/>
          </a:xfrm>
          <a:prstGeom prst="line">
            <a:avLst/>
          </a:prstGeom>
          <a:ln w="3175">
            <a:solidFill>
              <a:schemeClr val="tx1"/>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87" name="Oval 86">
            <a:extLst>
              <a:ext uri="{FF2B5EF4-FFF2-40B4-BE49-F238E27FC236}">
                <a16:creationId xmlns:a16="http://schemas.microsoft.com/office/drawing/2014/main" id="{394DE614-322B-47FF-9038-21AFF58F4743}"/>
              </a:ext>
            </a:extLst>
          </p:cNvPr>
          <p:cNvSpPr/>
          <p:nvPr/>
        </p:nvSpPr>
        <p:spPr bwMode="gray">
          <a:xfrm>
            <a:off x="5500624" y="2566663"/>
            <a:ext cx="87360" cy="72000"/>
          </a:xfrm>
          <a:prstGeom prst="ellipse">
            <a:avLst/>
          </a:prstGeom>
          <a:ln w="34925">
            <a:solidFill>
              <a:schemeClr val="accent2"/>
            </a:solidFill>
          </a:ln>
        </p:spPr>
        <p:txBody>
          <a:bodyPr vert="horz" wrap="square" lIns="0" tIns="0" rIns="0" bIns="0" rtlCol="0" anchor="ctr">
            <a:spAutoFit/>
          </a:bodyPr>
          <a:lstStyle/>
          <a:p>
            <a:pPr algn="l"/>
            <a:endParaRPr lang="en-GB" sz="1224" dirty="0"/>
          </a:p>
        </p:txBody>
      </p:sp>
      <p:grpSp>
        <p:nvGrpSpPr>
          <p:cNvPr id="88" name="Group 87">
            <a:extLst>
              <a:ext uri="{FF2B5EF4-FFF2-40B4-BE49-F238E27FC236}">
                <a16:creationId xmlns:a16="http://schemas.microsoft.com/office/drawing/2014/main" id="{7FB84774-6288-4505-97AA-B10FB75A3507}"/>
              </a:ext>
            </a:extLst>
          </p:cNvPr>
          <p:cNvGrpSpPr/>
          <p:nvPr/>
        </p:nvGrpSpPr>
        <p:grpSpPr>
          <a:xfrm>
            <a:off x="5991335" y="3236433"/>
            <a:ext cx="565289" cy="532531"/>
            <a:chOff x="4344180" y="5684867"/>
            <a:chExt cx="831009" cy="782854"/>
          </a:xfrm>
        </p:grpSpPr>
        <p:sp>
          <p:nvSpPr>
            <p:cNvPr id="89" name="Rectangle 88">
              <a:extLst>
                <a:ext uri="{FF2B5EF4-FFF2-40B4-BE49-F238E27FC236}">
                  <a16:creationId xmlns:a16="http://schemas.microsoft.com/office/drawing/2014/main" id="{565357C3-5AF5-4173-A374-6D5D959EB486}"/>
                </a:ext>
              </a:extLst>
            </p:cNvPr>
            <p:cNvSpPr/>
            <p:nvPr/>
          </p:nvSpPr>
          <p:spPr bwMode="gray">
            <a:xfrm>
              <a:off x="4673241" y="6389308"/>
              <a:ext cx="501948" cy="78413"/>
            </a:xfrm>
            <a:prstGeom prst="rect">
              <a:avLst/>
            </a:prstGeom>
            <a:solidFill>
              <a:schemeClr val="accent1"/>
            </a:solidFill>
          </p:spPr>
          <p:txBody>
            <a:bodyPr vert="horz" wrap="none" lIns="0" tIns="0" rIns="0" bIns="0" rtlCol="0" anchor="ctr">
              <a:noAutofit/>
            </a:bodyPr>
            <a:lstStyle/>
            <a:p>
              <a:pPr algn="l"/>
              <a:endParaRPr lang="en-GB" sz="1224" dirty="0"/>
            </a:p>
          </p:txBody>
        </p:sp>
        <p:sp>
          <p:nvSpPr>
            <p:cNvPr id="90" name="Freeform: Shape 89">
              <a:extLst>
                <a:ext uri="{FF2B5EF4-FFF2-40B4-BE49-F238E27FC236}">
                  <a16:creationId xmlns:a16="http://schemas.microsoft.com/office/drawing/2014/main" id="{CF3C1AFD-1E5E-490F-B902-BE999A555374}"/>
                </a:ext>
              </a:extLst>
            </p:cNvPr>
            <p:cNvSpPr/>
            <p:nvPr/>
          </p:nvSpPr>
          <p:spPr bwMode="gray">
            <a:xfrm>
              <a:off x="4516418" y="5871458"/>
              <a:ext cx="465240" cy="546835"/>
            </a:xfrm>
            <a:custGeom>
              <a:avLst/>
              <a:gdLst>
                <a:gd name="connsiteX0" fmla="*/ 494456 w 982564"/>
                <a:gd name="connsiteY0" fmla="*/ 0 h 1154890"/>
                <a:gd name="connsiteX1" fmla="*/ 714029 w 982564"/>
                <a:gd name="connsiteY1" fmla="*/ 219573 h 1154890"/>
                <a:gd name="connsiteX2" fmla="*/ 713372 w 982564"/>
                <a:gd name="connsiteY2" fmla="*/ 226091 h 1154890"/>
                <a:gd name="connsiteX3" fmla="*/ 762847 w 982564"/>
                <a:gd name="connsiteY3" fmla="*/ 241448 h 1154890"/>
                <a:gd name="connsiteX4" fmla="*/ 955241 w 982564"/>
                <a:gd name="connsiteY4" fmla="*/ 531704 h 1154890"/>
                <a:gd name="connsiteX5" fmla="*/ 948841 w 982564"/>
                <a:gd name="connsiteY5" fmla="*/ 595190 h 1154890"/>
                <a:gd name="connsiteX6" fmla="*/ 933516 w 982564"/>
                <a:gd name="connsiteY6" fmla="*/ 644559 h 1154890"/>
                <a:gd name="connsiteX7" fmla="*/ 965309 w 982564"/>
                <a:gd name="connsiteY7" fmla="*/ 691713 h 1154890"/>
                <a:gd name="connsiteX8" fmla="*/ 982564 w 982564"/>
                <a:gd name="connsiteY8" fmla="*/ 777181 h 1154890"/>
                <a:gd name="connsiteX9" fmla="*/ 965309 w 982564"/>
                <a:gd name="connsiteY9" fmla="*/ 862649 h 1154890"/>
                <a:gd name="connsiteX10" fmla="*/ 929820 w 982564"/>
                <a:gd name="connsiteY10" fmla="*/ 915287 h 1154890"/>
                <a:gd name="connsiteX11" fmla="*/ 935472 w 982564"/>
                <a:gd name="connsiteY11" fmla="*/ 919098 h 1154890"/>
                <a:gd name="connsiteX12" fmla="*/ 975927 w 982564"/>
                <a:gd name="connsiteY12" fmla="*/ 1016766 h 1154890"/>
                <a:gd name="connsiteX13" fmla="*/ 837803 w 982564"/>
                <a:gd name="connsiteY13" fmla="*/ 1154890 h 1154890"/>
                <a:gd name="connsiteX14" fmla="*/ 699679 w 982564"/>
                <a:gd name="connsiteY14" fmla="*/ 1016766 h 1154890"/>
                <a:gd name="connsiteX15" fmla="*/ 705453 w 982564"/>
                <a:gd name="connsiteY15" fmla="*/ 988169 h 1154890"/>
                <a:gd name="connsiteX16" fmla="*/ 677523 w 982564"/>
                <a:gd name="connsiteY16" fmla="*/ 979499 h 1154890"/>
                <a:gd name="connsiteX17" fmla="*/ 560673 w 982564"/>
                <a:gd name="connsiteY17" fmla="*/ 862649 h 1154890"/>
                <a:gd name="connsiteX18" fmla="*/ 551288 w 982564"/>
                <a:gd name="connsiteY18" fmla="*/ 832413 h 1154890"/>
                <a:gd name="connsiteX19" fmla="*/ 517614 w 982564"/>
                <a:gd name="connsiteY19" fmla="*/ 821960 h 1154890"/>
                <a:gd name="connsiteX20" fmla="*/ 417484 w 982564"/>
                <a:gd name="connsiteY20" fmla="*/ 754451 h 1154890"/>
                <a:gd name="connsiteX21" fmla="*/ 379793 w 982564"/>
                <a:gd name="connsiteY21" fmla="*/ 708769 h 1154890"/>
                <a:gd name="connsiteX22" fmla="*/ 330796 w 982564"/>
                <a:gd name="connsiteY22" fmla="*/ 741804 h 1154890"/>
                <a:gd name="connsiteX23" fmla="*/ 245328 w 982564"/>
                <a:gd name="connsiteY23" fmla="*/ 759059 h 1154890"/>
                <a:gd name="connsiteX24" fmla="*/ 25755 w 982564"/>
                <a:gd name="connsiteY24" fmla="*/ 539486 h 1154890"/>
                <a:gd name="connsiteX25" fmla="*/ 43010 w 982564"/>
                <a:gd name="connsiteY25" fmla="*/ 454018 h 1154890"/>
                <a:gd name="connsiteX26" fmla="*/ 89798 w 982564"/>
                <a:gd name="connsiteY26" fmla="*/ 384623 h 1154890"/>
                <a:gd name="connsiteX27" fmla="*/ 52820 w 982564"/>
                <a:gd name="connsiteY27" fmla="*/ 359692 h 1154890"/>
                <a:gd name="connsiteX28" fmla="*/ 0 w 982564"/>
                <a:gd name="connsiteY28" fmla="*/ 232172 h 1154890"/>
                <a:gd name="connsiteX29" fmla="*/ 180340 w 982564"/>
                <a:gd name="connsiteY29" fmla="*/ 51832 h 1154890"/>
                <a:gd name="connsiteX30" fmla="*/ 307860 w 982564"/>
                <a:gd name="connsiteY30" fmla="*/ 104653 h 1154890"/>
                <a:gd name="connsiteX31" fmla="*/ 309928 w 982564"/>
                <a:gd name="connsiteY31" fmla="*/ 107720 h 1154890"/>
                <a:gd name="connsiteX32" fmla="*/ 339195 w 982564"/>
                <a:gd name="connsiteY32" fmla="*/ 64312 h 1154890"/>
                <a:gd name="connsiteX33" fmla="*/ 494456 w 982564"/>
                <a:gd name="connsiteY33" fmla="*/ 0 h 1154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82564" h="1154890">
                  <a:moveTo>
                    <a:pt x="494456" y="0"/>
                  </a:moveTo>
                  <a:cubicBezTo>
                    <a:pt x="615723" y="0"/>
                    <a:pt x="714029" y="98306"/>
                    <a:pt x="714029" y="219573"/>
                  </a:cubicBezTo>
                  <a:lnTo>
                    <a:pt x="713372" y="226091"/>
                  </a:lnTo>
                  <a:lnTo>
                    <a:pt x="762847" y="241448"/>
                  </a:lnTo>
                  <a:cubicBezTo>
                    <a:pt x="875909" y="289270"/>
                    <a:pt x="955241" y="401222"/>
                    <a:pt x="955241" y="531704"/>
                  </a:cubicBezTo>
                  <a:cubicBezTo>
                    <a:pt x="955241" y="553451"/>
                    <a:pt x="953037" y="574684"/>
                    <a:pt x="948841" y="595190"/>
                  </a:cubicBezTo>
                  <a:lnTo>
                    <a:pt x="933516" y="644559"/>
                  </a:lnTo>
                  <a:lnTo>
                    <a:pt x="965309" y="691713"/>
                  </a:lnTo>
                  <a:cubicBezTo>
                    <a:pt x="976420" y="717983"/>
                    <a:pt x="982564" y="746864"/>
                    <a:pt x="982564" y="777181"/>
                  </a:cubicBezTo>
                  <a:cubicBezTo>
                    <a:pt x="982564" y="807498"/>
                    <a:pt x="976420" y="836380"/>
                    <a:pt x="965309" y="862649"/>
                  </a:cubicBezTo>
                  <a:lnTo>
                    <a:pt x="929820" y="915287"/>
                  </a:lnTo>
                  <a:lnTo>
                    <a:pt x="935472" y="919098"/>
                  </a:lnTo>
                  <a:cubicBezTo>
                    <a:pt x="960467" y="944093"/>
                    <a:pt x="975927" y="978624"/>
                    <a:pt x="975927" y="1016766"/>
                  </a:cubicBezTo>
                  <a:cubicBezTo>
                    <a:pt x="975927" y="1093050"/>
                    <a:pt x="914087" y="1154890"/>
                    <a:pt x="837803" y="1154890"/>
                  </a:cubicBezTo>
                  <a:cubicBezTo>
                    <a:pt x="761519" y="1154890"/>
                    <a:pt x="699679" y="1093050"/>
                    <a:pt x="699679" y="1016766"/>
                  </a:cubicBezTo>
                  <a:lnTo>
                    <a:pt x="705453" y="988169"/>
                  </a:lnTo>
                  <a:lnTo>
                    <a:pt x="677523" y="979499"/>
                  </a:lnTo>
                  <a:cubicBezTo>
                    <a:pt x="624985" y="957277"/>
                    <a:pt x="582895" y="915188"/>
                    <a:pt x="560673" y="862649"/>
                  </a:cubicBezTo>
                  <a:lnTo>
                    <a:pt x="551288" y="832413"/>
                  </a:lnTo>
                  <a:lnTo>
                    <a:pt x="517614" y="821960"/>
                  </a:lnTo>
                  <a:cubicBezTo>
                    <a:pt x="479926" y="806020"/>
                    <a:pt x="445987" y="782954"/>
                    <a:pt x="417484" y="754451"/>
                  </a:cubicBezTo>
                  <a:lnTo>
                    <a:pt x="379793" y="708769"/>
                  </a:lnTo>
                  <a:lnTo>
                    <a:pt x="330796" y="741804"/>
                  </a:lnTo>
                  <a:cubicBezTo>
                    <a:pt x="304527" y="752915"/>
                    <a:pt x="275645" y="759059"/>
                    <a:pt x="245328" y="759059"/>
                  </a:cubicBezTo>
                  <a:cubicBezTo>
                    <a:pt x="124061" y="759059"/>
                    <a:pt x="25755" y="660753"/>
                    <a:pt x="25755" y="539486"/>
                  </a:cubicBezTo>
                  <a:cubicBezTo>
                    <a:pt x="25755" y="509169"/>
                    <a:pt x="31899" y="480288"/>
                    <a:pt x="43010" y="454018"/>
                  </a:cubicBezTo>
                  <a:lnTo>
                    <a:pt x="89798" y="384623"/>
                  </a:lnTo>
                  <a:lnTo>
                    <a:pt x="52820" y="359692"/>
                  </a:lnTo>
                  <a:cubicBezTo>
                    <a:pt x="20185" y="327057"/>
                    <a:pt x="0" y="281972"/>
                    <a:pt x="0" y="232172"/>
                  </a:cubicBezTo>
                  <a:cubicBezTo>
                    <a:pt x="0" y="132573"/>
                    <a:pt x="80741" y="51832"/>
                    <a:pt x="180340" y="51832"/>
                  </a:cubicBezTo>
                  <a:cubicBezTo>
                    <a:pt x="230139" y="51832"/>
                    <a:pt x="275225" y="72018"/>
                    <a:pt x="307860" y="104653"/>
                  </a:cubicBezTo>
                  <a:lnTo>
                    <a:pt x="309928" y="107720"/>
                  </a:lnTo>
                  <a:lnTo>
                    <a:pt x="339195" y="64312"/>
                  </a:lnTo>
                  <a:cubicBezTo>
                    <a:pt x="378929" y="24577"/>
                    <a:pt x="433823" y="0"/>
                    <a:pt x="494456" y="0"/>
                  </a:cubicBezTo>
                  <a:close/>
                </a:path>
              </a:pathLst>
            </a:custGeom>
            <a:noFill/>
            <a:ln w="38100">
              <a:solidFill>
                <a:schemeClr val="accent1"/>
              </a:solidFill>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l"/>
              <a:endParaRPr lang="en-GB" sz="1224" dirty="0"/>
            </a:p>
          </p:txBody>
        </p:sp>
        <p:sp>
          <p:nvSpPr>
            <p:cNvPr id="91" name="Oval 90">
              <a:extLst>
                <a:ext uri="{FF2B5EF4-FFF2-40B4-BE49-F238E27FC236}">
                  <a16:creationId xmlns:a16="http://schemas.microsoft.com/office/drawing/2014/main" id="{6F2F5B00-1617-401A-8FD2-CFB87D09C83C}"/>
                </a:ext>
              </a:extLst>
            </p:cNvPr>
            <p:cNvSpPr/>
            <p:nvPr/>
          </p:nvSpPr>
          <p:spPr bwMode="gray">
            <a:xfrm>
              <a:off x="4908935" y="5684867"/>
              <a:ext cx="74992" cy="389427"/>
            </a:xfrm>
            <a:prstGeom prst="ellipse">
              <a:avLst/>
            </a:prstGeom>
            <a:ln w="28575">
              <a:solidFill>
                <a:schemeClr val="accent1"/>
              </a:solidFill>
            </a:ln>
          </p:spPr>
          <p:txBody>
            <a:bodyPr vert="horz" wrap="square" lIns="0" tIns="0" rIns="0" bIns="0" rtlCol="0" anchor="ctr">
              <a:spAutoFit/>
            </a:bodyPr>
            <a:lstStyle/>
            <a:p>
              <a:pPr algn="l"/>
              <a:endParaRPr lang="en-GB" sz="1224" dirty="0"/>
            </a:p>
          </p:txBody>
        </p:sp>
        <p:sp>
          <p:nvSpPr>
            <p:cNvPr id="92" name="TextBox 1">
              <a:extLst>
                <a:ext uri="{FF2B5EF4-FFF2-40B4-BE49-F238E27FC236}">
                  <a16:creationId xmlns:a16="http://schemas.microsoft.com/office/drawing/2014/main" id="{045D14E5-937F-4130-BB79-3397DA8BE2AE}"/>
                </a:ext>
              </a:extLst>
            </p:cNvPr>
            <p:cNvSpPr txBox="1"/>
            <p:nvPr/>
          </p:nvSpPr>
          <p:spPr>
            <a:xfrm>
              <a:off x="4344180" y="5930197"/>
              <a:ext cx="820107" cy="381850"/>
            </a:xfrm>
            <a:prstGeom prst="rect">
              <a:avLst/>
            </a:prstGeom>
            <a:noFill/>
          </p:spPr>
          <p:txBody>
            <a:bodyPr wrap="square" rtlCol="0" anchor="ctr" anchorCtr="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GB" sz="1088" dirty="0">
                  <a:solidFill>
                    <a:schemeClr val="accent1"/>
                  </a:solidFill>
                  <a:latin typeface="+mj-lt"/>
                </a:rPr>
                <a:t>21</a:t>
              </a:r>
            </a:p>
          </p:txBody>
        </p:sp>
      </p:grpSp>
      <p:sp>
        <p:nvSpPr>
          <p:cNvPr id="93" name="Rectangle 92">
            <a:extLst>
              <a:ext uri="{FF2B5EF4-FFF2-40B4-BE49-F238E27FC236}">
                <a16:creationId xmlns:a16="http://schemas.microsoft.com/office/drawing/2014/main" id="{8CF4FFA0-EFB4-44F8-A994-064B9C4DA130}"/>
              </a:ext>
            </a:extLst>
          </p:cNvPr>
          <p:cNvSpPr/>
          <p:nvPr/>
        </p:nvSpPr>
        <p:spPr>
          <a:xfrm>
            <a:off x="6112291" y="3801196"/>
            <a:ext cx="1865896" cy="184666"/>
          </a:xfrm>
          <a:prstGeom prst="rect">
            <a:avLst/>
          </a:prstGeom>
          <a:noFill/>
        </p:spPr>
        <p:txBody>
          <a:bodyPr wrap="none" lIns="0" tIns="0" rIns="0" bIns="0" anchor="t" anchorCtr="0">
            <a:spAutoFit/>
          </a:bodyPr>
          <a:lstStyle/>
          <a:p>
            <a:pPr algn="ctr">
              <a:spcBef>
                <a:spcPts val="20"/>
              </a:spcBef>
            </a:pPr>
            <a:r>
              <a:rPr lang="en-US" sz="1200" dirty="0">
                <a:solidFill>
                  <a:schemeClr val="accent1"/>
                </a:solidFill>
              </a:rPr>
              <a:t>Old Mutual Global Equity</a:t>
            </a:r>
            <a:endParaRPr lang="en-GB" sz="1200" dirty="0">
              <a:solidFill>
                <a:schemeClr val="accent1"/>
              </a:solidFill>
            </a:endParaRPr>
          </a:p>
        </p:txBody>
      </p:sp>
      <p:sp>
        <p:nvSpPr>
          <p:cNvPr id="94" name="Rectangle 93">
            <a:extLst>
              <a:ext uri="{FF2B5EF4-FFF2-40B4-BE49-F238E27FC236}">
                <a16:creationId xmlns:a16="http://schemas.microsoft.com/office/drawing/2014/main" id="{7D97CD04-B142-4B68-BDD9-E5F9943F61C5}"/>
              </a:ext>
            </a:extLst>
          </p:cNvPr>
          <p:cNvSpPr/>
          <p:nvPr/>
        </p:nvSpPr>
        <p:spPr>
          <a:xfrm>
            <a:off x="4935462" y="3801196"/>
            <a:ext cx="843180" cy="184666"/>
          </a:xfrm>
          <a:prstGeom prst="rect">
            <a:avLst/>
          </a:prstGeom>
          <a:noFill/>
        </p:spPr>
        <p:txBody>
          <a:bodyPr wrap="none" lIns="0" tIns="0" rIns="0" bIns="0" anchor="t" anchorCtr="0">
            <a:spAutoFit/>
          </a:bodyPr>
          <a:lstStyle/>
          <a:p>
            <a:pPr algn="ctr">
              <a:spcBef>
                <a:spcPts val="20"/>
              </a:spcBef>
            </a:pPr>
            <a:r>
              <a:rPr lang="en-US" sz="1200" dirty="0">
                <a:solidFill>
                  <a:schemeClr val="accent2"/>
                </a:solidFill>
              </a:rPr>
              <a:t>MSCI ACWI</a:t>
            </a:r>
            <a:endParaRPr lang="en-GB" sz="1200" dirty="0">
              <a:solidFill>
                <a:schemeClr val="accent2"/>
              </a:solidFill>
            </a:endParaRPr>
          </a:p>
        </p:txBody>
      </p:sp>
      <p:cxnSp>
        <p:nvCxnSpPr>
          <p:cNvPr id="44" name="Straight Connector 43">
            <a:extLst>
              <a:ext uri="{FF2B5EF4-FFF2-40B4-BE49-F238E27FC236}">
                <a16:creationId xmlns:a16="http://schemas.microsoft.com/office/drawing/2014/main" id="{9EBC957C-FE91-4ED9-A183-0E5C80911B0E}"/>
              </a:ext>
            </a:extLst>
          </p:cNvPr>
          <p:cNvCxnSpPr>
            <a:cxnSpLocks/>
          </p:cNvCxnSpPr>
          <p:nvPr/>
        </p:nvCxnSpPr>
        <p:spPr>
          <a:xfrm flipH="1">
            <a:off x="4928171" y="1854199"/>
            <a:ext cx="2644641" cy="0"/>
          </a:xfrm>
          <a:prstGeom prst="line">
            <a:avLst/>
          </a:prstGeom>
          <a:ln w="3175">
            <a:solidFill>
              <a:srgbClr val="DBD8C0"/>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FF82F4B0-5B23-4C78-AB14-10A182EE3F79}"/>
              </a:ext>
            </a:extLst>
          </p:cNvPr>
          <p:cNvSpPr/>
          <p:nvPr/>
        </p:nvSpPr>
        <p:spPr>
          <a:xfrm>
            <a:off x="1898072" y="4734452"/>
            <a:ext cx="6867105" cy="218231"/>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Source: Ninety One, FactSet, based on constituents of MSCI ACWI, as at 31 December 2019. The portfolio may change significantly over a short space of time.  * Carbon intensity measures the carbon efficiency of a portfolio and is defined as the total carbon emissions of the portfolio per $million of portfolio sales. Based on a pooled vehicle within the strategy and is not available at the composite level.  Source: FactSet, Ninety One, 30 June 2020. </a:t>
            </a:r>
          </a:p>
          <a:p>
            <a:pPr>
              <a:lnSpc>
                <a:spcPct val="80000"/>
              </a:lnSpc>
              <a:spcBef>
                <a:spcPct val="20000"/>
              </a:spcBef>
              <a:buClr>
                <a:schemeClr val="accent2"/>
              </a:buClr>
            </a:pPr>
            <a:r>
              <a:rPr lang="en-US" sz="500" dirty="0"/>
              <a:t>For more information on indices, investment process and specific portfolio names, please see the Important Information section.</a:t>
            </a:r>
          </a:p>
        </p:txBody>
      </p:sp>
      <p:sp>
        <p:nvSpPr>
          <p:cNvPr id="53" name="Rectangle 52">
            <a:extLst>
              <a:ext uri="{FF2B5EF4-FFF2-40B4-BE49-F238E27FC236}">
                <a16:creationId xmlns:a16="http://schemas.microsoft.com/office/drawing/2014/main" id="{0FDB9217-7C73-4A11-803B-010ECEE1F090}"/>
              </a:ext>
            </a:extLst>
          </p:cNvPr>
          <p:cNvSpPr/>
          <p:nvPr/>
        </p:nvSpPr>
        <p:spPr>
          <a:xfrm>
            <a:off x="979107" y="114272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US" sz="1000" b="1">
                <a:solidFill>
                  <a:srgbClr val="424242"/>
                </a:solidFill>
                <a:latin typeface="Century Gothic" panose="020B0502020202020204" pitchFamily="34" charset="0"/>
              </a:rPr>
              <a:t>R&amp;D as a % of sales</a:t>
            </a:r>
            <a:endParaRPr lang="en-US" sz="1000" b="1" dirty="0">
              <a:solidFill>
                <a:srgbClr val="424242"/>
              </a:solidFill>
              <a:latin typeface="Century Gothic" panose="020B0502020202020204" pitchFamily="34" charset="0"/>
            </a:endParaRPr>
          </a:p>
        </p:txBody>
      </p:sp>
      <p:sp>
        <p:nvSpPr>
          <p:cNvPr id="56" name="TextBox 55">
            <a:extLst>
              <a:ext uri="{FF2B5EF4-FFF2-40B4-BE49-F238E27FC236}">
                <a16:creationId xmlns:a16="http://schemas.microsoft.com/office/drawing/2014/main" id="{B5680B33-25D4-4CBD-BC9A-4CDDB9605916}"/>
              </a:ext>
            </a:extLst>
          </p:cNvPr>
          <p:cNvSpPr txBox="1"/>
          <p:nvPr/>
        </p:nvSpPr>
        <p:spPr>
          <a:xfrm>
            <a:off x="4940948" y="1142728"/>
            <a:ext cx="375544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defPPr>
              <a:defRPr lang="en-US"/>
            </a:defPPr>
            <a:lvl1pPr>
              <a:spcBef>
                <a:spcPts val="20"/>
              </a:spcBef>
              <a:defRPr sz="1200" b="1" i="0" u="none" strike="noStrike" cap="none" spc="0" baseline="0">
                <a:solidFill>
                  <a:srgbClr val="424242"/>
                </a:solidFill>
                <a:latin typeface="Century Gothic" panose="020B0502020202020204" pitchFamily="34" charset="0"/>
              </a:defRPr>
            </a:lvl1pPr>
          </a:lstStyle>
          <a:p>
            <a:r>
              <a:rPr lang="en-US" sz="1000" dirty="0"/>
              <a:t>Carbon intensity</a:t>
            </a:r>
            <a:br>
              <a:rPr lang="en-US" sz="1000" dirty="0"/>
            </a:br>
            <a:r>
              <a:rPr lang="en-US" sz="1000" b="0" dirty="0"/>
              <a:t> (tCO2e/</a:t>
            </a:r>
            <a:r>
              <a:rPr lang="en-US" sz="1000" b="0" dirty="0" err="1"/>
              <a:t>US$m</a:t>
            </a:r>
            <a:r>
              <a:rPr lang="en-US" sz="1000" b="0" dirty="0"/>
              <a:t> sales)*</a:t>
            </a:r>
          </a:p>
        </p:txBody>
      </p:sp>
    </p:spTree>
    <p:extLst>
      <p:ext uri="{BB962C8B-B14F-4D97-AF65-F5344CB8AC3E}">
        <p14:creationId xmlns:p14="http://schemas.microsoft.com/office/powerpoint/2010/main" val="39529787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Chart 31">
            <a:extLst>
              <a:ext uri="{FF2B5EF4-FFF2-40B4-BE49-F238E27FC236}">
                <a16:creationId xmlns:a16="http://schemas.microsoft.com/office/drawing/2014/main" id="{3D00FF1E-8497-451B-A5C8-556EADBACFD6}"/>
              </a:ext>
            </a:extLst>
          </p:cNvPr>
          <p:cNvGraphicFramePr>
            <a:graphicFrameLocks/>
          </p:cNvGraphicFramePr>
          <p:nvPr/>
        </p:nvGraphicFramePr>
        <p:xfrm>
          <a:off x="1865184" y="1509637"/>
          <a:ext cx="4129682" cy="3196821"/>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5">
            <a:extLst>
              <a:ext uri="{FF2B5EF4-FFF2-40B4-BE49-F238E27FC236}">
                <a16:creationId xmlns:a16="http://schemas.microsoft.com/office/drawing/2014/main" id="{A7DC9C10-F465-4DD5-8242-B519D92212CD}"/>
              </a:ext>
            </a:extLst>
          </p:cNvPr>
          <p:cNvSpPr>
            <a:spLocks noGrp="1"/>
          </p:cNvSpPr>
          <p:nvPr>
            <p:ph type="title"/>
          </p:nvPr>
        </p:nvSpPr>
        <p:spPr/>
        <p:txBody>
          <a:bodyPr>
            <a:normAutofit fontScale="90000"/>
          </a:bodyPr>
          <a:lstStyle/>
          <a:p>
            <a:r>
              <a:rPr lang="en-GB" dirty="0"/>
              <a:t>Three approaches to equity income</a:t>
            </a:r>
          </a:p>
        </p:txBody>
      </p:sp>
      <p:sp>
        <p:nvSpPr>
          <p:cNvPr id="15" name="Text Placeholder 14">
            <a:extLst>
              <a:ext uri="{FF2B5EF4-FFF2-40B4-BE49-F238E27FC236}">
                <a16:creationId xmlns:a16="http://schemas.microsoft.com/office/drawing/2014/main" id="{015B5221-A1F7-492E-8902-D8FB7B71B9C1}"/>
              </a:ext>
            </a:extLst>
          </p:cNvPr>
          <p:cNvSpPr>
            <a:spLocks noGrp="1"/>
          </p:cNvSpPr>
          <p:nvPr>
            <p:ph idx="1"/>
          </p:nvPr>
        </p:nvSpPr>
        <p:spPr/>
        <p:txBody>
          <a:bodyPr>
            <a:normAutofit/>
          </a:bodyPr>
          <a:lstStyle/>
          <a:p>
            <a:r>
              <a:rPr lang="en-GB" sz="1400" dirty="0"/>
              <a:t>Consistent dividend growth has led to higher realised yields</a:t>
            </a:r>
          </a:p>
        </p:txBody>
      </p:sp>
      <p:sp>
        <p:nvSpPr>
          <p:cNvPr id="13" name="Text Placeholder 4">
            <a:extLst>
              <a:ext uri="{FF2B5EF4-FFF2-40B4-BE49-F238E27FC236}">
                <a16:creationId xmlns:a16="http://schemas.microsoft.com/office/drawing/2014/main" id="{5E77F9CC-5486-E743-B96D-CDFB52EC6769}"/>
              </a:ext>
            </a:extLst>
          </p:cNvPr>
          <p:cNvSpPr txBox="1">
            <a:spLocks/>
          </p:cNvSpPr>
          <p:nvPr/>
        </p:nvSpPr>
        <p:spPr>
          <a:xfrm>
            <a:off x="1441547" y="4171048"/>
            <a:ext cx="2174250" cy="462864"/>
          </a:xfrm>
          <a:prstGeom prst="rect">
            <a:avLst/>
          </a:prstGeom>
        </p:spPr>
        <p:txBody>
          <a:bodyPr/>
          <a:lstStyle>
            <a:lvl1pPr marL="0" indent="0" algn="l" defTabSz="995690" rtl="0" eaLnBrk="1" latinLnBrk="0" hangingPunct="1">
              <a:lnSpc>
                <a:spcPct val="100000"/>
              </a:lnSpc>
              <a:spcBef>
                <a:spcPts val="600"/>
              </a:spcBef>
              <a:spcAft>
                <a:spcPts val="0"/>
              </a:spcAft>
              <a:buFont typeface="Arial" pitchFamily="34" charset="0"/>
              <a:buNone/>
              <a:defRPr lang="en-US" sz="1200" b="0" kern="1200" dirty="0" smtClean="0">
                <a:solidFill>
                  <a:schemeClr val="tx1"/>
                </a:solidFill>
                <a:latin typeface="+mn-lt"/>
                <a:ea typeface="+mn-ea"/>
                <a:cs typeface="+mn-cs"/>
              </a:defRPr>
            </a:lvl1pPr>
            <a:lvl2pPr marL="266700" indent="-266700" algn="l" defTabSz="995690" rtl="0" eaLnBrk="1" latinLnBrk="0" hangingPunct="1">
              <a:lnSpc>
                <a:spcPct val="100000"/>
              </a:lnSpc>
              <a:spcBef>
                <a:spcPts val="600"/>
              </a:spcBef>
              <a:spcAft>
                <a:spcPts val="0"/>
              </a:spcAft>
              <a:buClr>
                <a:srgbClr val="4D4D4F"/>
              </a:buClr>
              <a:buSzPct val="100000"/>
              <a:buFont typeface="Arial" panose="020B0604020202020204" pitchFamily="34" charset="0"/>
              <a:buChar char="‒"/>
              <a:defRPr lang="en-US" sz="1200" b="0" kern="1200" baseline="0" dirty="0" smtClean="0">
                <a:solidFill>
                  <a:schemeClr val="tx1"/>
                </a:solidFill>
                <a:latin typeface="+mn-lt"/>
                <a:ea typeface="+mn-ea"/>
                <a:cs typeface="+mn-cs"/>
              </a:defRPr>
            </a:lvl2pPr>
            <a:lvl3pPr marL="542925" indent="-276225"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3pPr>
            <a:lvl4pPr marL="809625" indent="-266700" algn="l" defTabSz="995690" rtl="0" eaLnBrk="1" latinLnBrk="0" hangingPunct="1">
              <a:lnSpc>
                <a:spcPct val="100000"/>
              </a:lnSpc>
              <a:spcBef>
                <a:spcPts val="300"/>
              </a:spcBef>
              <a:spcAft>
                <a:spcPts val="0"/>
              </a:spcAft>
              <a:buClr>
                <a:srgbClr val="4D4D4F"/>
              </a:buClr>
              <a:buFont typeface="Arial" pitchFamily="34" charset="0"/>
              <a:buChar char="‒"/>
              <a:defRPr lang="en-US" sz="1200" kern="1200" dirty="0" smtClean="0">
                <a:solidFill>
                  <a:schemeClr val="tx1"/>
                </a:solidFill>
                <a:latin typeface="+mn-lt"/>
                <a:ea typeface="+mn-ea"/>
                <a:cs typeface="+mn-cs"/>
              </a:defRPr>
            </a:lvl4pPr>
            <a:lvl5pPr marL="0" indent="0" algn="l" defTabSz="995690" rtl="0" eaLnBrk="1" latinLnBrk="0" hangingPunct="1">
              <a:lnSpc>
                <a:spcPct val="100000"/>
              </a:lnSpc>
              <a:spcBef>
                <a:spcPts val="1800"/>
              </a:spcBef>
              <a:spcAft>
                <a:spcPts val="0"/>
              </a:spcAft>
              <a:buClrTx/>
              <a:buFont typeface="Arial" pitchFamily="34" charset="0"/>
              <a:buNone/>
              <a:defRPr lang="en-GB" sz="1200" b="1" kern="1200" dirty="0" smtClean="0">
                <a:solidFill>
                  <a:schemeClr val="tx1"/>
                </a:solidFill>
                <a:latin typeface="+mj-lt"/>
                <a:ea typeface="+mn-ea"/>
                <a:cs typeface="+mn-cs"/>
              </a:defRPr>
            </a:lvl5pPr>
            <a:lvl6pPr marL="895350" indent="-171450" algn="l" defTabSz="995690" rtl="0" eaLnBrk="1" latinLnBrk="0" hangingPunct="1">
              <a:lnSpc>
                <a:spcPct val="110000"/>
              </a:lnSpc>
              <a:spcBef>
                <a:spcPts val="0"/>
              </a:spcBef>
              <a:spcAft>
                <a:spcPts val="600"/>
              </a:spcAft>
              <a:buClrTx/>
              <a:buFont typeface="Arial" pitchFamily="34" charset="0"/>
              <a:buNone/>
              <a:defRPr sz="1600" kern="1200" baseline="0">
                <a:solidFill>
                  <a:schemeClr val="tx1"/>
                </a:solidFill>
                <a:latin typeface="+mn-lt"/>
                <a:ea typeface="+mn-ea"/>
                <a:cs typeface="+mn-cs"/>
              </a:defRPr>
            </a:lvl6pPr>
            <a:lvl7pPr marL="893763" indent="-180975"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7pPr>
            <a:lvl8pPr marL="1073150" indent="-179388" algn="l" defTabSz="995690" rtl="0" eaLnBrk="1" latinLnBrk="0" hangingPunct="1">
              <a:lnSpc>
                <a:spcPct val="110000"/>
              </a:lnSpc>
              <a:spcBef>
                <a:spcPts val="0"/>
              </a:spcBef>
              <a:spcAft>
                <a:spcPts val="600"/>
              </a:spcAft>
              <a:buClr>
                <a:schemeClr val="tx2"/>
              </a:buClr>
              <a:buFont typeface="Arial" pitchFamily="34" charset="0"/>
              <a:buChar char="‒"/>
              <a:defRPr sz="1600" kern="1200" baseline="0">
                <a:solidFill>
                  <a:schemeClr val="tx1"/>
                </a:solidFill>
                <a:latin typeface="+mn-lt"/>
                <a:ea typeface="+mn-ea"/>
                <a:cs typeface="+mn-cs"/>
              </a:defRPr>
            </a:lvl8pPr>
            <a:lvl9pPr marL="1254125" indent="-180975" algn="l" defTabSz="995690" rtl="0" eaLnBrk="1" latinLnBrk="0" hangingPunct="1">
              <a:lnSpc>
                <a:spcPct val="110000"/>
              </a:lnSpc>
              <a:spcBef>
                <a:spcPts val="0"/>
              </a:spcBef>
              <a:spcAft>
                <a:spcPts val="600"/>
              </a:spcAft>
              <a:buClr>
                <a:schemeClr val="tx2"/>
              </a:buClr>
              <a:buFont typeface="Arial" pitchFamily="34" charset="0"/>
              <a:buNone/>
              <a:defRPr sz="1600" kern="1200" baseline="0">
                <a:solidFill>
                  <a:schemeClr val="tx1"/>
                </a:solidFill>
                <a:latin typeface="+mn-lt"/>
                <a:ea typeface="+mn-ea"/>
                <a:cs typeface="+mn-cs"/>
              </a:defRPr>
            </a:lvl9pPr>
          </a:lstStyle>
          <a:p>
            <a:endParaRPr lang="en-GB" sz="1224" dirty="0"/>
          </a:p>
        </p:txBody>
      </p:sp>
      <p:sp>
        <p:nvSpPr>
          <p:cNvPr id="38" name="TextBox 37">
            <a:extLst>
              <a:ext uri="{FF2B5EF4-FFF2-40B4-BE49-F238E27FC236}">
                <a16:creationId xmlns:a16="http://schemas.microsoft.com/office/drawing/2014/main" id="{3CECB15A-26F6-E74D-8637-C065EF13E87B}"/>
              </a:ext>
            </a:extLst>
          </p:cNvPr>
          <p:cNvSpPr txBox="1"/>
          <p:nvPr/>
        </p:nvSpPr>
        <p:spPr>
          <a:xfrm>
            <a:off x="1821074" y="1735019"/>
            <a:ext cx="2860720" cy="293029"/>
          </a:xfrm>
          <a:prstGeom prst="rect">
            <a:avLst/>
          </a:prstGeom>
          <a:noFill/>
        </p:spPr>
        <p:txBody>
          <a:bodyPr wrap="square" lIns="0" tIns="0" rIns="0" bIns="0" rtlCol="0" anchor="ctr" anchorCtr="0">
            <a:spAutoFit/>
          </a:bodyPr>
          <a:lstStyle/>
          <a:p>
            <a:r>
              <a:rPr lang="en-GB" sz="952" dirty="0">
                <a:solidFill>
                  <a:schemeClr val="accent1"/>
                </a:solidFill>
              </a:rPr>
              <a:t>High quality income compounder: </a:t>
            </a:r>
            <a:br>
              <a:rPr lang="en-GB" sz="952" dirty="0">
                <a:solidFill>
                  <a:schemeClr val="accent1"/>
                </a:solidFill>
              </a:rPr>
            </a:br>
            <a:r>
              <a:rPr lang="en-GB" sz="952" dirty="0">
                <a:solidFill>
                  <a:schemeClr val="accent1"/>
                </a:solidFill>
              </a:rPr>
              <a:t>Johnson &amp; Johnson</a:t>
            </a:r>
          </a:p>
        </p:txBody>
      </p:sp>
      <p:sp>
        <p:nvSpPr>
          <p:cNvPr id="58" name="TextBox 57">
            <a:extLst>
              <a:ext uri="{FF2B5EF4-FFF2-40B4-BE49-F238E27FC236}">
                <a16:creationId xmlns:a16="http://schemas.microsoft.com/office/drawing/2014/main" id="{3C086432-1C86-464A-8AF8-DCB3EFD71D44}"/>
              </a:ext>
            </a:extLst>
          </p:cNvPr>
          <p:cNvSpPr txBox="1"/>
          <p:nvPr/>
        </p:nvSpPr>
        <p:spPr>
          <a:xfrm>
            <a:off x="1581123" y="2824028"/>
            <a:ext cx="1962235" cy="188385"/>
          </a:xfrm>
          <a:prstGeom prst="rect">
            <a:avLst/>
          </a:prstGeom>
          <a:noFill/>
        </p:spPr>
        <p:txBody>
          <a:bodyPr wrap="square" lIns="0" tIns="0" rIns="0" bIns="0" rtlCol="0" anchor="ctr" anchorCtr="0">
            <a:spAutoFit/>
          </a:bodyPr>
          <a:lstStyle/>
          <a:p>
            <a:endParaRPr lang="en-GB" sz="1224" dirty="0">
              <a:solidFill>
                <a:srgbClr val="E89687"/>
              </a:solidFill>
            </a:endParaRPr>
          </a:p>
        </p:txBody>
      </p:sp>
      <p:grpSp>
        <p:nvGrpSpPr>
          <p:cNvPr id="14" name="Group 13">
            <a:extLst>
              <a:ext uri="{FF2B5EF4-FFF2-40B4-BE49-F238E27FC236}">
                <a16:creationId xmlns:a16="http://schemas.microsoft.com/office/drawing/2014/main" id="{91F3E704-38E5-425A-82DA-EB5101E36AB8}"/>
              </a:ext>
            </a:extLst>
          </p:cNvPr>
          <p:cNvGrpSpPr/>
          <p:nvPr/>
        </p:nvGrpSpPr>
        <p:grpSpPr>
          <a:xfrm>
            <a:off x="1026595" y="3417500"/>
            <a:ext cx="1324402" cy="820568"/>
            <a:chOff x="907211" y="3164887"/>
            <a:chExt cx="1946953" cy="1206286"/>
          </a:xfrm>
        </p:grpSpPr>
        <p:sp>
          <p:nvSpPr>
            <p:cNvPr id="44" name="Rectangle 43">
              <a:extLst>
                <a:ext uri="{FF2B5EF4-FFF2-40B4-BE49-F238E27FC236}">
                  <a16:creationId xmlns:a16="http://schemas.microsoft.com/office/drawing/2014/main" id="{E324531C-FCB5-4E9A-AFF0-B7276E8B54B3}"/>
                </a:ext>
              </a:extLst>
            </p:cNvPr>
            <p:cNvSpPr/>
            <p:nvPr/>
          </p:nvSpPr>
          <p:spPr bwMode="gray">
            <a:xfrm>
              <a:off x="1555711" y="3794712"/>
              <a:ext cx="649950" cy="276938"/>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3"/>
                  </a:solidFill>
                  <a:latin typeface="+mj-lt"/>
                </a:rPr>
                <a:t>$8.6</a:t>
              </a:r>
              <a:endParaRPr lang="en-US" sz="1224" baseline="30000" dirty="0">
                <a:solidFill>
                  <a:schemeClr val="accent3"/>
                </a:solidFill>
                <a:cs typeface="Arial" charset="0"/>
              </a:endParaRPr>
            </a:p>
          </p:txBody>
        </p:sp>
        <p:sp>
          <p:nvSpPr>
            <p:cNvPr id="42" name="Rectangle 41">
              <a:extLst>
                <a:ext uri="{FF2B5EF4-FFF2-40B4-BE49-F238E27FC236}">
                  <a16:creationId xmlns:a16="http://schemas.microsoft.com/office/drawing/2014/main" id="{C1BD12FF-8A2E-41D7-8E3E-46DF9E447FA4}"/>
                </a:ext>
              </a:extLst>
            </p:cNvPr>
            <p:cNvSpPr/>
            <p:nvPr/>
          </p:nvSpPr>
          <p:spPr bwMode="gray">
            <a:xfrm>
              <a:off x="1555711" y="4094235"/>
              <a:ext cx="649950" cy="276938"/>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1"/>
                  </a:solidFill>
                  <a:latin typeface="+mj-lt"/>
                </a:rPr>
                <a:t>$3.3</a:t>
              </a:r>
              <a:endParaRPr lang="en-US" sz="1224" baseline="30000" dirty="0">
                <a:solidFill>
                  <a:schemeClr val="accent1"/>
                </a:solidFill>
                <a:cs typeface="Arial" charset="0"/>
              </a:endParaRPr>
            </a:p>
          </p:txBody>
        </p:sp>
        <p:sp>
          <p:nvSpPr>
            <p:cNvPr id="43" name="Rectangle 42">
              <a:extLst>
                <a:ext uri="{FF2B5EF4-FFF2-40B4-BE49-F238E27FC236}">
                  <a16:creationId xmlns:a16="http://schemas.microsoft.com/office/drawing/2014/main" id="{0DA15198-48C8-4B80-B198-2F61C3DE9D28}"/>
                </a:ext>
              </a:extLst>
            </p:cNvPr>
            <p:cNvSpPr/>
            <p:nvPr/>
          </p:nvSpPr>
          <p:spPr bwMode="gray">
            <a:xfrm>
              <a:off x="1555711" y="3495188"/>
              <a:ext cx="649950" cy="276938"/>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5"/>
                  </a:solidFill>
                  <a:latin typeface="+mj-lt"/>
                </a:rPr>
                <a:t>$11.6</a:t>
              </a:r>
              <a:endParaRPr lang="en-US" sz="1224" baseline="30000" dirty="0">
                <a:solidFill>
                  <a:schemeClr val="accent5"/>
                </a:solidFill>
                <a:cs typeface="Arial" charset="0"/>
              </a:endParaRPr>
            </a:p>
          </p:txBody>
        </p:sp>
        <p:sp>
          <p:nvSpPr>
            <p:cNvPr id="9" name="Rectangle 8">
              <a:extLst>
                <a:ext uri="{FF2B5EF4-FFF2-40B4-BE49-F238E27FC236}">
                  <a16:creationId xmlns:a16="http://schemas.microsoft.com/office/drawing/2014/main" id="{3C27C3A6-C3EB-4588-8746-16DD8C2868E9}"/>
                </a:ext>
              </a:extLst>
            </p:cNvPr>
            <p:cNvSpPr/>
            <p:nvPr/>
          </p:nvSpPr>
          <p:spPr>
            <a:xfrm>
              <a:off x="907211" y="3164887"/>
              <a:ext cx="1946953" cy="381850"/>
            </a:xfrm>
            <a:prstGeom prst="rect">
              <a:avLst/>
            </a:prstGeom>
          </p:spPr>
          <p:txBody>
            <a:bodyPr wrap="none">
              <a:spAutoFit/>
            </a:bodyPr>
            <a:lstStyle/>
            <a:p>
              <a:pPr algn="ctr"/>
              <a:r>
                <a:rPr lang="en-GB" sz="1088" dirty="0"/>
                <a:t>Starting dividend</a:t>
              </a:r>
            </a:p>
          </p:txBody>
        </p:sp>
      </p:grpSp>
      <p:sp>
        <p:nvSpPr>
          <p:cNvPr id="23" name="Rectangle 22">
            <a:extLst>
              <a:ext uri="{FF2B5EF4-FFF2-40B4-BE49-F238E27FC236}">
                <a16:creationId xmlns:a16="http://schemas.microsoft.com/office/drawing/2014/main" id="{5C996315-1810-40C4-B81C-3B7D54D33218}"/>
              </a:ext>
            </a:extLst>
          </p:cNvPr>
          <p:cNvSpPr/>
          <p:nvPr/>
        </p:nvSpPr>
        <p:spPr>
          <a:xfrm>
            <a:off x="5693337" y="1468723"/>
            <a:ext cx="1127232" cy="259751"/>
          </a:xfrm>
          <a:prstGeom prst="rect">
            <a:avLst/>
          </a:prstGeom>
        </p:spPr>
        <p:txBody>
          <a:bodyPr wrap="none" anchor="b">
            <a:spAutoFit/>
          </a:bodyPr>
          <a:lstStyle/>
          <a:p>
            <a:pPr algn="ctr"/>
            <a:r>
              <a:rPr lang="en-GB" sz="1088" dirty="0"/>
              <a:t>2019 dividend</a:t>
            </a:r>
          </a:p>
        </p:txBody>
      </p:sp>
      <p:sp>
        <p:nvSpPr>
          <p:cNvPr id="24" name="Rectangle 23">
            <a:extLst>
              <a:ext uri="{FF2B5EF4-FFF2-40B4-BE49-F238E27FC236}">
                <a16:creationId xmlns:a16="http://schemas.microsoft.com/office/drawing/2014/main" id="{F20CA66B-84B7-4089-A881-1BCD9D69CA03}"/>
              </a:ext>
            </a:extLst>
          </p:cNvPr>
          <p:cNvSpPr/>
          <p:nvPr/>
        </p:nvSpPr>
        <p:spPr bwMode="gray">
          <a:xfrm>
            <a:off x="5986354" y="3551212"/>
            <a:ext cx="541198" cy="188385"/>
          </a:xfrm>
          <a:prstGeom prst="rect">
            <a:avLst/>
          </a:prstGeom>
          <a:noFill/>
          <a:ln w="6350">
            <a:noFill/>
            <a:miter lim="800000"/>
            <a:headEnd/>
            <a:tailEnd/>
          </a:ln>
          <a:effectLst/>
        </p:spPr>
        <p:txBody>
          <a:bodyPr wrap="square" lIns="0" tIns="0" rIns="0" bIns="0" rtlCol="0" anchor="t">
            <a:spAutoFit/>
          </a:bodyPr>
          <a:lstStyle/>
          <a:p>
            <a:pPr>
              <a:spcBef>
                <a:spcPct val="0"/>
              </a:spcBef>
              <a:buClrTx/>
              <a:buFontTx/>
              <a:buNone/>
            </a:pPr>
            <a:r>
              <a:rPr lang="en-GB" sz="1224" dirty="0">
                <a:solidFill>
                  <a:schemeClr val="accent3"/>
                </a:solidFill>
              </a:rPr>
              <a:t>$37.3</a:t>
            </a:r>
            <a:endParaRPr lang="en-US" sz="1224" baseline="30000" dirty="0">
              <a:solidFill>
                <a:schemeClr val="accent3"/>
              </a:solidFill>
              <a:cs typeface="Arial" charset="0"/>
            </a:endParaRPr>
          </a:p>
        </p:txBody>
      </p:sp>
      <p:sp>
        <p:nvSpPr>
          <p:cNvPr id="25" name="Rectangle 24">
            <a:extLst>
              <a:ext uri="{FF2B5EF4-FFF2-40B4-BE49-F238E27FC236}">
                <a16:creationId xmlns:a16="http://schemas.microsoft.com/office/drawing/2014/main" id="{07683136-9595-4394-8A50-71E3AA89179B}"/>
              </a:ext>
            </a:extLst>
          </p:cNvPr>
          <p:cNvSpPr/>
          <p:nvPr/>
        </p:nvSpPr>
        <p:spPr bwMode="gray">
          <a:xfrm>
            <a:off x="5971824" y="1741778"/>
            <a:ext cx="570258" cy="188385"/>
          </a:xfrm>
          <a:prstGeom prst="rect">
            <a:avLst/>
          </a:prstGeom>
          <a:noFill/>
          <a:ln w="6350">
            <a:noFill/>
            <a:miter lim="800000"/>
            <a:headEnd/>
            <a:tailEnd/>
          </a:ln>
          <a:effectLst/>
        </p:spPr>
        <p:txBody>
          <a:bodyPr wrap="square" lIns="0" tIns="0" rIns="0" bIns="0" rtlCol="0" anchor="t">
            <a:spAutoFit/>
          </a:bodyPr>
          <a:lstStyle/>
          <a:p>
            <a:pPr>
              <a:spcBef>
                <a:spcPct val="0"/>
              </a:spcBef>
              <a:buClrTx/>
              <a:buFontTx/>
              <a:buNone/>
            </a:pPr>
            <a:r>
              <a:rPr lang="en-GB" sz="1224" dirty="0">
                <a:solidFill>
                  <a:schemeClr val="accent1"/>
                </a:solidFill>
              </a:rPr>
              <a:t>$167.8</a:t>
            </a:r>
            <a:endParaRPr lang="en-US" sz="1224" baseline="30000" dirty="0">
              <a:solidFill>
                <a:schemeClr val="accent1"/>
              </a:solidFill>
              <a:cs typeface="Arial" charset="0"/>
            </a:endParaRPr>
          </a:p>
        </p:txBody>
      </p:sp>
      <p:sp>
        <p:nvSpPr>
          <p:cNvPr id="26" name="Rectangle 25">
            <a:extLst>
              <a:ext uri="{FF2B5EF4-FFF2-40B4-BE49-F238E27FC236}">
                <a16:creationId xmlns:a16="http://schemas.microsoft.com/office/drawing/2014/main" id="{EE31ABA0-D9CB-4B56-94AC-61DEDD0097E6}"/>
              </a:ext>
            </a:extLst>
          </p:cNvPr>
          <p:cNvSpPr/>
          <p:nvPr/>
        </p:nvSpPr>
        <p:spPr bwMode="gray">
          <a:xfrm>
            <a:off x="6035891" y="3875558"/>
            <a:ext cx="442124" cy="188385"/>
          </a:xfrm>
          <a:prstGeom prst="rect">
            <a:avLst/>
          </a:prstGeom>
          <a:noFill/>
          <a:ln w="6350">
            <a:noFill/>
            <a:miter lim="800000"/>
            <a:headEnd/>
            <a:tailEnd/>
          </a:ln>
          <a:effectLst/>
        </p:spPr>
        <p:txBody>
          <a:bodyPr wrap="square" lIns="0" tIns="0" rIns="0" bIns="0" rtlCol="0" anchor="t">
            <a:spAutoFit/>
          </a:bodyPr>
          <a:lstStyle/>
          <a:p>
            <a:pPr>
              <a:spcBef>
                <a:spcPct val="0"/>
              </a:spcBef>
              <a:buClrTx/>
              <a:buFontTx/>
              <a:buNone/>
            </a:pPr>
            <a:r>
              <a:rPr lang="en-GB" sz="1224" dirty="0">
                <a:solidFill>
                  <a:schemeClr val="accent5"/>
                </a:solidFill>
              </a:rPr>
              <a:t>$13.6</a:t>
            </a:r>
            <a:endParaRPr lang="en-US" sz="1224" baseline="30000" dirty="0">
              <a:solidFill>
                <a:schemeClr val="accent5"/>
              </a:solidFill>
              <a:cs typeface="Arial" charset="0"/>
            </a:endParaRPr>
          </a:p>
        </p:txBody>
      </p:sp>
      <p:sp>
        <p:nvSpPr>
          <p:cNvPr id="36" name="Rectangle 35">
            <a:extLst>
              <a:ext uri="{FF2B5EF4-FFF2-40B4-BE49-F238E27FC236}">
                <a16:creationId xmlns:a16="http://schemas.microsoft.com/office/drawing/2014/main" id="{845A4D43-CA4F-4DD0-9645-DFCA13369AEF}"/>
              </a:ext>
            </a:extLst>
          </p:cNvPr>
          <p:cNvSpPr/>
          <p:nvPr/>
        </p:nvSpPr>
        <p:spPr>
          <a:xfrm>
            <a:off x="8097683" y="1301306"/>
            <a:ext cx="657636" cy="427168"/>
          </a:xfrm>
          <a:prstGeom prst="rect">
            <a:avLst/>
          </a:prstGeom>
        </p:spPr>
        <p:txBody>
          <a:bodyPr wrap="square" anchor="b">
            <a:spAutoFit/>
          </a:bodyPr>
          <a:lstStyle/>
          <a:p>
            <a:pPr algn="ctr"/>
            <a:r>
              <a:rPr lang="en-GB" sz="1088" dirty="0"/>
              <a:t>Total return</a:t>
            </a:r>
          </a:p>
        </p:txBody>
      </p:sp>
      <p:sp>
        <p:nvSpPr>
          <p:cNvPr id="45" name="Rectangle 44">
            <a:extLst>
              <a:ext uri="{FF2B5EF4-FFF2-40B4-BE49-F238E27FC236}">
                <a16:creationId xmlns:a16="http://schemas.microsoft.com/office/drawing/2014/main" id="{527B003C-860E-4308-9665-6D5ED6CFC4B7}"/>
              </a:ext>
            </a:extLst>
          </p:cNvPr>
          <p:cNvSpPr/>
          <p:nvPr/>
        </p:nvSpPr>
        <p:spPr bwMode="gray">
          <a:xfrm>
            <a:off x="7997857" y="3551212"/>
            <a:ext cx="857289" cy="188385"/>
          </a:xfrm>
          <a:prstGeom prst="rect">
            <a:avLst/>
          </a:prstGeom>
          <a:noFill/>
          <a:ln w="6350">
            <a:noFill/>
            <a:miter lim="800000"/>
            <a:headEnd/>
            <a:tailEnd/>
          </a:ln>
          <a:effectLst/>
        </p:spPr>
        <p:txBody>
          <a:bodyPr wrap="square" lIns="0" tIns="0" rIns="0" bIns="0" rtlCol="0" anchor="t">
            <a:spAutoFit/>
          </a:bodyPr>
          <a:lstStyle/>
          <a:p>
            <a:pPr algn="ctr">
              <a:spcBef>
                <a:spcPct val="0"/>
              </a:spcBef>
            </a:pPr>
            <a:r>
              <a:rPr lang="en-GB" sz="1224" dirty="0">
                <a:solidFill>
                  <a:schemeClr val="accent3"/>
                </a:solidFill>
              </a:rPr>
              <a:t>2,720</a:t>
            </a:r>
            <a:r>
              <a:rPr lang="en-GB" sz="1224" baseline="30000" dirty="0">
                <a:solidFill>
                  <a:schemeClr val="accent3"/>
                </a:solidFill>
              </a:rPr>
              <a:t>%</a:t>
            </a:r>
            <a:endParaRPr lang="en-US" sz="1224" baseline="30000" dirty="0">
              <a:solidFill>
                <a:schemeClr val="accent3"/>
              </a:solidFill>
            </a:endParaRPr>
          </a:p>
        </p:txBody>
      </p:sp>
      <p:sp>
        <p:nvSpPr>
          <p:cNvPr id="47" name="Rectangle 46">
            <a:extLst>
              <a:ext uri="{FF2B5EF4-FFF2-40B4-BE49-F238E27FC236}">
                <a16:creationId xmlns:a16="http://schemas.microsoft.com/office/drawing/2014/main" id="{81379BD4-F424-4750-A2DA-89C8DBF343B2}"/>
              </a:ext>
            </a:extLst>
          </p:cNvPr>
          <p:cNvSpPr/>
          <p:nvPr/>
        </p:nvSpPr>
        <p:spPr bwMode="gray">
          <a:xfrm>
            <a:off x="7991645" y="1741778"/>
            <a:ext cx="869713" cy="188385"/>
          </a:xfrm>
          <a:prstGeom prst="rect">
            <a:avLst/>
          </a:prstGeom>
          <a:noFill/>
          <a:ln w="6350">
            <a:noFill/>
            <a:miter lim="800000"/>
            <a:headEnd/>
            <a:tailEnd/>
          </a:ln>
          <a:effectLst/>
        </p:spPr>
        <p:txBody>
          <a:bodyPr wrap="square" lIns="0" tIns="0" rIns="0" bIns="0" rtlCol="0" anchor="t">
            <a:spAutoFit/>
          </a:bodyPr>
          <a:lstStyle/>
          <a:p>
            <a:pPr algn="ctr">
              <a:spcBef>
                <a:spcPct val="0"/>
              </a:spcBef>
            </a:pPr>
            <a:r>
              <a:rPr lang="en-GB" sz="1224" dirty="0">
                <a:solidFill>
                  <a:schemeClr val="accent1"/>
                </a:solidFill>
              </a:rPr>
              <a:t>14,281</a:t>
            </a:r>
            <a:r>
              <a:rPr lang="en-GB" sz="1224" baseline="30000" dirty="0">
                <a:solidFill>
                  <a:schemeClr val="accent1"/>
                </a:solidFill>
              </a:rPr>
              <a:t>%</a:t>
            </a:r>
            <a:endParaRPr lang="en-US" sz="1224" baseline="30000" dirty="0">
              <a:solidFill>
                <a:schemeClr val="accent1"/>
              </a:solidFill>
            </a:endParaRPr>
          </a:p>
        </p:txBody>
      </p:sp>
      <p:sp>
        <p:nvSpPr>
          <p:cNvPr id="48" name="Rectangle 47">
            <a:extLst>
              <a:ext uri="{FF2B5EF4-FFF2-40B4-BE49-F238E27FC236}">
                <a16:creationId xmlns:a16="http://schemas.microsoft.com/office/drawing/2014/main" id="{1A8CFFA7-88BB-429C-8397-2271185CBB83}"/>
              </a:ext>
            </a:extLst>
          </p:cNvPr>
          <p:cNvSpPr/>
          <p:nvPr/>
        </p:nvSpPr>
        <p:spPr bwMode="gray">
          <a:xfrm>
            <a:off x="8136082" y="3875558"/>
            <a:ext cx="580838" cy="188385"/>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5"/>
                </a:solidFill>
              </a:rPr>
              <a:t>2,915</a:t>
            </a:r>
            <a:r>
              <a:rPr lang="en-GB" sz="1224" baseline="30000" dirty="0">
                <a:solidFill>
                  <a:schemeClr val="accent5"/>
                </a:solidFill>
              </a:rPr>
              <a:t>%</a:t>
            </a:r>
            <a:endParaRPr lang="en-US" sz="1224" baseline="30000" dirty="0">
              <a:solidFill>
                <a:schemeClr val="accent5"/>
              </a:solidFill>
              <a:cs typeface="Arial" charset="0"/>
            </a:endParaRPr>
          </a:p>
        </p:txBody>
      </p:sp>
      <p:sp>
        <p:nvSpPr>
          <p:cNvPr id="50" name="Rectangle 49">
            <a:extLst>
              <a:ext uri="{FF2B5EF4-FFF2-40B4-BE49-F238E27FC236}">
                <a16:creationId xmlns:a16="http://schemas.microsoft.com/office/drawing/2014/main" id="{A7696B88-121F-4A06-B52B-9D9032E3F088}"/>
              </a:ext>
            </a:extLst>
          </p:cNvPr>
          <p:cNvSpPr/>
          <p:nvPr/>
        </p:nvSpPr>
        <p:spPr>
          <a:xfrm>
            <a:off x="6902508" y="1133888"/>
            <a:ext cx="741580" cy="594586"/>
          </a:xfrm>
          <a:prstGeom prst="rect">
            <a:avLst/>
          </a:prstGeom>
        </p:spPr>
        <p:txBody>
          <a:bodyPr wrap="square" anchor="b">
            <a:spAutoFit/>
          </a:bodyPr>
          <a:lstStyle/>
          <a:p>
            <a:pPr algn="ctr"/>
            <a:r>
              <a:rPr lang="en-GB" sz="1088" dirty="0"/>
              <a:t>Total realised income</a:t>
            </a:r>
          </a:p>
        </p:txBody>
      </p:sp>
      <p:sp>
        <p:nvSpPr>
          <p:cNvPr id="51" name="Rectangle 50">
            <a:extLst>
              <a:ext uri="{FF2B5EF4-FFF2-40B4-BE49-F238E27FC236}">
                <a16:creationId xmlns:a16="http://schemas.microsoft.com/office/drawing/2014/main" id="{53F2AA86-13B6-43EF-9FAE-BF09B3840627}"/>
              </a:ext>
            </a:extLst>
          </p:cNvPr>
          <p:cNvSpPr/>
          <p:nvPr/>
        </p:nvSpPr>
        <p:spPr bwMode="gray">
          <a:xfrm>
            <a:off x="7002699" y="3551212"/>
            <a:ext cx="541198" cy="188385"/>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3"/>
                </a:solidFill>
              </a:rPr>
              <a:t>$384</a:t>
            </a:r>
            <a:endParaRPr lang="en-US" sz="1224" baseline="30000" dirty="0">
              <a:solidFill>
                <a:schemeClr val="accent3"/>
              </a:solidFill>
              <a:cs typeface="Arial" charset="0"/>
            </a:endParaRPr>
          </a:p>
        </p:txBody>
      </p:sp>
      <p:sp>
        <p:nvSpPr>
          <p:cNvPr id="52" name="Rectangle 51">
            <a:extLst>
              <a:ext uri="{FF2B5EF4-FFF2-40B4-BE49-F238E27FC236}">
                <a16:creationId xmlns:a16="http://schemas.microsoft.com/office/drawing/2014/main" id="{31F1245B-4819-49BC-B319-798D8B5FB9CE}"/>
              </a:ext>
            </a:extLst>
          </p:cNvPr>
          <p:cNvSpPr/>
          <p:nvPr/>
        </p:nvSpPr>
        <p:spPr bwMode="gray">
          <a:xfrm>
            <a:off x="6902508" y="1741778"/>
            <a:ext cx="741580" cy="188385"/>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1"/>
                </a:solidFill>
              </a:rPr>
              <a:t>$2,008</a:t>
            </a:r>
            <a:endParaRPr lang="en-US" sz="1224" baseline="30000" dirty="0">
              <a:solidFill>
                <a:schemeClr val="accent1"/>
              </a:solidFill>
              <a:cs typeface="Arial" charset="0"/>
            </a:endParaRPr>
          </a:p>
        </p:txBody>
      </p:sp>
      <p:sp>
        <p:nvSpPr>
          <p:cNvPr id="53" name="Rectangle 52">
            <a:extLst>
              <a:ext uri="{FF2B5EF4-FFF2-40B4-BE49-F238E27FC236}">
                <a16:creationId xmlns:a16="http://schemas.microsoft.com/office/drawing/2014/main" id="{67026EBC-A568-400A-A187-EBC21962BA13}"/>
              </a:ext>
            </a:extLst>
          </p:cNvPr>
          <p:cNvSpPr/>
          <p:nvPr/>
        </p:nvSpPr>
        <p:spPr bwMode="gray">
          <a:xfrm>
            <a:off x="7052236" y="3875558"/>
            <a:ext cx="442124" cy="188385"/>
          </a:xfrm>
          <a:prstGeom prst="rect">
            <a:avLst/>
          </a:prstGeom>
          <a:noFill/>
          <a:ln w="6350">
            <a:noFill/>
            <a:miter lim="800000"/>
            <a:headEnd/>
            <a:tailEnd/>
          </a:ln>
          <a:effectLst/>
        </p:spPr>
        <p:txBody>
          <a:bodyPr wrap="square" lIns="0" tIns="0" rIns="0" bIns="0" rtlCol="0" anchor="t">
            <a:spAutoFit/>
          </a:bodyPr>
          <a:lstStyle/>
          <a:p>
            <a:pPr algn="ctr">
              <a:spcBef>
                <a:spcPct val="0"/>
              </a:spcBef>
              <a:buClrTx/>
              <a:buFontTx/>
              <a:buNone/>
            </a:pPr>
            <a:r>
              <a:rPr lang="en-GB" sz="1224" dirty="0">
                <a:solidFill>
                  <a:schemeClr val="accent5"/>
                </a:solidFill>
              </a:rPr>
              <a:t>$655</a:t>
            </a:r>
            <a:endParaRPr lang="en-US" sz="1224" baseline="30000" dirty="0">
              <a:solidFill>
                <a:schemeClr val="accent5"/>
              </a:solidFill>
              <a:cs typeface="Arial" charset="0"/>
            </a:endParaRPr>
          </a:p>
        </p:txBody>
      </p:sp>
      <p:sp>
        <p:nvSpPr>
          <p:cNvPr id="49" name="TextBox 48">
            <a:extLst>
              <a:ext uri="{FF2B5EF4-FFF2-40B4-BE49-F238E27FC236}">
                <a16:creationId xmlns:a16="http://schemas.microsoft.com/office/drawing/2014/main" id="{B7066F97-14D5-4B13-A503-8C0707E772FE}"/>
              </a:ext>
            </a:extLst>
          </p:cNvPr>
          <p:cNvSpPr txBox="1"/>
          <p:nvPr/>
        </p:nvSpPr>
        <p:spPr>
          <a:xfrm>
            <a:off x="1821074" y="2379885"/>
            <a:ext cx="3201021" cy="293029"/>
          </a:xfrm>
          <a:prstGeom prst="rect">
            <a:avLst/>
          </a:prstGeom>
          <a:noFill/>
        </p:spPr>
        <p:txBody>
          <a:bodyPr wrap="square" lIns="0" tIns="0" rIns="0" bIns="0" rtlCol="0" anchor="ctr" anchorCtr="0">
            <a:spAutoFit/>
          </a:bodyPr>
          <a:lstStyle/>
          <a:p>
            <a:r>
              <a:rPr lang="en-GB" sz="952" dirty="0">
                <a:solidFill>
                  <a:schemeClr val="accent5"/>
                </a:solidFill>
              </a:rPr>
              <a:t>Low quality high yield ‘defensive’: </a:t>
            </a:r>
            <a:br>
              <a:rPr lang="en-GB" sz="952" dirty="0">
                <a:solidFill>
                  <a:schemeClr val="accent5"/>
                </a:solidFill>
              </a:rPr>
            </a:br>
            <a:r>
              <a:rPr lang="en-GB" sz="952" dirty="0">
                <a:solidFill>
                  <a:schemeClr val="accent5"/>
                </a:solidFill>
              </a:rPr>
              <a:t>American Electric Power</a:t>
            </a:r>
          </a:p>
        </p:txBody>
      </p:sp>
      <p:sp>
        <p:nvSpPr>
          <p:cNvPr id="54" name="TextBox 53">
            <a:extLst>
              <a:ext uri="{FF2B5EF4-FFF2-40B4-BE49-F238E27FC236}">
                <a16:creationId xmlns:a16="http://schemas.microsoft.com/office/drawing/2014/main" id="{DB789E14-C1F7-4B4D-80BD-042F5A87E3D9}"/>
              </a:ext>
            </a:extLst>
          </p:cNvPr>
          <p:cNvSpPr txBox="1"/>
          <p:nvPr/>
        </p:nvSpPr>
        <p:spPr>
          <a:xfrm>
            <a:off x="1821074" y="2054519"/>
            <a:ext cx="2777383" cy="293029"/>
          </a:xfrm>
          <a:prstGeom prst="rect">
            <a:avLst/>
          </a:prstGeom>
          <a:noFill/>
        </p:spPr>
        <p:txBody>
          <a:bodyPr wrap="square" lIns="0" tIns="0" rIns="0" bIns="0" rtlCol="0" anchor="ctr" anchorCtr="0">
            <a:spAutoFit/>
          </a:bodyPr>
          <a:lstStyle/>
          <a:p>
            <a:r>
              <a:rPr lang="en-GB" sz="952" dirty="0">
                <a:solidFill>
                  <a:schemeClr val="accent3"/>
                </a:solidFill>
              </a:rPr>
              <a:t>Low quality high yield cyclical: </a:t>
            </a:r>
            <a:br>
              <a:rPr lang="en-GB" sz="952" dirty="0">
                <a:solidFill>
                  <a:schemeClr val="accent3"/>
                </a:solidFill>
              </a:rPr>
            </a:br>
            <a:r>
              <a:rPr lang="en-GB" sz="952" dirty="0">
                <a:solidFill>
                  <a:schemeClr val="accent3"/>
                </a:solidFill>
              </a:rPr>
              <a:t>Anglo American</a:t>
            </a:r>
          </a:p>
        </p:txBody>
      </p:sp>
      <p:cxnSp>
        <p:nvCxnSpPr>
          <p:cNvPr id="12" name="Straight Connector 11">
            <a:extLst>
              <a:ext uri="{FF2B5EF4-FFF2-40B4-BE49-F238E27FC236}">
                <a16:creationId xmlns:a16="http://schemas.microsoft.com/office/drawing/2014/main" id="{CED121BC-4F01-4AA2-96D8-770CBE31BA06}"/>
              </a:ext>
            </a:extLst>
          </p:cNvPr>
          <p:cNvCxnSpPr/>
          <p:nvPr/>
        </p:nvCxnSpPr>
        <p:spPr>
          <a:xfrm>
            <a:off x="1507443" y="1881533"/>
            <a:ext cx="223545" cy="0"/>
          </a:xfrm>
          <a:prstGeom prst="line">
            <a:avLst/>
          </a:prstGeom>
          <a:ln w="19050">
            <a:solidFill>
              <a:schemeClr val="tx2"/>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C0EB4A76-0AA1-4B45-AC65-97B117627D81}"/>
              </a:ext>
            </a:extLst>
          </p:cNvPr>
          <p:cNvCxnSpPr/>
          <p:nvPr/>
        </p:nvCxnSpPr>
        <p:spPr>
          <a:xfrm>
            <a:off x="1507443" y="2526399"/>
            <a:ext cx="223545" cy="0"/>
          </a:xfrm>
          <a:prstGeom prst="line">
            <a:avLst/>
          </a:prstGeom>
          <a:ln w="19050">
            <a:solidFill>
              <a:schemeClr val="accent5"/>
            </a:solidFill>
            <a:headEnd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24E1B8E4-0C88-4748-ABA1-34BBA52D619C}"/>
              </a:ext>
            </a:extLst>
          </p:cNvPr>
          <p:cNvCxnSpPr/>
          <p:nvPr/>
        </p:nvCxnSpPr>
        <p:spPr>
          <a:xfrm>
            <a:off x="1507443" y="2201033"/>
            <a:ext cx="223545" cy="0"/>
          </a:xfrm>
          <a:prstGeom prst="line">
            <a:avLst/>
          </a:prstGeom>
          <a:ln w="19050">
            <a:solidFill>
              <a:schemeClr val="accent3"/>
            </a:solidFill>
            <a:headEnd w="lg" len="med"/>
            <a:tailEnd type="none" w="lg" len="med"/>
          </a:ln>
        </p:spPr>
        <p:style>
          <a:lnRef idx="1">
            <a:schemeClr val="accent1"/>
          </a:lnRef>
          <a:fillRef idx="0">
            <a:schemeClr val="accent1"/>
          </a:fillRef>
          <a:effectRef idx="0">
            <a:schemeClr val="accent1"/>
          </a:effectRef>
          <a:fontRef idx="minor">
            <a:schemeClr val="tx1"/>
          </a:fontRef>
        </p:style>
      </p:cxnSp>
      <p:sp>
        <p:nvSpPr>
          <p:cNvPr id="17" name="Diamond 16">
            <a:extLst>
              <a:ext uri="{FF2B5EF4-FFF2-40B4-BE49-F238E27FC236}">
                <a16:creationId xmlns:a16="http://schemas.microsoft.com/office/drawing/2014/main" id="{5DEE7A2F-0A08-4A1B-A3DD-67134C6616B3}"/>
              </a:ext>
            </a:extLst>
          </p:cNvPr>
          <p:cNvSpPr/>
          <p:nvPr/>
        </p:nvSpPr>
        <p:spPr bwMode="gray">
          <a:xfrm>
            <a:off x="1590778" y="1853097"/>
            <a:ext cx="56872" cy="56872"/>
          </a:xfrm>
          <a:prstGeom prst="diamond">
            <a:avLst/>
          </a:prstGeom>
          <a:solidFill>
            <a:schemeClr val="tx2"/>
          </a:solidFill>
          <a:ln w="6350">
            <a:solidFill>
              <a:schemeClr val="bg1"/>
            </a:solid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57" name="Diamond 56">
            <a:extLst>
              <a:ext uri="{FF2B5EF4-FFF2-40B4-BE49-F238E27FC236}">
                <a16:creationId xmlns:a16="http://schemas.microsoft.com/office/drawing/2014/main" id="{8BF3B805-8397-41FB-9A14-FCBB178B0DBE}"/>
              </a:ext>
            </a:extLst>
          </p:cNvPr>
          <p:cNvSpPr/>
          <p:nvPr/>
        </p:nvSpPr>
        <p:spPr bwMode="gray">
          <a:xfrm>
            <a:off x="1590778" y="2172597"/>
            <a:ext cx="56872" cy="56872"/>
          </a:xfrm>
          <a:prstGeom prst="diamond">
            <a:avLst/>
          </a:prstGeom>
          <a:solidFill>
            <a:schemeClr val="accent3"/>
          </a:solidFill>
          <a:ln w="6350">
            <a:solidFill>
              <a:schemeClr val="bg1"/>
            </a:solid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59" name="Diamond 58">
            <a:extLst>
              <a:ext uri="{FF2B5EF4-FFF2-40B4-BE49-F238E27FC236}">
                <a16:creationId xmlns:a16="http://schemas.microsoft.com/office/drawing/2014/main" id="{183BA9C6-CCC8-4A8A-A909-DC98C6120AAE}"/>
              </a:ext>
            </a:extLst>
          </p:cNvPr>
          <p:cNvSpPr/>
          <p:nvPr/>
        </p:nvSpPr>
        <p:spPr bwMode="gray">
          <a:xfrm>
            <a:off x="1590778" y="2497963"/>
            <a:ext cx="56872" cy="56872"/>
          </a:xfrm>
          <a:prstGeom prst="diamond">
            <a:avLst/>
          </a:prstGeom>
          <a:solidFill>
            <a:schemeClr val="accent5"/>
          </a:solidFill>
          <a:ln w="6350">
            <a:solidFill>
              <a:schemeClr val="bg1"/>
            </a:solidFill>
            <a:miter lim="800000"/>
            <a:headEnd/>
            <a:tailEnd/>
          </a:ln>
          <a:effectLst/>
        </p:spPr>
        <p:txBody>
          <a:bodyPr lIns="24489" tIns="24489" rIns="24489" bIns="24489" rtlCol="0" anchor="ctr"/>
          <a:lstStyle/>
          <a:p>
            <a:pPr algn="ctr">
              <a:spcBef>
                <a:spcPct val="0"/>
              </a:spcBef>
              <a:buClrTx/>
              <a:buFontTx/>
              <a:buNone/>
            </a:pPr>
            <a:endParaRPr lang="en-GB" sz="816">
              <a:solidFill>
                <a:schemeClr val="bg1"/>
              </a:solidFill>
              <a:cs typeface="Arial" charset="0"/>
            </a:endParaRPr>
          </a:p>
        </p:txBody>
      </p:sp>
      <p:sp>
        <p:nvSpPr>
          <p:cNvPr id="40" name="Rectangle 39">
            <a:extLst>
              <a:ext uri="{FF2B5EF4-FFF2-40B4-BE49-F238E27FC236}">
                <a16:creationId xmlns:a16="http://schemas.microsoft.com/office/drawing/2014/main" id="{4305319D-CC6C-420F-9937-8334485D9E65}"/>
              </a:ext>
            </a:extLst>
          </p:cNvPr>
          <p:cNvSpPr/>
          <p:nvPr/>
        </p:nvSpPr>
        <p:spPr>
          <a:xfrm>
            <a:off x="967966" y="1136407"/>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US" sz="1000" b="1" dirty="0">
                <a:solidFill>
                  <a:srgbClr val="424242"/>
                </a:solidFill>
              </a:rPr>
              <a:t>Dividends from $100 initial investment in 1984</a:t>
            </a:r>
          </a:p>
        </p:txBody>
      </p:sp>
      <p:sp>
        <p:nvSpPr>
          <p:cNvPr id="35" name="Rectangle 34">
            <a:extLst>
              <a:ext uri="{FF2B5EF4-FFF2-40B4-BE49-F238E27FC236}">
                <a16:creationId xmlns:a16="http://schemas.microsoft.com/office/drawing/2014/main" id="{B8E5749B-0455-42BF-A510-CC00ACC0716B}"/>
              </a:ext>
            </a:extLst>
          </p:cNvPr>
          <p:cNvSpPr/>
          <p:nvPr/>
        </p:nvSpPr>
        <p:spPr>
          <a:xfrm>
            <a:off x="1898072" y="4734452"/>
            <a:ext cx="6979201" cy="264397"/>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No representation is being made that any investment will or is likely to achieve profits or losses similar to those achieved in the past, or that significant losses will be avoided. Source: Ninety One, FactSet, 31 December 2019. This is not a recommendation to buy, sell or hold a particular security. The specific companies discussed herein are included to demonstrate the overall effect of compounding at the stock level, we compared a typical high quality health care company, with a fairly typical high growth cyclical mining company, and a fairly typical bond proxy utility company. The returns from different companies within these sectors will be different, with some better and some worse performers, but we think that these examples illustrate the point we are trying to make. </a:t>
            </a:r>
          </a:p>
        </p:txBody>
      </p:sp>
    </p:spTree>
    <p:extLst>
      <p:ext uri="{BB962C8B-B14F-4D97-AF65-F5344CB8AC3E}">
        <p14:creationId xmlns:p14="http://schemas.microsoft.com/office/powerpoint/2010/main" val="14190758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Chart 17">
            <a:extLst>
              <a:ext uri="{FF2B5EF4-FFF2-40B4-BE49-F238E27FC236}">
                <a16:creationId xmlns:a16="http://schemas.microsoft.com/office/drawing/2014/main" id="{D3522FAA-8F6E-4035-9631-C6AA6A50595C}"/>
              </a:ext>
            </a:extLst>
          </p:cNvPr>
          <p:cNvGraphicFramePr>
            <a:graphicFrameLocks/>
          </p:cNvGraphicFramePr>
          <p:nvPr/>
        </p:nvGraphicFramePr>
        <p:xfrm>
          <a:off x="967965" y="1389112"/>
          <a:ext cx="7222445" cy="2879913"/>
        </p:xfrm>
        <a:graphic>
          <a:graphicData uri="http://schemas.openxmlformats.org/drawingml/2006/chart">
            <c:chart xmlns:c="http://schemas.openxmlformats.org/drawingml/2006/chart" xmlns:r="http://schemas.openxmlformats.org/officeDocument/2006/relationships" r:id="rId4"/>
          </a:graphicData>
        </a:graphic>
      </p:graphicFrame>
      <p:sp>
        <p:nvSpPr>
          <p:cNvPr id="2" name="Title 1"/>
          <p:cNvSpPr>
            <a:spLocks noGrp="1"/>
          </p:cNvSpPr>
          <p:nvPr>
            <p:ph type="title"/>
          </p:nvPr>
        </p:nvSpPr>
        <p:spPr/>
        <p:txBody>
          <a:bodyPr>
            <a:normAutofit fontScale="90000"/>
          </a:bodyPr>
          <a:lstStyle/>
          <a:p>
            <a:r>
              <a:rPr lang="en-GB" dirty="0"/>
              <a:t>That is why companies with growing dividends outperform over time</a:t>
            </a:r>
          </a:p>
        </p:txBody>
      </p:sp>
      <p:sp>
        <p:nvSpPr>
          <p:cNvPr id="3" name="Text Placeholder 2"/>
          <p:cNvSpPr>
            <a:spLocks noGrp="1"/>
          </p:cNvSpPr>
          <p:nvPr>
            <p:ph idx="1"/>
          </p:nvPr>
        </p:nvSpPr>
        <p:spPr/>
        <p:txBody>
          <a:bodyPr>
            <a:normAutofit/>
          </a:bodyPr>
          <a:lstStyle/>
          <a:p>
            <a:r>
              <a:rPr lang="en-GB" sz="1400" dirty="0"/>
              <a:t>Growing dividends can only be paid from real hard earned growing cash</a:t>
            </a:r>
          </a:p>
        </p:txBody>
      </p:sp>
      <p:graphicFrame>
        <p:nvGraphicFramePr>
          <p:cNvPr id="20" name="Table 19">
            <a:extLst>
              <a:ext uri="{FF2B5EF4-FFF2-40B4-BE49-F238E27FC236}">
                <a16:creationId xmlns:a16="http://schemas.microsoft.com/office/drawing/2014/main" id="{68A28B12-A80B-4F14-8627-CA2FBC7ECE4C}"/>
              </a:ext>
            </a:extLst>
          </p:cNvPr>
          <p:cNvGraphicFramePr>
            <a:graphicFrameLocks noGrp="1"/>
          </p:cNvGraphicFramePr>
          <p:nvPr/>
        </p:nvGraphicFramePr>
        <p:xfrm>
          <a:off x="8100962" y="1736949"/>
          <a:ext cx="600125" cy="1453590"/>
        </p:xfrm>
        <a:graphic>
          <a:graphicData uri="http://schemas.openxmlformats.org/drawingml/2006/table">
            <a:tbl>
              <a:tblPr firstRow="1" bandRow="1">
                <a:tableStyleId>{5C22544A-7EE6-4342-B048-85BDC9FD1C3A}</a:tableStyleId>
              </a:tblPr>
              <a:tblGrid>
                <a:gridCol w="600125">
                  <a:extLst>
                    <a:ext uri="{9D8B030D-6E8A-4147-A177-3AD203B41FA5}">
                      <a16:colId xmlns:a16="http://schemas.microsoft.com/office/drawing/2014/main" val="20000"/>
                    </a:ext>
                  </a:extLst>
                </a:gridCol>
              </a:tblGrid>
              <a:tr h="288121">
                <a:tc>
                  <a:txBody>
                    <a:bodyPr/>
                    <a:lstStyle/>
                    <a:p>
                      <a:pPr algn="ctr" fontAlgn="b"/>
                      <a:endParaRPr lang="en-GB" sz="700" b="0" i="0" u="none" strike="noStrike" dirty="0">
                        <a:solidFill>
                          <a:srgbClr val="000000"/>
                        </a:solidFill>
                        <a:effectLst/>
                        <a:latin typeface="+mn-lt"/>
                      </a:endParaRPr>
                    </a:p>
                  </a:txBody>
                  <a:tcPr marL="6479" marR="6479" marT="6479" marB="0" anchor="b">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93644">
                <a:tc>
                  <a:txBody>
                    <a:bodyPr/>
                    <a:lstStyle/>
                    <a:p>
                      <a:pPr algn="ctr"/>
                      <a:endParaRPr lang="en-GB" sz="200" b="0" dirty="0">
                        <a:solidFill>
                          <a:schemeClr val="accent1"/>
                        </a:solidFill>
                        <a:latin typeface="+mn-lt"/>
                      </a:endParaRPr>
                    </a:p>
                  </a:txBody>
                  <a:tcPr marL="62201" marR="62201" marT="31101" marB="31101">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49681222"/>
                  </a:ext>
                </a:extLst>
              </a:tr>
              <a:tr h="331101">
                <a:tc>
                  <a:txBody>
                    <a:bodyPr/>
                    <a:lstStyle/>
                    <a:p>
                      <a:pPr algn="ctr"/>
                      <a:r>
                        <a:rPr lang="en-GB" sz="1000" b="1" dirty="0">
                          <a:solidFill>
                            <a:srgbClr val="134848"/>
                          </a:solidFill>
                          <a:latin typeface="+mn-lt"/>
                        </a:rPr>
                        <a:t>2,502%</a:t>
                      </a:r>
                    </a:p>
                    <a:p>
                      <a:pPr algn="ctr"/>
                      <a:endParaRPr lang="en-GB" sz="800" b="1" dirty="0">
                        <a:solidFill>
                          <a:srgbClr val="134848"/>
                        </a:solidFill>
                        <a:latin typeface="+mn-lt"/>
                      </a:endParaRPr>
                    </a:p>
                    <a:p>
                      <a:pPr algn="ctr"/>
                      <a:endParaRPr lang="en-GB" sz="800" b="1" dirty="0">
                        <a:solidFill>
                          <a:srgbClr val="134848"/>
                        </a:solidFill>
                        <a:latin typeface="+mn-lt"/>
                      </a:endParaRPr>
                    </a:p>
                    <a:p>
                      <a:pPr algn="ctr"/>
                      <a:endParaRPr lang="en-GB" sz="1000" b="1" dirty="0">
                        <a:solidFill>
                          <a:srgbClr val="134848"/>
                        </a:solidFill>
                        <a:latin typeface="+mn-lt"/>
                      </a:endParaRPr>
                    </a:p>
                  </a:txBody>
                  <a:tcPr marL="62201" marR="62201" marT="31101" marB="31101">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29882">
                <a:tc>
                  <a:txBody>
                    <a:bodyPr/>
                    <a:lstStyle/>
                    <a:p>
                      <a:pPr algn="ctr"/>
                      <a:endParaRPr lang="en-GB" sz="300" b="0" dirty="0">
                        <a:solidFill>
                          <a:schemeClr val="accent2"/>
                        </a:solidFill>
                        <a:latin typeface="+mn-lt"/>
                      </a:endParaRPr>
                    </a:p>
                  </a:txBody>
                  <a:tcPr marL="62201" marR="62201" marT="31101" marB="31101">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14501731"/>
                  </a:ext>
                </a:extLst>
              </a:tr>
              <a:tr h="331101">
                <a:tc>
                  <a:txBody>
                    <a:bodyPr/>
                    <a:lstStyle/>
                    <a:p>
                      <a:pPr algn="ctr"/>
                      <a:r>
                        <a:rPr lang="en-GB" sz="1000" b="1" dirty="0">
                          <a:solidFill>
                            <a:srgbClr val="009D80"/>
                          </a:solidFill>
                          <a:latin typeface="+mn-lt"/>
                        </a:rPr>
                        <a:t>1,461%</a:t>
                      </a:r>
                    </a:p>
                  </a:txBody>
                  <a:tcPr marL="62201" marR="62201" marT="31101" marB="31101">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9" name="Rectangle 8">
            <a:extLst>
              <a:ext uri="{FF2B5EF4-FFF2-40B4-BE49-F238E27FC236}">
                <a16:creationId xmlns:a16="http://schemas.microsoft.com/office/drawing/2014/main" id="{E2DC855A-62A5-4BE0-9D84-8271C876BC7F}"/>
              </a:ext>
            </a:extLst>
          </p:cNvPr>
          <p:cNvSpPr/>
          <p:nvPr/>
        </p:nvSpPr>
        <p:spPr>
          <a:xfrm>
            <a:off x="1898072" y="4734452"/>
            <a:ext cx="6979201" cy="233619"/>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 </a:t>
            </a:r>
          </a:p>
          <a:p>
            <a:pPr>
              <a:lnSpc>
                <a:spcPct val="80000"/>
              </a:lnSpc>
              <a:spcBef>
                <a:spcPct val="20000"/>
              </a:spcBef>
              <a:buClr>
                <a:schemeClr val="accent2"/>
              </a:buClr>
            </a:pPr>
            <a:r>
              <a:rPr lang="en-US" sz="500" dirty="0"/>
              <a:t>Source: Bloomberg, 30 April 2020. Income return calculated as total return less price return.</a:t>
            </a:r>
          </a:p>
          <a:p>
            <a:pPr>
              <a:lnSpc>
                <a:spcPct val="80000"/>
              </a:lnSpc>
              <a:spcBef>
                <a:spcPct val="20000"/>
              </a:spcBef>
              <a:buClr>
                <a:schemeClr val="accent2"/>
              </a:buClr>
            </a:pPr>
            <a:r>
              <a:rPr lang="en-US" sz="500" dirty="0"/>
              <a:t>The S&amp;P 500 Dividend Aristocrats Index is an index comprising companies in the S&amp;P 500 that have paid and increased base dividends every year for at least 25 consecutive years. The index is equally weighted. </a:t>
            </a:r>
          </a:p>
        </p:txBody>
      </p:sp>
      <p:sp>
        <p:nvSpPr>
          <p:cNvPr id="12" name="Rectangle 11">
            <a:extLst>
              <a:ext uri="{FF2B5EF4-FFF2-40B4-BE49-F238E27FC236}">
                <a16:creationId xmlns:a16="http://schemas.microsoft.com/office/drawing/2014/main" id="{254D3338-2AF6-4281-8CEC-0E2F40CDFBC7}"/>
              </a:ext>
            </a:extLst>
          </p:cNvPr>
          <p:cNvSpPr/>
          <p:nvPr/>
        </p:nvSpPr>
        <p:spPr>
          <a:xfrm>
            <a:off x="967966" y="1136407"/>
            <a:ext cx="4988697"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r>
              <a:rPr lang="en-US" sz="1000" b="1">
                <a:solidFill>
                  <a:srgbClr val="424242"/>
                </a:solidFill>
              </a:rPr>
              <a:t>S&amp;P Dividend Aristocrats Index vs S&amp;P 500 (cumulative total returns, USD)</a:t>
            </a:r>
            <a:endParaRPr lang="en-US" sz="1000" b="1" dirty="0">
              <a:solidFill>
                <a:srgbClr val="424242"/>
              </a:solidFill>
            </a:endParaRPr>
          </a:p>
        </p:txBody>
      </p:sp>
    </p:spTree>
    <p:custDataLst>
      <p:tags r:id="rId1"/>
    </p:custDataLst>
    <p:extLst>
      <p:ext uri="{BB962C8B-B14F-4D97-AF65-F5344CB8AC3E}">
        <p14:creationId xmlns:p14="http://schemas.microsoft.com/office/powerpoint/2010/main" val="3166909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1">
            <a:extLst>
              <a:ext uri="{FF2B5EF4-FFF2-40B4-BE49-F238E27FC236}">
                <a16:creationId xmlns:a16="http://schemas.microsoft.com/office/drawing/2014/main" id="{A0261D79-9A30-4397-9419-D456639B8406}"/>
              </a:ext>
            </a:extLst>
          </p:cNvPr>
          <p:cNvGraphicFramePr>
            <a:graphicFrameLocks noChangeAspect="1"/>
          </p:cNvGraphicFramePr>
          <p:nvPr>
            <p:extLst>
              <p:ext uri="{D42A27DB-BD31-4B8C-83A1-F6EECF244321}">
                <p14:modId xmlns:p14="http://schemas.microsoft.com/office/powerpoint/2010/main" val="1758491562"/>
              </p:ext>
            </p:extLst>
          </p:nvPr>
        </p:nvGraphicFramePr>
        <p:xfrm>
          <a:off x="5055760" y="2802646"/>
          <a:ext cx="3462338" cy="1598613"/>
        </p:xfrm>
        <a:graphic>
          <a:graphicData uri="http://schemas.openxmlformats.org/presentationml/2006/ole">
            <mc:AlternateContent xmlns:mc="http://schemas.openxmlformats.org/markup-compatibility/2006">
              <mc:Choice xmlns:v="urn:schemas-microsoft-com:vml" Requires="v">
                <p:oleObj spid="_x0000_s21550" name="Worksheet" r:id="rId5" imgW="5514809" imgH="2543372" progId="Excel.Sheet.12">
                  <p:link/>
                </p:oleObj>
              </mc:Choice>
              <mc:Fallback>
                <p:oleObj name="Worksheet" r:id="rId5" imgW="5514809" imgH="2543372" progId="Excel.Sheet.12">
                  <p:link/>
                  <p:pic>
                    <p:nvPicPr>
                      <p:cNvPr id="0" name=""/>
                      <p:cNvPicPr/>
                      <p:nvPr/>
                    </p:nvPicPr>
                    <p:blipFill>
                      <a:blip r:embed="rId6"/>
                      <a:stretch>
                        <a:fillRect/>
                      </a:stretch>
                    </p:blipFill>
                    <p:spPr>
                      <a:xfrm>
                        <a:off x="5055760" y="2802646"/>
                        <a:ext cx="3462338" cy="1598613"/>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32524F12-FEF7-46D2-9338-496FA9038788}"/>
              </a:ext>
            </a:extLst>
          </p:cNvPr>
          <p:cNvGraphicFramePr>
            <a:graphicFrameLocks noChangeAspect="1"/>
          </p:cNvGraphicFramePr>
          <p:nvPr/>
        </p:nvGraphicFramePr>
        <p:xfrm>
          <a:off x="979107" y="1156684"/>
          <a:ext cx="3600000" cy="1702703"/>
        </p:xfrm>
        <a:graphic>
          <a:graphicData uri="http://schemas.openxmlformats.org/presentationml/2006/ole">
            <mc:AlternateContent xmlns:mc="http://schemas.openxmlformats.org/markup-compatibility/2006">
              <mc:Choice xmlns:v="urn:schemas-microsoft-com:vml" Requires="v">
                <p:oleObj spid="_x0000_s21551" name="Worksheet" r:id="rId7" imgW="4934209" imgH="2333494" progId="Excel.Sheet.12">
                  <p:link/>
                </p:oleObj>
              </mc:Choice>
              <mc:Fallback>
                <p:oleObj name="Worksheet" r:id="rId7" imgW="4934209" imgH="2333494" progId="Excel.Sheet.12">
                  <p:link/>
                  <p:pic>
                    <p:nvPicPr>
                      <p:cNvPr id="6" name="Object 5">
                        <a:extLst>
                          <a:ext uri="{FF2B5EF4-FFF2-40B4-BE49-F238E27FC236}">
                            <a16:creationId xmlns:a16="http://schemas.microsoft.com/office/drawing/2014/main" id="{32524F12-FEF7-46D2-9338-496FA9038788}"/>
                          </a:ext>
                        </a:extLst>
                      </p:cNvPr>
                      <p:cNvPicPr/>
                      <p:nvPr/>
                    </p:nvPicPr>
                    <p:blipFill>
                      <a:blip r:embed="rId8"/>
                      <a:stretch>
                        <a:fillRect/>
                      </a:stretch>
                    </p:blipFill>
                    <p:spPr>
                      <a:xfrm>
                        <a:off x="979107" y="1156684"/>
                        <a:ext cx="3600000" cy="1702703"/>
                      </a:xfrm>
                      <a:prstGeom prst="rect">
                        <a:avLst/>
                      </a:prstGeom>
                    </p:spPr>
                  </p:pic>
                </p:oleObj>
              </mc:Fallback>
            </mc:AlternateContent>
          </a:graphicData>
        </a:graphic>
      </p:graphicFrame>
      <p:graphicFrame>
        <p:nvGraphicFramePr>
          <p:cNvPr id="5" name="Object 4">
            <a:extLst>
              <a:ext uri="{FF2B5EF4-FFF2-40B4-BE49-F238E27FC236}">
                <a16:creationId xmlns:a16="http://schemas.microsoft.com/office/drawing/2014/main" id="{288276B2-203C-4B1E-8727-D28BA2D4522C}"/>
              </a:ext>
            </a:extLst>
          </p:cNvPr>
          <p:cNvGraphicFramePr>
            <a:graphicFrameLocks noChangeAspect="1"/>
          </p:cNvGraphicFramePr>
          <p:nvPr/>
        </p:nvGraphicFramePr>
        <p:xfrm>
          <a:off x="962025" y="2782888"/>
          <a:ext cx="3621088" cy="1762125"/>
        </p:xfrm>
        <a:graphic>
          <a:graphicData uri="http://schemas.openxmlformats.org/presentationml/2006/ole">
            <mc:AlternateContent xmlns:mc="http://schemas.openxmlformats.org/markup-compatibility/2006">
              <mc:Choice xmlns:v="urn:schemas-microsoft-com:vml" Requires="v">
                <p:oleObj spid="_x0000_s21552" name="Worksheet" r:id="rId9" imgW="4953148" imgH="2409759" progId="Excel.Sheet.12">
                  <p:link/>
                </p:oleObj>
              </mc:Choice>
              <mc:Fallback>
                <p:oleObj name="Worksheet" r:id="rId9" imgW="4953148" imgH="2409759" progId="Excel.Sheet.12">
                  <p:link/>
                  <p:pic>
                    <p:nvPicPr>
                      <p:cNvPr id="5" name="Object 4">
                        <a:extLst>
                          <a:ext uri="{FF2B5EF4-FFF2-40B4-BE49-F238E27FC236}">
                            <a16:creationId xmlns:a16="http://schemas.microsoft.com/office/drawing/2014/main" id="{288276B2-203C-4B1E-8727-D28BA2D4522C}"/>
                          </a:ext>
                        </a:extLst>
                      </p:cNvPr>
                      <p:cNvPicPr/>
                      <p:nvPr/>
                    </p:nvPicPr>
                    <p:blipFill>
                      <a:blip r:embed="rId10"/>
                      <a:stretch>
                        <a:fillRect/>
                      </a:stretch>
                    </p:blipFill>
                    <p:spPr>
                      <a:xfrm>
                        <a:off x="962025" y="2782888"/>
                        <a:ext cx="3621088" cy="1762125"/>
                      </a:xfrm>
                      <a:prstGeom prst="rect">
                        <a:avLst/>
                      </a:prstGeom>
                    </p:spPr>
                  </p:pic>
                </p:oleObj>
              </mc:Fallback>
            </mc:AlternateContent>
          </a:graphicData>
        </a:graphic>
      </p:graphicFrame>
      <p:sp>
        <p:nvSpPr>
          <p:cNvPr id="38" name="Title 6">
            <a:extLst>
              <a:ext uri="{FF2B5EF4-FFF2-40B4-BE49-F238E27FC236}">
                <a16:creationId xmlns:a16="http://schemas.microsoft.com/office/drawing/2014/main" id="{C1CD3665-191B-4455-883A-6D3D3CB8A208}"/>
              </a:ext>
            </a:extLst>
          </p:cNvPr>
          <p:cNvSpPr>
            <a:spLocks noGrp="1"/>
          </p:cNvSpPr>
          <p:nvPr>
            <p:ph type="title"/>
          </p:nvPr>
        </p:nvSpPr>
        <p:spPr/>
        <p:txBody>
          <a:bodyPr>
            <a:normAutofit fontScale="90000"/>
          </a:bodyPr>
          <a:lstStyle/>
          <a:p>
            <a:r>
              <a:rPr lang="en-GB" dirty="0"/>
              <a:t>What is important to us?</a:t>
            </a:r>
          </a:p>
        </p:txBody>
      </p:sp>
      <p:sp>
        <p:nvSpPr>
          <p:cNvPr id="8" name="Text Placeholder 7"/>
          <p:cNvSpPr>
            <a:spLocks noGrp="1"/>
          </p:cNvSpPr>
          <p:nvPr>
            <p:ph idx="1"/>
          </p:nvPr>
        </p:nvSpPr>
        <p:spPr/>
        <p:txBody>
          <a:bodyPr>
            <a:normAutofit/>
          </a:bodyPr>
          <a:lstStyle/>
          <a:p>
            <a:r>
              <a:rPr lang="en-GB" sz="1400" dirty="0"/>
              <a:t>Consistent application of process since inception</a:t>
            </a:r>
          </a:p>
        </p:txBody>
      </p:sp>
      <p:sp>
        <p:nvSpPr>
          <p:cNvPr id="44" name="Rectangle 43">
            <a:extLst>
              <a:ext uri="{FF2B5EF4-FFF2-40B4-BE49-F238E27FC236}">
                <a16:creationId xmlns:a16="http://schemas.microsoft.com/office/drawing/2014/main" id="{9995BF38-584D-4714-A066-33A663B174AA}"/>
              </a:ext>
            </a:extLst>
          </p:cNvPr>
          <p:cNvSpPr/>
          <p:nvPr/>
        </p:nvSpPr>
        <p:spPr>
          <a:xfrm>
            <a:off x="1595294" y="634121"/>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952" dirty="0">
              <a:solidFill>
                <a:srgbClr val="424242"/>
              </a:solidFill>
              <a:latin typeface="Ninety One Visuelt Display" panose="020B0503040202040104" pitchFamily="34" charset="0"/>
            </a:endParaRPr>
          </a:p>
        </p:txBody>
      </p:sp>
      <p:sp>
        <p:nvSpPr>
          <p:cNvPr id="46" name="Rectangle 45">
            <a:extLst>
              <a:ext uri="{FF2B5EF4-FFF2-40B4-BE49-F238E27FC236}">
                <a16:creationId xmlns:a16="http://schemas.microsoft.com/office/drawing/2014/main" id="{FBB39688-A388-407D-8E5C-726B7EBCE0DA}"/>
              </a:ext>
            </a:extLst>
          </p:cNvPr>
          <p:cNvSpPr/>
          <p:nvPr/>
        </p:nvSpPr>
        <p:spPr>
          <a:xfrm>
            <a:off x="4974044" y="634121"/>
            <a:ext cx="3281128"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pPr>
            <a:endParaRPr lang="en-GB" sz="952" dirty="0">
              <a:solidFill>
                <a:srgbClr val="424242"/>
              </a:solidFill>
              <a:latin typeface="Ninety One Visuelt Display" panose="020B0503040202040104" pitchFamily="34" charset="0"/>
            </a:endParaRPr>
          </a:p>
        </p:txBody>
      </p:sp>
      <p:graphicFrame>
        <p:nvGraphicFramePr>
          <p:cNvPr id="20" name="Chart 19">
            <a:extLst>
              <a:ext uri="{FF2B5EF4-FFF2-40B4-BE49-F238E27FC236}">
                <a16:creationId xmlns:a16="http://schemas.microsoft.com/office/drawing/2014/main" id="{467255EA-064F-480C-8224-24666F3A227D}"/>
              </a:ext>
            </a:extLst>
          </p:cNvPr>
          <p:cNvGraphicFramePr>
            <a:graphicFrameLocks/>
          </p:cNvGraphicFramePr>
          <p:nvPr/>
        </p:nvGraphicFramePr>
        <p:xfrm>
          <a:off x="4938750" y="1364175"/>
          <a:ext cx="3600000" cy="1340513"/>
        </p:xfrm>
        <a:graphic>
          <a:graphicData uri="http://schemas.openxmlformats.org/drawingml/2006/chart">
            <c:chart xmlns:c="http://schemas.openxmlformats.org/drawingml/2006/chart" xmlns:r="http://schemas.openxmlformats.org/officeDocument/2006/relationships" r:id="rId11"/>
          </a:graphicData>
        </a:graphic>
      </p:graphicFrame>
      <p:sp>
        <p:nvSpPr>
          <p:cNvPr id="22" name="Rectangle 21">
            <a:extLst>
              <a:ext uri="{FF2B5EF4-FFF2-40B4-BE49-F238E27FC236}">
                <a16:creationId xmlns:a16="http://schemas.microsoft.com/office/drawing/2014/main" id="{4E7C3F23-A47C-452A-87BD-5918B1C163EA}"/>
              </a:ext>
            </a:extLst>
          </p:cNvPr>
          <p:cNvSpPr/>
          <p:nvPr/>
        </p:nvSpPr>
        <p:spPr>
          <a:xfrm>
            <a:off x="1898072" y="4734452"/>
            <a:ext cx="6867105" cy="279786"/>
          </a:xfrm>
          <a:prstGeom prst="rect">
            <a:avLst/>
          </a:prstGeom>
        </p:spPr>
        <p:txBody>
          <a:bodyPr vert="horz" wrap="square" lIns="0" tIns="18000" rIns="0" bIns="0" rtlCol="0" anchor="t" anchorCtr="0">
            <a:spAutoFit/>
          </a:bodyPr>
          <a:lstStyle/>
          <a:p>
            <a:pPr>
              <a:lnSpc>
                <a:spcPct val="80000"/>
              </a:lnSpc>
              <a:spcBef>
                <a:spcPct val="20000"/>
              </a:spcBef>
              <a:buClr>
                <a:schemeClr val="accent2"/>
              </a:buClr>
            </a:pPr>
            <a:r>
              <a:rPr lang="en-US" sz="500" dirty="0"/>
              <a:t>Past performance is not a reliable indicator of future results, losses may be made. </a:t>
            </a:r>
            <a:br>
              <a:rPr lang="en-US" sz="500" dirty="0"/>
            </a:br>
            <a:r>
              <a:rPr lang="en-US" sz="500" dirty="0"/>
              <a:t>Sources: Ninety One and FactSet, 31 August 2020. Re-weighted excluding cash and equivalents showing metrics of the constituent companies, since inception.</a:t>
            </a:r>
          </a:p>
          <a:p>
            <a:pPr>
              <a:lnSpc>
                <a:spcPct val="80000"/>
              </a:lnSpc>
              <a:spcBef>
                <a:spcPct val="20000"/>
              </a:spcBef>
              <a:buClr>
                <a:schemeClr val="accent2"/>
              </a:buClr>
            </a:pPr>
            <a:r>
              <a:rPr lang="en-US" sz="500" dirty="0"/>
              <a:t>*FCF CAGR means compound annual growth rate of free cashflow. ** MSCI All Country World excludes banks from free cashflow yield calculation, classified in the Banks Industry Group according to GICS. For further information on indices, please see the Important Information section.</a:t>
            </a:r>
          </a:p>
        </p:txBody>
      </p:sp>
      <p:sp>
        <p:nvSpPr>
          <p:cNvPr id="23" name="Rectangle 22">
            <a:extLst>
              <a:ext uri="{FF2B5EF4-FFF2-40B4-BE49-F238E27FC236}">
                <a16:creationId xmlns:a16="http://schemas.microsoft.com/office/drawing/2014/main" id="{92C9AAB8-C3D9-4F7A-AB7E-A71BADE91274}"/>
              </a:ext>
            </a:extLst>
          </p:cNvPr>
          <p:cNvSpPr/>
          <p:nvPr/>
        </p:nvSpPr>
        <p:spPr>
          <a:xfrm>
            <a:off x="979107" y="114272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US" sz="1000" b="1" dirty="0">
                <a:solidFill>
                  <a:srgbClr val="424242"/>
                </a:solidFill>
                <a:latin typeface="Century Gothic" panose="020B0502020202020204" pitchFamily="34" charset="0"/>
              </a:rPr>
              <a:t>High quality profits (FCF conversion)</a:t>
            </a:r>
          </a:p>
        </p:txBody>
      </p:sp>
      <p:sp>
        <p:nvSpPr>
          <p:cNvPr id="24" name="TextBox 23">
            <a:extLst>
              <a:ext uri="{FF2B5EF4-FFF2-40B4-BE49-F238E27FC236}">
                <a16:creationId xmlns:a16="http://schemas.microsoft.com/office/drawing/2014/main" id="{F6109186-FDC5-438F-8C4F-018F024A92A8}"/>
              </a:ext>
            </a:extLst>
          </p:cNvPr>
          <p:cNvSpPr txBox="1"/>
          <p:nvPr/>
        </p:nvSpPr>
        <p:spPr>
          <a:xfrm>
            <a:off x="4940948" y="1142728"/>
            <a:ext cx="375544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defPPr>
              <a:defRPr lang="en-US"/>
            </a:defPPr>
            <a:lvl1pPr>
              <a:spcBef>
                <a:spcPts val="20"/>
              </a:spcBef>
              <a:defRPr sz="1200" b="1" i="0" u="none" strike="noStrike" cap="none" spc="0" baseline="0">
                <a:solidFill>
                  <a:srgbClr val="424242"/>
                </a:solidFill>
                <a:latin typeface="Century Gothic" panose="020B0502020202020204" pitchFamily="34" charset="0"/>
              </a:defRPr>
            </a:lvl1pPr>
          </a:lstStyle>
          <a:p>
            <a:r>
              <a:rPr lang="en-GB" sz="1000"/>
              <a:t>Cumulative dividend growth</a:t>
            </a:r>
            <a:endParaRPr lang="en-GB" sz="1000" dirty="0"/>
          </a:p>
        </p:txBody>
      </p:sp>
      <p:sp>
        <p:nvSpPr>
          <p:cNvPr id="25" name="Rectangle 24">
            <a:extLst>
              <a:ext uri="{FF2B5EF4-FFF2-40B4-BE49-F238E27FC236}">
                <a16:creationId xmlns:a16="http://schemas.microsoft.com/office/drawing/2014/main" id="{D82DD2C4-5ABE-4489-A164-CF351653C796}"/>
              </a:ext>
            </a:extLst>
          </p:cNvPr>
          <p:cNvSpPr/>
          <p:nvPr/>
        </p:nvSpPr>
        <p:spPr>
          <a:xfrm>
            <a:off x="979107" y="2704688"/>
            <a:ext cx="3276209"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p>
            <a:pPr>
              <a:spcBef>
                <a:spcPts val="20"/>
              </a:spcBef>
              <a:defRPr sz="1200" b="0" i="0" u="none" strike="noStrike" kern="1200" cap="none" spc="0" baseline="0">
                <a:solidFill>
                  <a:srgbClr val="424242">
                    <a:lumMod val="100000"/>
                  </a:srgbClr>
                </a:solidFill>
                <a:latin typeface="Ninety One Visuelt Medium" panose="020B0603050202040104" pitchFamily="34" charset="0"/>
                <a:ea typeface="+mn-ea"/>
                <a:cs typeface="+mn-cs"/>
              </a:defRPr>
            </a:pPr>
            <a:r>
              <a:rPr lang="en-US" sz="1000" b="1" dirty="0">
                <a:solidFill>
                  <a:srgbClr val="424242"/>
                </a:solidFill>
                <a:latin typeface="Century Gothic" panose="020B0502020202020204" pitchFamily="34" charset="0"/>
              </a:rPr>
              <a:t>Low leverage (Net Debt to EBITDA)</a:t>
            </a:r>
          </a:p>
        </p:txBody>
      </p:sp>
      <p:sp>
        <p:nvSpPr>
          <p:cNvPr id="26" name="TextBox 25">
            <a:extLst>
              <a:ext uri="{FF2B5EF4-FFF2-40B4-BE49-F238E27FC236}">
                <a16:creationId xmlns:a16="http://schemas.microsoft.com/office/drawing/2014/main" id="{4A4D8D4E-6776-48E9-A28C-363982A27E10}"/>
              </a:ext>
            </a:extLst>
          </p:cNvPr>
          <p:cNvSpPr txBox="1"/>
          <p:nvPr/>
        </p:nvSpPr>
        <p:spPr>
          <a:xfrm>
            <a:off x="4940948" y="2704688"/>
            <a:ext cx="3755440" cy="245350"/>
          </a:xfrm>
          <a:prstGeom prst="rect">
            <a:avLst/>
          </a:prstGeom>
          <a:noFill/>
          <a:extLst>
            <a:ext uri="{909E8E84-426E-40DD-AFC4-6F175D3DCCD1}">
              <a14:hiddenFill xmlns:a14="http://schemas.microsoft.com/office/drawing/2010/main">
                <a:solidFill>
                  <a:scrgbClr r="0" g="0" b="0"/>
                </a:solidFill>
              </a14:hiddenFill>
            </a:ext>
          </a:extLst>
        </p:spPr>
        <p:txBody>
          <a:bodyPr wrap="square" lIns="0" tIns="0" rIns="0" bIns="0" anchor="t" anchorCtr="0">
            <a:noAutofit/>
          </a:bodyPr>
          <a:lstStyle>
            <a:defPPr>
              <a:defRPr lang="en-US"/>
            </a:defPPr>
            <a:lvl1pPr>
              <a:spcBef>
                <a:spcPts val="20"/>
              </a:spcBef>
              <a:defRPr sz="1200" b="1" i="0" u="none" strike="noStrike" cap="none" spc="0" baseline="0">
                <a:solidFill>
                  <a:srgbClr val="424242"/>
                </a:solidFill>
                <a:latin typeface="Century Gothic" panose="020B0502020202020204" pitchFamily="34" charset="0"/>
              </a:defRPr>
            </a:lvl1pPr>
          </a:lstStyle>
          <a:p>
            <a:r>
              <a:rPr lang="en-GB" sz="1000" dirty="0"/>
              <a:t>PE Ratio - GQEI vs. MSCI ACWI</a:t>
            </a:r>
          </a:p>
        </p:txBody>
      </p:sp>
    </p:spTree>
    <p:custDataLst>
      <p:tags r:id="rId2"/>
    </p:custDataLst>
    <p:extLst>
      <p:ext uri="{BB962C8B-B14F-4D97-AF65-F5344CB8AC3E}">
        <p14:creationId xmlns:p14="http://schemas.microsoft.com/office/powerpoint/2010/main" val="23254370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GUID" val="ee03977a-1b67-4920-a130-734af47b513c"/>
  <p:tag name="MIO_EK" val="24468"/>
  <p:tag name="MIO_EKGUID" val="e0a2bdeb-4f00-461b-8cb1-6548c7a587fa"/>
  <p:tag name="MIO_UPDATE" val="True"/>
  <p:tag name="MIO_VERSION" val="14.09.2017 08:04:08"/>
  <p:tag name="MIO_DBID" val="BFB6D47A-3D0A-4365-AB83-74FBB83A132F"/>
  <p:tag name="MIO_LASTDOWNLOADED" val="14.09.2017 08:04:08"/>
  <p:tag name="MIO_OBJECTNAME" val="Dividend growth 1"/>
  <p:tag name="MIO_LASTEDITORNAME" val="Ashley Simmons"/>
  <p:tag name="MIO_STRING_IGNORE_CHECKSUM_FOR_NEXT_SAVE" val="False"/>
</p:tagLst>
</file>

<file path=ppt/tags/tag2.xml><?xml version="1.0" encoding="utf-8"?>
<p:tagLst xmlns:a="http://schemas.openxmlformats.org/drawingml/2006/main" xmlns:r="http://schemas.openxmlformats.org/officeDocument/2006/relationships" xmlns:p="http://schemas.openxmlformats.org/presentationml/2006/main">
  <p:tag name="MIO_GUID" val="30cfc4f0-5585-473d-a4e9-813433c294d5"/>
  <p:tag name="MIO_EK" val="24470"/>
  <p:tag name="MIO_STRING_IGNORE_CHECKSUM_FOR_NEXT_SAVE" val="False"/>
  <p:tag name="MIO_EKGUID" val="c4af040b-3a5d-4652-af5f-5b33af3af93b"/>
  <p:tag name="MIO_UPDATE" val="True"/>
  <p:tag name="MIO_VERSION" val="14.09.2017 08:05:30"/>
  <p:tag name="MIO_DBID" val="BFB6D47A-3D0A-4365-AB83-74FBB83A132F"/>
  <p:tag name="MIO_LASTDOWNLOADED" val="14.09.2017 08:08:35"/>
  <p:tag name="MIO_OBJECTNAME" val="GSF GQEI: Income"/>
  <p:tag name="MIO_LASTEDITORNAME" val="Ashley Simmons"/>
</p:tagLst>
</file>

<file path=ppt/tags/tag3.xml><?xml version="1.0" encoding="utf-8"?>
<p:tagLst xmlns:a="http://schemas.openxmlformats.org/drawingml/2006/main" xmlns:r="http://schemas.openxmlformats.org/officeDocument/2006/relationships" xmlns:p="http://schemas.openxmlformats.org/presentationml/2006/main">
  <p:tag name="MIO_GUID" val="c94ba7dd-3e61-4fef-a21f-7322bb7d9adb"/>
  <p:tag name="MIO_EK" val="24474"/>
  <p:tag name="MIO_EKGUID" val="a56ce8f8-a93f-4d77-9c82-ddc2f5dcc252"/>
  <p:tag name="MIO_UPDATE" val="True"/>
  <p:tag name="MIO_VERSION" val="06.09.2017 17:28:04"/>
  <p:tag name="MIO_DBID" val="BFB6D47A-3D0A-4365-AB83-74FBB83A132F"/>
  <p:tag name="MIO_LASTDOWNLOADED" val="06.09.2017 17:28:04"/>
  <p:tag name="MIO_OBJECTNAME" val="GSF GQEI: Geographic"/>
  <p:tag name="MIO_LASTEDITORNAME" val="Ashley Simmons"/>
  <p:tag name="MIO_STRING_IGNORE_CHECKSUM_FOR_NEXT_SAVE" val="False"/>
</p:tagLst>
</file>

<file path=ppt/tags/tag4.xml><?xml version="1.0" encoding="utf-8"?>
<p:tagLst xmlns:a="http://schemas.openxmlformats.org/drawingml/2006/main" xmlns:r="http://schemas.openxmlformats.org/officeDocument/2006/relationships" xmlns:p="http://schemas.openxmlformats.org/presentationml/2006/main">
  <p:tag name="MIO_GUID" val="6a73136d-5120-4cb7-b9ec-f9f933e63d3b"/>
  <p:tag name="MIO_EK" val="28240"/>
  <p:tag name="MIO_EKGUID" val="63d8cf07-224b-4ff6-bbf1-760937511d94"/>
  <p:tag name="MIO_UPDATE" val="True"/>
  <p:tag name="MIO_VERSION" val="06.09.2017 17:34:25"/>
  <p:tag name="MIO_DBID" val="BFB6D47A-3D0A-4365-AB83-74FBB83A132F"/>
  <p:tag name="MIO_LASTDOWNLOADED" val="06.09.2017 17:34:25"/>
  <p:tag name="MIO_OBJECTNAME" val="GSF GQEI - Sector"/>
  <p:tag name="MIO_LASTEDITORNAME" val="Ashley Simmons"/>
  <p:tag name="MIO_STRING_IGNORE_CHECKSUM_FOR_NEXT_SAVE" val="False"/>
</p:tagLst>
</file>

<file path=ppt/theme/theme1.xml><?xml version="1.0" encoding="utf-8"?>
<a:theme xmlns:a="http://schemas.openxmlformats.org/drawingml/2006/main" name="Office Theme">
  <a:themeElements>
    <a:clrScheme name="OMMM 2020">
      <a:dk1>
        <a:srgbClr val="000000"/>
      </a:dk1>
      <a:lt1>
        <a:srgbClr val="FFFFFF"/>
      </a:lt1>
      <a:dk2>
        <a:srgbClr val="009677"/>
      </a:dk2>
      <a:lt2>
        <a:srgbClr val="F2F2F2"/>
      </a:lt2>
      <a:accent1>
        <a:srgbClr val="009648"/>
      </a:accent1>
      <a:accent2>
        <a:srgbClr val="8DC53E"/>
      </a:accent2>
      <a:accent3>
        <a:srgbClr val="BB8317"/>
      </a:accent3>
      <a:accent4>
        <a:srgbClr val="10738D"/>
      </a:accent4>
      <a:accent5>
        <a:srgbClr val="8D0047"/>
      </a:accent5>
      <a:accent6>
        <a:srgbClr val="8F4100"/>
      </a:accent6>
      <a:hlink>
        <a:srgbClr val="1E5BB3"/>
      </a:hlink>
      <a:folHlink>
        <a:srgbClr val="0F3C9A"/>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sz="1200" dirty="0">
            <a:latin typeface="Century Gothic"/>
            <a:cs typeface="Century Gothic"/>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ImageCategory xmlns="b79c38b1-1ebe-4989-8aa3-4cb0e5e651f4" xsi:nil="true"/>
    <_Status xmlns="http://schemas.microsoft.com/sharepoint/v3/fields" xsi:nil="true"/>
    <BusinessUnit xmlns="b79c38b1-1ebe-4989-8aa3-4cb0e5e651f4" xsi:nil="true"/>
    <TaxCatchAll xmlns="035344fd-cd85-42eb-85d5-38730ea507d8"/>
    <DocumentChampion xmlns="b79c38b1-1ebe-4989-8aa3-4cb0e5e651f4">
      <UserInfo>
        <DisplayName/>
        <AccountId xsi:nil="true"/>
        <AccountType/>
      </UserInfo>
    </DocumentChampion>
    <TaxKeywordTaxHTField xmlns="035344fd-cd85-42eb-85d5-38730ea507d8">
      <Terms xmlns="http://schemas.microsoft.com/office/infopath/2007/PartnerControls"/>
    </TaxKeywordTaxHTField>
  </documentManagement>
</p:properties>
</file>

<file path=customXml/item2.xml><?xml version="1.0" encoding="utf-8"?>
<?mso-contentType ?>
<customXsn xmlns="http://schemas.microsoft.com/office/2006/metadata/customXsn">
  <xsnLocation/>
  <cached>True</cached>
  <openByDefault>False</openByDefault>
  <xsnScope/>
</customXsn>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Image" ma:contentTypeID="0x01010C008CA22CCE5D7D804DA1C22BF41E7882790013C248F58CAC07439F812B995CD2C4BF" ma:contentTypeVersion="61" ma:contentTypeDescription="" ma:contentTypeScope="" ma:versionID="3aac8d6efb550bd549e51f531770b824">
  <xsd:schema xmlns:xsd="http://www.w3.org/2001/XMLSchema" xmlns:xs="http://www.w3.org/2001/XMLSchema" xmlns:p="http://schemas.microsoft.com/office/2006/metadata/properties" xmlns:ns1="http://schemas.microsoft.com/sharepoint/v3" xmlns:ns2="http://schemas.microsoft.com/sharepoint/v3/fields" xmlns:ns3="035344fd-cd85-42eb-85d5-38730ea507d8" xmlns:ns4="b79c38b1-1ebe-4989-8aa3-4cb0e5e651f4" targetNamespace="http://schemas.microsoft.com/office/2006/metadata/properties" ma:root="true" ma:fieldsID="8ab36fc72cc5915b74b703822100a7bf" ns1:_="" ns2:_="" ns3:_="" ns4:_="">
    <xsd:import namespace="http://schemas.microsoft.com/sharepoint/v3"/>
    <xsd:import namespace="http://schemas.microsoft.com/sharepoint/v3/fields"/>
    <xsd:import namespace="035344fd-cd85-42eb-85d5-38730ea507d8"/>
    <xsd:import namespace="b79c38b1-1ebe-4989-8aa3-4cb0e5e651f4"/>
    <xsd:element name="properties">
      <xsd:complexType>
        <xsd:sequence>
          <xsd:element name="documentManagement">
            <xsd:complexType>
              <xsd:all>
                <xsd:element ref="ns2:_Status" minOccurs="0"/>
                <xsd:element ref="ns4:DocumentChampion" minOccurs="0"/>
                <xsd:element ref="ns4:BusinessUnit" minOccurs="0"/>
                <xsd:element ref="ns1:FileRef" minOccurs="0"/>
                <xsd:element ref="ns4:ImageCategory" minOccurs="0"/>
                <xsd:element ref="ns3:TaxKeywordTaxHTField" minOccurs="0"/>
                <xsd:element ref="ns3:TaxCatchAll" minOccurs="0"/>
                <xsd:element ref="ns3: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12" nillable="true" ma:displayName="URL Path" ma:hidden="true" ma:list="Docs" ma:internalName="FileRef" ma:readOnly="true" ma:showField="FullUrl">
      <xsd:simpleType>
        <xsd:restriction base="dms:Lookup"/>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6" nillable="true" ma:displayName="Status" ma:default="" ma:format="Dropdown" ma:internalName="_Status">
      <xsd:simpleType>
        <xsd:union memberTypes="dms:Text">
          <xsd:simpleType>
            <xsd:restriction base="dms:Choice">
              <xsd:enumeration value="Not Started"/>
              <xsd:enumeration value="Draft"/>
              <xsd:enumeration value="Reviewed"/>
              <xsd:enumeration value="Scheduled"/>
              <xsd:enumeration value="Published"/>
              <xsd:enumeration value="Final"/>
              <xsd:enumeration value="Expired"/>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035344fd-cd85-42eb-85d5-38730ea507d8" elementFormDefault="qualified">
    <xsd:import namespace="http://schemas.microsoft.com/office/2006/documentManagement/types"/>
    <xsd:import namespace="http://schemas.microsoft.com/office/infopath/2007/PartnerControls"/>
    <xsd:element name="TaxKeywordTaxHTField" ma:index="17" nillable="true" ma:taxonomy="true" ma:internalName="TaxKeywordTaxHTField" ma:taxonomyFieldName="TaxKeyword" ma:displayName="Enterprise Keywords" ma:fieldId="{23f27201-bee3-471e-b2e7-b64fd8b7ca38}" ma:taxonomyMulti="true" ma:sspId="03896aab-d567-47fd-9d82-29e61010eba8" ma:termSetId="00000000-0000-0000-0000-000000000000" ma:anchorId="00000000-0000-0000-0000-000000000000" ma:open="true" ma:isKeyword="true">
      <xsd:complexType>
        <xsd:sequence>
          <xsd:element ref="pc:Terms" minOccurs="0" maxOccurs="1"/>
        </xsd:sequence>
      </xsd:complexType>
    </xsd:element>
    <xsd:element name="TaxCatchAll" ma:index="18" nillable="true" ma:displayName="Taxonomy Catch All Column" ma:hidden="true" ma:list="{92052f53-c82f-44c3-901d-269acc2fbc6a}" ma:internalName="TaxCatchAll" ma:showField="CatchAllData" ma:web="b79c38b1-1ebe-4989-8aa3-4cb0e5e651f4">
      <xsd:complexType>
        <xsd:complexContent>
          <xsd:extension base="dms:MultiChoiceLookup">
            <xsd:sequence>
              <xsd:element name="Value" type="dms:Lookup" maxOccurs="unbounded" minOccurs="0" nillable="true"/>
            </xsd:sequence>
          </xsd:extension>
        </xsd:complexContent>
      </xsd:complexType>
    </xsd:element>
    <xsd:element name="TaxCatchAllLabel" ma:index="19" nillable="true" ma:displayName="Taxonomy Catch All Column1" ma:hidden="true" ma:list="{92052f53-c82f-44c3-901d-269acc2fbc6a}" ma:internalName="TaxCatchAllLabel" ma:readOnly="true" ma:showField="CatchAllDataLabel" ma:web="b79c38b1-1ebe-4989-8aa3-4cb0e5e651f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b79c38b1-1ebe-4989-8aa3-4cb0e5e651f4" elementFormDefault="qualified">
    <xsd:import namespace="http://schemas.microsoft.com/office/2006/documentManagement/types"/>
    <xsd:import namespace="http://schemas.microsoft.com/office/infopath/2007/PartnerControls"/>
    <xsd:element name="DocumentChampion" ma:index="7" nillable="true" ma:displayName="Document Champion" ma:list="UserInfo" ma:SharePointGroup="51" ma:internalName="DocumentChampion" ma:readOnly="false" ma:showField="Titl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BusinessUnit" ma:index="8" nillable="true" ma:displayName="Business Unit" ma:list="{0ef37427-8bea-4995-9f4b-d3b68c495ec7}" ma:internalName="BusinessUnit" ma:readOnly="false" ma:showField="Title" ma:web="b79c38b1-1ebe-4989-8aa3-4cb0e5e651f4">
      <xsd:simpleType>
        <xsd:restriction base="dms:Lookup"/>
      </xsd:simpleType>
    </xsd:element>
    <xsd:element name="ImageCategory" ma:index="16" nillable="true" ma:displayName="Image Category" ma:list="{9d8bc7f7-97ef-4a1c-8676-95236f7cf7f1}" ma:internalName="ImageCategory" ma:readOnly="false" ma:showField="Title" ma:web="b79c38b1-1ebe-4989-8aa3-4cb0e5e651f4">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5" ma:displayName="Author"/>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ma:index="2" ma:displayName="Subject"/>
        <xsd:element ref="dc:description" minOccurs="0" maxOccurs="1" ma:index="4" ma:displayName="Comments"/>
        <xsd:element name="keywords" minOccurs="0" maxOccurs="1" type="xsd:string"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36332EA-3C2B-432C-BDF5-DB1AA58A389E}">
  <ds:schemaRefs>
    <ds:schemaRef ds:uri="http://schemas.microsoft.com/office/infopath/2007/PartnerControls"/>
    <ds:schemaRef ds:uri="http://schemas.microsoft.com/office/2006/documentManagement/types"/>
    <ds:schemaRef ds:uri="b79c38b1-1ebe-4989-8aa3-4cb0e5e651f4"/>
    <ds:schemaRef ds:uri="http://schemas.microsoft.com/office/2006/metadata/properties"/>
    <ds:schemaRef ds:uri="http://www.w3.org/XML/1998/namespace"/>
    <ds:schemaRef ds:uri="http://purl.org/dc/dcmitype/"/>
    <ds:schemaRef ds:uri="http://schemas.microsoft.com/sharepoint/v3"/>
    <ds:schemaRef ds:uri="http://purl.org/dc/elements/1.1/"/>
    <ds:schemaRef ds:uri="http://schemas.openxmlformats.org/package/2006/metadata/core-properties"/>
    <ds:schemaRef ds:uri="035344fd-cd85-42eb-85d5-38730ea507d8"/>
    <ds:schemaRef ds:uri="http://schemas.microsoft.com/sharepoint/v3/fields"/>
    <ds:schemaRef ds:uri="http://purl.org/dc/terms/"/>
  </ds:schemaRefs>
</ds:datastoreItem>
</file>

<file path=customXml/itemProps2.xml><?xml version="1.0" encoding="utf-8"?>
<ds:datastoreItem xmlns:ds="http://schemas.openxmlformats.org/officeDocument/2006/customXml" ds:itemID="{64DB1DED-301C-491F-962D-FFB0A046AE26}">
  <ds:schemaRefs>
    <ds:schemaRef ds:uri="http://schemas.microsoft.com/office/2006/metadata/customXsn"/>
  </ds:schemaRefs>
</ds:datastoreItem>
</file>

<file path=customXml/itemProps3.xml><?xml version="1.0" encoding="utf-8"?>
<ds:datastoreItem xmlns:ds="http://schemas.openxmlformats.org/officeDocument/2006/customXml" ds:itemID="{667BA3B1-0E84-409F-AC71-C523FFC94873}">
  <ds:schemaRefs>
    <ds:schemaRef ds:uri="http://schemas.microsoft.com/sharepoint/v3/contenttype/forms"/>
  </ds:schemaRefs>
</ds:datastoreItem>
</file>

<file path=customXml/itemProps4.xml><?xml version="1.0" encoding="utf-8"?>
<ds:datastoreItem xmlns:ds="http://schemas.openxmlformats.org/officeDocument/2006/customXml" ds:itemID="{9FE35295-EDC8-4BFD-A526-E3B5BC1CA0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sharepoint/v3/fields"/>
    <ds:schemaRef ds:uri="035344fd-cd85-42eb-85d5-38730ea507d8"/>
    <ds:schemaRef ds:uri="b79c38b1-1ebe-4989-8aa3-4cb0e5e65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4081</TotalTime>
  <Words>2481</Words>
  <Application>Microsoft Office PowerPoint</Application>
  <PresentationFormat>On-screen Show (16:9)</PresentationFormat>
  <Paragraphs>285</Paragraphs>
  <Slides>18</Slides>
  <Notes>16</Notes>
  <HiddenSlides>0</HiddenSlides>
  <MMClips>0</MMClips>
  <ScaleCrop>false</ScaleCrop>
  <HeadingPairs>
    <vt:vector size="8" baseType="variant">
      <vt:variant>
        <vt:lpstr>Fonts Used</vt:lpstr>
      </vt:variant>
      <vt:variant>
        <vt:i4>12</vt:i4>
      </vt:variant>
      <vt:variant>
        <vt:lpstr>Theme</vt:lpstr>
      </vt:variant>
      <vt:variant>
        <vt:i4>1</vt:i4>
      </vt:variant>
      <vt:variant>
        <vt:lpstr>Links</vt:lpstr>
      </vt:variant>
      <vt:variant>
        <vt:i4>10</vt:i4>
      </vt:variant>
      <vt:variant>
        <vt:lpstr>Slide Titles</vt:lpstr>
      </vt:variant>
      <vt:variant>
        <vt:i4>18</vt:i4>
      </vt:variant>
    </vt:vector>
  </HeadingPairs>
  <TitlesOfParts>
    <vt:vector size="41" baseType="lpstr">
      <vt:lpstr>ＭＳ Ｐゴシック</vt:lpstr>
      <vt:lpstr>Arial</vt:lpstr>
      <vt:lpstr>Calibri</vt:lpstr>
      <vt:lpstr>Century Gothic</vt:lpstr>
      <vt:lpstr>Courier New</vt:lpstr>
      <vt:lpstr>Miriam</vt:lpstr>
      <vt:lpstr>Ninety One Visuelt Display</vt:lpstr>
      <vt:lpstr>Ninety One Visuelt Light</vt:lpstr>
      <vt:lpstr>Ninety One Visuelt Medium</vt:lpstr>
      <vt:lpstr>新細明體</vt:lpstr>
      <vt:lpstr>Wingdings</vt:lpstr>
      <vt:lpstr>Wingdings 2</vt:lpstr>
      <vt:lpstr>Office Theme</vt:lpstr>
      <vt:lpstr>file:///\\iamctnfs1.investecam.corp\shared\GRAPHICS\RETAIL\PRESENTATIONS\2020\OMI\202009_FOGOPPEQ_GSF%20Global%20Quality%20Equity%20Income_Summary.xlsx!Price%20to%20Earnings!%5b202009_FOGOPPEQ_GSF%20Global%20Quality%20Equity%20Income_Summary.xlsx%5dPrice%20to%20EarningsChart%201</vt:lpstr>
      <vt:lpstr>file:///\\iamctnfs1.investecam.corp\shared\GRAPHICS\RETAIL\PRESENTATIONS\2020\OMI\Evidence%20-%20OGOPPEQ.xlsx!Finanical%20Model!%5bEvidence%20-%20OGOPPEQ.xlsx%5dFinanical%20Model%20Chart%202</vt:lpstr>
      <vt:lpstr>file:///\\iamctnfs1.investecam.corp\shared\GRAPHICS\RETAIL\PRESENTATIONS\2020\OMI\Evidence%20-%20OGOPPEQ.xlsx!Finanical%20Model!%5bEvidence%20-%20OGOPPEQ.xlsx%5dFinanical%20Model%20Chart%201</vt:lpstr>
      <vt:lpstr>file:///\\iamctnfs1.investecam.corp\shared\GRAPHICS\RETAIL\PRESENTATIONS\2020\OMI_performance%20to%2030%20September%202020.xlsx!GSF%20GQEI%20I%20Inc%20USD_bars!%5bOMI_performance%20to%2030%20September%202020.xlsx%5dGSF%20GQEI%20I%20Inc%20USD_bars%20Caledar_years_chart_psm-1</vt:lpstr>
      <vt:lpstr>file:///\\iamctnfs1.investecam.corp\shared\GRAPHICS\RETAIL\PRESENTATIONS\2020\OMI_performance%20to%2030%20September%202020.xlsx!GSF%20GQEI%20I%20Inc%20USD_cum!%5bOMI_performance%20to%2030%20September%202020.xlsx%5dGSF%20GQEI%20I%20Inc%20USD_cum%20Chart%201</vt:lpstr>
      <vt:lpstr>file:///\\iamctnfs1.investecam.corp\shared\GRAPHICS\RETAIL\PRESENTATIONS\2020\OMI\GQEI_rolling%2012m_Sep20.xlsx!GQEI_12m_USD!%5bGQEI_rolling%2012m_Sep20.xlsx%5dGQEI_12m_USD%20Chart%201</vt:lpstr>
      <vt:lpstr>file:///\\iamctnfs1.investecam.corp\shared\GRAPHICS\RETAIL\PRESENTATIONS\2020\OMI\Evidence%20-%20OGOPPEQ.xlsx!Allocation_Pies!%5bEvidence%20-%20OGOPPEQ.xlsx%5dAllocation_Pies%20GFSector-1</vt:lpstr>
      <vt:lpstr>file:///\\iamctnfs1.investecam.corp\shared\GRAPHICS\RETAIL\PRESENTATIONS\2020\OMI\Evidence%20-%20OGOPPEQ.xlsx!Exposure_Pies!%5bEvidence%20-%20OGOPPEQ.xlsx%5dExposure_Pies%20GFSector</vt:lpstr>
      <vt:lpstr>file:///\\iamctnfs1.investecam.corp\shared\GRAPHICS\RETAIL\PRESENTATIONS\2020\OMI\Evidence%20-%20OGOPPEQ.xlsx!Allocation_Pies!%5bEvidence%20-%20OGOPPEQ.xlsx%5dAllocation_Pies%20GFSector</vt:lpstr>
      <vt:lpstr>file:///\\iamctnfs1.investecam.corp\shared\GRAPHICS\RETAIL\PRESENTATIONS\2020\OMI\Evidence%20-%20OGOPPEQ.xlsx!Sector%20Trend!%5bEvidence%20-%20OGOPPEQ.xlsx%5dSector%20Trend%20Chart%201</vt:lpstr>
      <vt:lpstr>OMI GLOBAL EQUITY</vt:lpstr>
      <vt:lpstr>What moves stock prices?</vt:lpstr>
      <vt:lpstr>How can we simplify the picture?</vt:lpstr>
      <vt:lpstr>What type of “profit” matter most?</vt:lpstr>
      <vt:lpstr>What drives sustainable cashflow growth? </vt:lpstr>
      <vt:lpstr>Well positioned for the future</vt:lpstr>
      <vt:lpstr>Three approaches to equity income</vt:lpstr>
      <vt:lpstr>That is why companies with growing dividends outperform over time</vt:lpstr>
      <vt:lpstr>What is important to us?</vt:lpstr>
      <vt:lpstr>OMI Global Equity Fund</vt:lpstr>
      <vt:lpstr>Resilient dividend growth drives attractive return profile</vt:lpstr>
      <vt:lpstr>What’s not in the portfolio </vt:lpstr>
      <vt:lpstr>OMI Global Equity</vt:lpstr>
      <vt:lpstr>OMI Global Equity</vt:lpstr>
      <vt:lpstr>OMI Global Equity</vt:lpstr>
      <vt:lpstr>Why OMI Global Equity?</vt:lpstr>
      <vt:lpstr>THANK YOU</vt:lpstr>
      <vt:lpstr>LEGAL AND REGULATORY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Olivia De Barry</dc:creator>
  <cp:lastModifiedBy>Sharon Lundy</cp:lastModifiedBy>
  <cp:revision>304</cp:revision>
  <cp:lastPrinted>2018-07-10T15:03:38Z</cp:lastPrinted>
  <dcterms:created xsi:type="dcterms:W3CDTF">2018-05-15T08:20:30Z</dcterms:created>
  <dcterms:modified xsi:type="dcterms:W3CDTF">2020-10-30T11:53:12Z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0x01010C008CA22CCE5D7D804DA1C22BF41E7882790013C248F58CAC07439F812B995CD2C4BF</vt:lpwstr>
  </property>
  <property fmtid="{D5CDD505-2E9C-101B-9397-08002B2CF9AE}" pid="3" name="TaxKeyword">
    <vt:lpwstr/>
  </property>
  <property fmtid="{D5CDD505-2E9C-101B-9397-08002B2CF9AE}" pid="4" name="_NewReviewCycle">
    <vt:lpwstr/>
  </property>
</Properties>
</file>