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1"/>
  </p:notesMasterIdLst>
  <p:handoutMasterIdLst>
    <p:handoutMasterId r:id="rId22"/>
  </p:handoutMasterIdLst>
  <p:sldIdLst>
    <p:sldId id="299" r:id="rId6"/>
    <p:sldId id="2141953469" r:id="rId7"/>
    <p:sldId id="2141953515" r:id="rId8"/>
    <p:sldId id="3417" r:id="rId9"/>
    <p:sldId id="2141953500" r:id="rId10"/>
    <p:sldId id="2141953488" r:id="rId11"/>
    <p:sldId id="2141953487" r:id="rId12"/>
    <p:sldId id="2140425309" r:id="rId13"/>
    <p:sldId id="2140425671" r:id="rId14"/>
    <p:sldId id="2141953471" r:id="rId15"/>
    <p:sldId id="2140425827" r:id="rId16"/>
    <p:sldId id="3430" r:id="rId17"/>
    <p:sldId id="3409" r:id="rId18"/>
    <p:sldId id="2141953533" r:id="rId19"/>
    <p:sldId id="2141953534" r:id="rId2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3107"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677E"/>
    <a:srgbClr val="009648"/>
    <a:srgbClr val="FFFFFF"/>
    <a:srgbClr val="10738D"/>
    <a:srgbClr val="8E2C48"/>
    <a:srgbClr val="8E9048"/>
    <a:srgbClr val="B57F00"/>
    <a:srgbClr val="719BAF"/>
    <a:srgbClr val="A57A6F"/>
    <a:srgbClr val="B1A47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577" autoAdjust="0"/>
    <p:restoredTop sz="96357" autoAdjust="0"/>
  </p:normalViewPr>
  <p:slideViewPr>
    <p:cSldViewPr snapToGrid="0" snapToObjects="1">
      <p:cViewPr varScale="1">
        <p:scale>
          <a:sx n="117" d="100"/>
          <a:sy n="117" d="100"/>
        </p:scale>
        <p:origin x="514" y="77"/>
      </p:cViewPr>
      <p:guideLst>
        <p:guide orient="horz" pos="1620"/>
        <p:guide pos="3107"/>
      </p:guideLst>
    </p:cSldViewPr>
  </p:slid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78" d="100"/>
          <a:sy n="78" d="100"/>
        </p:scale>
        <p:origin x="32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1"/>
        <c:ser>
          <c:idx val="0"/>
          <c:order val="0"/>
          <c:tx>
            <c:strRef>
              <c:f>Sheet1!$B$1</c:f>
              <c:strCache>
                <c:ptCount val="1"/>
                <c:pt idx="0">
                  <c:v>Y-Values</c:v>
                </c:pt>
              </c:strCache>
            </c:strRef>
          </c:tx>
          <c:spPr>
            <a:ln w="25400">
              <a:noFill/>
            </a:ln>
          </c:spPr>
          <c:marker>
            <c:symbol val="circle"/>
            <c:size val="10"/>
            <c:spPr>
              <a:ln>
                <a:noFill/>
              </a:ln>
            </c:spPr>
          </c:marker>
          <c:dPt>
            <c:idx val="0"/>
            <c:marker>
              <c:symbol val="circle"/>
              <c:size val="10"/>
              <c:spPr>
                <a:solidFill>
                  <a:schemeClr val="accent1"/>
                </a:solidFill>
                <a:ln w="9525">
                  <a:noFill/>
                </a:ln>
                <a:effectLst/>
              </c:spPr>
            </c:marker>
            <c:bubble3D val="0"/>
            <c:spPr>
              <a:ln w="25400" cap="rnd">
                <a:noFill/>
                <a:round/>
              </a:ln>
              <a:effectLst/>
            </c:spPr>
            <c:extLst>
              <c:ext xmlns:c16="http://schemas.microsoft.com/office/drawing/2014/chart" uri="{C3380CC4-5D6E-409C-BE32-E72D297353CC}">
                <c16:uniqueId val="{00000002-388B-4E92-8971-5269167604E9}"/>
              </c:ext>
            </c:extLst>
          </c:dPt>
          <c:dPt>
            <c:idx val="1"/>
            <c:marker>
              <c:symbol val="circle"/>
              <c:size val="10"/>
              <c:spPr>
                <a:solidFill>
                  <a:schemeClr val="accent2"/>
                </a:solidFill>
                <a:ln w="9525">
                  <a:noFill/>
                </a:ln>
                <a:effectLst/>
              </c:spPr>
            </c:marker>
            <c:bubble3D val="0"/>
            <c:spPr>
              <a:ln w="25400" cap="rnd">
                <a:noFill/>
                <a:round/>
              </a:ln>
              <a:effectLst/>
            </c:spPr>
            <c:extLst>
              <c:ext xmlns:c16="http://schemas.microsoft.com/office/drawing/2014/chart" uri="{C3380CC4-5D6E-409C-BE32-E72D297353CC}">
                <c16:uniqueId val="{00000001-388B-4E92-8971-5269167604E9}"/>
              </c:ext>
            </c:extLst>
          </c:dPt>
          <c:dPt>
            <c:idx val="2"/>
            <c:marker>
              <c:symbol val="circle"/>
              <c:size val="10"/>
              <c:spPr>
                <a:solidFill>
                  <a:schemeClr val="accent3"/>
                </a:solidFill>
                <a:ln w="9525">
                  <a:noFill/>
                </a:ln>
                <a:effectLst/>
              </c:spPr>
            </c:marker>
            <c:bubble3D val="0"/>
            <c:spPr>
              <a:ln w="25400" cap="rnd">
                <a:noFill/>
                <a:round/>
              </a:ln>
              <a:effectLst/>
            </c:spPr>
            <c:extLst>
              <c:ext xmlns:c16="http://schemas.microsoft.com/office/drawing/2014/chart" uri="{C3380CC4-5D6E-409C-BE32-E72D297353CC}">
                <c16:uniqueId val="{00000004-388B-4E92-8971-5269167604E9}"/>
              </c:ext>
            </c:extLst>
          </c:dPt>
          <c:dPt>
            <c:idx val="3"/>
            <c:marker>
              <c:symbol val="circle"/>
              <c:size val="10"/>
              <c:spPr>
                <a:solidFill>
                  <a:schemeClr val="accent4"/>
                </a:solidFill>
                <a:ln w="9525">
                  <a:noFill/>
                </a:ln>
                <a:effectLst/>
              </c:spPr>
            </c:marker>
            <c:bubble3D val="0"/>
            <c:spPr>
              <a:ln w="25400" cap="rnd">
                <a:noFill/>
                <a:round/>
              </a:ln>
              <a:effectLst/>
            </c:spPr>
            <c:extLst>
              <c:ext xmlns:c16="http://schemas.microsoft.com/office/drawing/2014/chart" uri="{C3380CC4-5D6E-409C-BE32-E72D297353CC}">
                <c16:uniqueId val="{00000003-388B-4E92-8971-5269167604E9}"/>
              </c:ext>
            </c:extLst>
          </c:dPt>
          <c:dPt>
            <c:idx val="4"/>
            <c:marker>
              <c:symbol val="circle"/>
              <c:size val="10"/>
              <c:spPr>
                <a:solidFill>
                  <a:schemeClr val="accent5"/>
                </a:solidFill>
                <a:ln w="9525">
                  <a:noFill/>
                </a:ln>
                <a:effectLst/>
              </c:spPr>
            </c:marker>
            <c:bubble3D val="0"/>
            <c:spPr>
              <a:ln w="25400" cap="rnd">
                <a:noFill/>
                <a:round/>
              </a:ln>
              <a:effectLst/>
            </c:spPr>
            <c:extLst>
              <c:ext xmlns:c16="http://schemas.microsoft.com/office/drawing/2014/chart" uri="{C3380CC4-5D6E-409C-BE32-E72D297353CC}">
                <c16:uniqueId val="{00000000-D009-40CD-9FAD-F886FCDEEE48}"/>
              </c:ext>
            </c:extLst>
          </c:dPt>
          <c:dLbls>
            <c:dLbl>
              <c:idx val="0"/>
              <c:tx>
                <c:rich>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mn-lt"/>
                        <a:ea typeface="+mn-ea"/>
                        <a:cs typeface="+mn-cs"/>
                      </a:defRPr>
                    </a:pPr>
                    <a:r>
                      <a:rPr lang="en-US" b="1" dirty="0">
                        <a:solidFill>
                          <a:schemeClr val="tx2"/>
                        </a:solidFill>
                      </a:rPr>
                      <a:t>OMI Global Cautious</a:t>
                    </a:r>
                  </a:p>
                </c:rich>
              </c:tx>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88B-4E92-8971-5269167604E9}"/>
                </c:ext>
              </c:extLst>
            </c:dLbl>
            <c:dLbl>
              <c:idx val="1"/>
              <c:tx>
                <c:rich>
                  <a:bodyPr/>
                  <a:lstStyle/>
                  <a:p>
                    <a:r>
                      <a:rPr lang="en-US" dirty="0"/>
                      <a:t>Global Equities</a:t>
                    </a:r>
                  </a:p>
                </c:rich>
              </c:tx>
              <c:dLblPos val="l"/>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88B-4E92-8971-5269167604E9}"/>
                </c:ext>
              </c:extLst>
            </c:dLbl>
            <c:dLbl>
              <c:idx val="2"/>
              <c:tx>
                <c:rich>
                  <a:bodyPr/>
                  <a:lstStyle/>
                  <a:p>
                    <a:r>
                      <a:rPr lang="en-US" dirty="0"/>
                      <a:t>Global</a:t>
                    </a:r>
                    <a:r>
                      <a:rPr lang="en-US" baseline="0" dirty="0"/>
                      <a:t> Bonds</a:t>
                    </a:r>
                    <a:endParaRPr lang="en-US"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88B-4E92-8971-5269167604E9}"/>
                </c:ext>
              </c:extLst>
            </c:dLbl>
            <c:dLbl>
              <c:idx val="3"/>
              <c:tx>
                <c:rich>
                  <a:bodyPr/>
                  <a:lstStyle/>
                  <a:p>
                    <a:r>
                      <a:rPr lang="en-US" dirty="0"/>
                      <a:t>USD Cash</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88B-4E92-8971-5269167604E9}"/>
                </c:ext>
              </c:extLst>
            </c:dLbl>
            <c:dLbl>
              <c:idx val="4"/>
              <c:tx>
                <c:rich>
                  <a:bodyPr/>
                  <a:lstStyle/>
                  <a:p>
                    <a:r>
                      <a:rPr lang="en-US" dirty="0"/>
                      <a:t>Sector average*</a:t>
                    </a:r>
                  </a:p>
                </c:rich>
              </c:tx>
              <c:dLblPos val="l"/>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009-40CD-9FAD-F886FCDEEE48}"/>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Sheet1!$A$2:$A$6</c:f>
              <c:numCache>
                <c:formatCode>#,##0.0</c:formatCode>
                <c:ptCount val="5"/>
                <c:pt idx="0">
                  <c:v>4.3135282814793801</c:v>
                </c:pt>
                <c:pt idx="1">
                  <c:v>13.3775318498729</c:v>
                </c:pt>
                <c:pt idx="2">
                  <c:v>5.1108098078127204</c:v>
                </c:pt>
                <c:pt idx="3">
                  <c:v>0.24303319216361999</c:v>
                </c:pt>
                <c:pt idx="4">
                  <c:v>4.7411064455987102</c:v>
                </c:pt>
              </c:numCache>
            </c:numRef>
          </c:xVal>
          <c:yVal>
            <c:numRef>
              <c:f>Sheet1!$B$2:$B$6</c:f>
              <c:numCache>
                <c:formatCode>#,##0.0</c:formatCode>
                <c:ptCount val="5"/>
                <c:pt idx="0">
                  <c:v>4.3</c:v>
                </c:pt>
                <c:pt idx="1">
                  <c:v>7.8</c:v>
                </c:pt>
                <c:pt idx="2">
                  <c:v>2.22189155045871</c:v>
                </c:pt>
                <c:pt idx="3">
                  <c:v>1.5344473353572401</c:v>
                </c:pt>
                <c:pt idx="4">
                  <c:v>2.54208322005953</c:v>
                </c:pt>
              </c:numCache>
            </c:numRef>
          </c:yVal>
          <c:smooth val="0"/>
          <c:extLst>
            <c:ext xmlns:c16="http://schemas.microsoft.com/office/drawing/2014/chart" uri="{C3380CC4-5D6E-409C-BE32-E72D297353CC}">
              <c16:uniqueId val="{00000000-388B-4E92-8971-5269167604E9}"/>
            </c:ext>
          </c:extLst>
        </c:ser>
        <c:dLbls>
          <c:showLegendKey val="0"/>
          <c:showVal val="0"/>
          <c:showCatName val="0"/>
          <c:showSerName val="0"/>
          <c:showPercent val="0"/>
          <c:showBubbleSize val="0"/>
        </c:dLbls>
        <c:axId val="1207028480"/>
        <c:axId val="1207031760"/>
      </c:scatterChart>
      <c:valAx>
        <c:axId val="1207028480"/>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Standard deviation (Risk) p.a.</a:t>
                </a:r>
              </a:p>
            </c:rich>
          </c:tx>
          <c:layout>
            <c:manualLayout>
              <c:xMode val="edge"/>
              <c:yMode val="edge"/>
              <c:x val="0.39637391093245145"/>
              <c:y val="0.9402779882972135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quot;%&quot;" sourceLinked="0"/>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07031760"/>
        <c:crosses val="autoZero"/>
        <c:crossBetween val="midCat"/>
      </c:valAx>
      <c:valAx>
        <c:axId val="1207031760"/>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Return p.a.</a:t>
                </a:r>
              </a:p>
            </c:rich>
          </c:tx>
          <c:layout>
            <c:manualLayout>
              <c:xMode val="edge"/>
              <c:yMode val="edge"/>
              <c:x val="0"/>
              <c:y val="0.31483325400695539"/>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quot;%&quot;" sourceLinked="0"/>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07028480"/>
        <c:crosses val="autoZero"/>
        <c:crossBetween val="midCat"/>
        <c:majorUnit val="2"/>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8.7840671533865294E-2"/>
          <c:w val="1"/>
          <c:h val="0.72212678452885026"/>
        </c:manualLayout>
      </c:layout>
      <c:barChart>
        <c:barDir val="col"/>
        <c:grouping val="clustered"/>
        <c:varyColors val="0"/>
        <c:ser>
          <c:idx val="0"/>
          <c:order val="0"/>
          <c:tx>
            <c:strRef>
              <c:f>'Annual Perf'!$A$14</c:f>
              <c:strCache>
                <c:ptCount val="1"/>
                <c:pt idx="0">
                  <c:v>Ninety One Global Multi-Asset Income I Acc</c:v>
                </c:pt>
              </c:strCache>
            </c:strRef>
          </c:tx>
          <c:spPr>
            <a:solidFill>
              <a:schemeClr val="tx2"/>
            </a:solidFill>
            <a:ln w="3175" cap="flat" cmpd="sng" algn="ctr">
              <a:noFill/>
              <a:prstDash val="solid"/>
              <a:round/>
              <a:headEnd type="none" w="med" len="med"/>
              <a:tailEnd type="none" w="med" len="med"/>
            </a:ln>
            <a:effectLst/>
            <a:extLst>
              <a:ext uri="{91240B29-F687-4F45-9708-019B960494DF}">
                <a14:hiddenLine xmlns:a14="http://schemas.microsoft.com/office/drawing/2010/main" w="3175" cap="flat" cmpd="sng" algn="ctr">
                  <a:solidFill>
                    <a:srgbClr val="FFFFFF">
                      <a:lumMod val="100000"/>
                    </a:srgbClr>
                  </a:solidFill>
                  <a:prstDash val="solid"/>
                  <a:round/>
                  <a:headEnd type="none" w="med" len="med"/>
                  <a:tailEnd type="none" w="med" len="med"/>
                </a14:hiddenLine>
              </a:ext>
            </a:extLst>
          </c:spPr>
          <c:invertIfNegative val="0"/>
          <c:dLbls>
            <c:numFmt formatCode="0.0&quot;%&quot;" sourceLinked="0"/>
            <c:spPr>
              <a:noFill/>
              <a:ln>
                <a:noFill/>
              </a:ln>
              <a:effectLst/>
            </c:spPr>
            <c:txPr>
              <a:bodyPr rot="0" spcFirstLastPara="1" vertOverflow="ellipsis" vert="horz" wrap="square" anchor="ctr" anchorCtr="1"/>
              <a:lstStyle/>
              <a:p>
                <a:pPr>
                  <a:defRPr sz="1000" b="0" i="0" u="none" strike="noStrike" kern="1200" cap="none"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'Annual Perf'!$B$13:$E$13</c:f>
              <c:strCache>
                <c:ptCount val="4"/>
                <c:pt idx="0">
                  <c:v>1 year</c:v>
                </c:pt>
                <c:pt idx="1">
                  <c:v>3 years p.a.</c:v>
                </c:pt>
                <c:pt idx="2">
                  <c:v>5 years p.a.</c:v>
                </c:pt>
                <c:pt idx="3">
                  <c:v>Since inception p.a.</c:v>
                </c:pt>
              </c:strCache>
            </c:strRef>
          </c:cat>
          <c:val>
            <c:numRef>
              <c:f>'Annual Perf'!$B$14:$E$14</c:f>
              <c:numCache>
                <c:formatCode>0.0</c:formatCode>
                <c:ptCount val="4"/>
                <c:pt idx="0">
                  <c:v>3.3</c:v>
                </c:pt>
                <c:pt idx="1">
                  <c:v>3.6</c:v>
                </c:pt>
                <c:pt idx="2">
                  <c:v>4.5999999999999996</c:v>
                </c:pt>
                <c:pt idx="3">
                  <c:v>3.9</c:v>
                </c:pt>
              </c:numCache>
            </c:numRef>
          </c:val>
          <c:extLst>
            <c:ext xmlns:c16="http://schemas.microsoft.com/office/drawing/2014/chart" uri="{C3380CC4-5D6E-409C-BE32-E72D297353CC}">
              <c16:uniqueId val="{00000000-0CC7-461C-8880-9199930518D8}"/>
            </c:ext>
          </c:extLst>
        </c:ser>
        <c:ser>
          <c:idx val="1"/>
          <c:order val="1"/>
          <c:tx>
            <c:strRef>
              <c:f>'Annual Perf'!$A$15</c:f>
              <c:strCache>
                <c:ptCount val="1"/>
                <c:pt idx="0">
                  <c:v>LIBOR USD Overnight Rate</c:v>
                </c:pt>
              </c:strCache>
            </c:strRef>
          </c:tx>
          <c:spPr>
            <a:solidFill>
              <a:schemeClr val="accent1"/>
            </a:solidFill>
            <a:ln w="3175" cap="flat" cmpd="sng" algn="ctr">
              <a:noFill/>
              <a:prstDash val="solid"/>
              <a:round/>
              <a:headEnd type="none" w="med" len="med"/>
              <a:tailEnd type="none" w="med" len="med"/>
            </a:ln>
            <a:effectLst/>
            <a:extLst>
              <a:ext uri="{91240B29-F687-4F45-9708-019B960494DF}">
                <a14:hiddenLine xmlns:a14="http://schemas.microsoft.com/office/drawing/2010/main" w="3175" cap="flat" cmpd="sng" algn="ctr">
                  <a:solidFill>
                    <a:srgbClr val="FFFFFF">
                      <a:lumMod val="100000"/>
                    </a:srgbClr>
                  </a:solidFill>
                  <a:prstDash val="solid"/>
                  <a:round/>
                  <a:headEnd type="none" w="med" len="med"/>
                  <a:tailEnd type="none" w="med" len="med"/>
                </a14:hiddenLine>
              </a:ext>
            </a:extLst>
          </c:spPr>
          <c:invertIfNegative val="0"/>
          <c:dLbls>
            <c:numFmt formatCode="0.0&quot;%&quot;" sourceLinked="0"/>
            <c:spPr>
              <a:noFill/>
              <a:ln>
                <a:noFill/>
              </a:ln>
              <a:effectLst/>
            </c:spPr>
            <c:txPr>
              <a:bodyPr rot="0" spcFirstLastPara="1" vertOverflow="ellipsis" vert="horz" wrap="square" anchor="ctr" anchorCtr="1"/>
              <a:lstStyle/>
              <a:p>
                <a:pPr>
                  <a:defRPr sz="1000" b="0" i="0" u="none" strike="noStrike" kern="1200" cap="none"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'Annual Perf'!$B$13:$E$13</c:f>
              <c:strCache>
                <c:ptCount val="4"/>
                <c:pt idx="0">
                  <c:v>1 year</c:v>
                </c:pt>
                <c:pt idx="1">
                  <c:v>3 years p.a.</c:v>
                </c:pt>
                <c:pt idx="2">
                  <c:v>5 years p.a.</c:v>
                </c:pt>
                <c:pt idx="3">
                  <c:v>Since inception p.a.</c:v>
                </c:pt>
              </c:strCache>
            </c:strRef>
          </c:cat>
          <c:val>
            <c:numRef>
              <c:f>'Annual Perf'!$B$15:$E$15</c:f>
              <c:numCache>
                <c:formatCode>0.0</c:formatCode>
                <c:ptCount val="4"/>
                <c:pt idx="0">
                  <c:v>0.8</c:v>
                </c:pt>
                <c:pt idx="1">
                  <c:v>1.6</c:v>
                </c:pt>
                <c:pt idx="2">
                  <c:v>1.2</c:v>
                </c:pt>
                <c:pt idx="3">
                  <c:v>0.8</c:v>
                </c:pt>
              </c:numCache>
            </c:numRef>
          </c:val>
          <c:extLst>
            <c:ext xmlns:c16="http://schemas.microsoft.com/office/drawing/2014/chart" uri="{C3380CC4-5D6E-409C-BE32-E72D297353CC}">
              <c16:uniqueId val="{00000001-0CC7-461C-8880-9199930518D8}"/>
            </c:ext>
          </c:extLst>
        </c:ser>
        <c:ser>
          <c:idx val="2"/>
          <c:order val="2"/>
          <c:tx>
            <c:strRef>
              <c:f>'Annual Perf'!$A$16</c:f>
              <c:strCache>
                <c:ptCount val="1"/>
                <c:pt idx="0">
                  <c:v>Active return</c:v>
                </c:pt>
              </c:strCache>
            </c:strRef>
          </c:tx>
          <c:spPr>
            <a:solidFill>
              <a:schemeClr val="accent2"/>
            </a:solidFill>
            <a:ln w="3175" cap="flat" cmpd="sng" algn="ctr">
              <a:noFill/>
              <a:prstDash val="solid"/>
              <a:round/>
              <a:headEnd type="none" w="med" len="med"/>
              <a:tailEnd type="none" w="med" len="med"/>
            </a:ln>
            <a:effectLst/>
            <a:extLst>
              <a:ext uri="{91240B29-F687-4F45-9708-019B960494DF}">
                <a14:hiddenLine xmlns:a14="http://schemas.microsoft.com/office/drawing/2010/main" w="3175" cap="flat" cmpd="sng" algn="ctr">
                  <a:solidFill>
                    <a:srgbClr val="FFFFFF">
                      <a:lumMod val="100000"/>
                    </a:srgbClr>
                  </a:solidFill>
                  <a:prstDash val="solid"/>
                  <a:round/>
                  <a:headEnd type="none" w="med" len="med"/>
                  <a:tailEnd type="none" w="med" len="med"/>
                </a14:hiddenLine>
              </a:ext>
            </a:extLst>
          </c:spPr>
          <c:invertIfNegative val="0"/>
          <c:dLbls>
            <c:numFmt formatCode="0.0&quot;%&quot;" sourceLinked="0"/>
            <c:spPr>
              <a:noFill/>
              <a:ln>
                <a:noFill/>
              </a:ln>
              <a:effectLst/>
            </c:spPr>
            <c:txPr>
              <a:bodyPr rot="0" spcFirstLastPara="1" vertOverflow="ellipsis" vert="horz" wrap="square" anchor="ctr" anchorCtr="1"/>
              <a:lstStyle/>
              <a:p>
                <a:pPr>
                  <a:defRPr sz="1000" b="0" i="0" u="none" strike="noStrike" kern="1200" cap="none"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'Annual Perf'!$B$13:$E$13</c:f>
              <c:strCache>
                <c:ptCount val="4"/>
                <c:pt idx="0">
                  <c:v>1 year</c:v>
                </c:pt>
                <c:pt idx="1">
                  <c:v>3 years p.a.</c:v>
                </c:pt>
                <c:pt idx="2">
                  <c:v>5 years p.a.</c:v>
                </c:pt>
                <c:pt idx="3">
                  <c:v>Since inception p.a.</c:v>
                </c:pt>
              </c:strCache>
            </c:strRef>
          </c:cat>
          <c:val>
            <c:numRef>
              <c:f>'Annual Perf'!$B$16:$E$16</c:f>
              <c:numCache>
                <c:formatCode>0.0</c:formatCode>
                <c:ptCount val="4"/>
                <c:pt idx="0">
                  <c:v>2.5</c:v>
                </c:pt>
                <c:pt idx="1">
                  <c:v>2</c:v>
                </c:pt>
                <c:pt idx="2">
                  <c:v>3.3999999999999995</c:v>
                </c:pt>
                <c:pt idx="3">
                  <c:v>3.0999999999999996</c:v>
                </c:pt>
              </c:numCache>
            </c:numRef>
          </c:val>
          <c:extLst>
            <c:ext xmlns:c16="http://schemas.microsoft.com/office/drawing/2014/chart" uri="{C3380CC4-5D6E-409C-BE32-E72D297353CC}">
              <c16:uniqueId val="{00000002-0CC7-461C-8880-9199930518D8}"/>
            </c:ext>
          </c:extLst>
        </c:ser>
        <c:dLbls>
          <c:showLegendKey val="0"/>
          <c:showVal val="1"/>
          <c:showCatName val="0"/>
          <c:showSerName val="0"/>
          <c:showPercent val="0"/>
          <c:showBubbleSize val="0"/>
        </c:dLbls>
        <c:gapWidth val="60"/>
        <c:overlap val="-15"/>
        <c:axId val="608184752"/>
        <c:axId val="608187704"/>
      </c:barChart>
      <c:catAx>
        <c:axId val="608184752"/>
        <c:scaling>
          <c:orientation val="minMax"/>
        </c:scaling>
        <c:delete val="0"/>
        <c:axPos val="b"/>
        <c:numFmt formatCode="mmm\-yy" sourceLinked="0"/>
        <c:majorTickMark val="none"/>
        <c:minorTickMark val="none"/>
        <c:tickLblPos val="low"/>
        <c:spPr>
          <a:noFill/>
          <a:ln w="6350" cap="flat" cmpd="sng" algn="ctr">
            <a:noFill/>
            <a:prstDash val="solid"/>
            <a:round/>
            <a:headEnd type="none" w="med" len="med"/>
            <a:tailEnd type="none" w="med" len="med"/>
          </a:ln>
          <a:effectLst/>
        </c:spPr>
        <c:txPr>
          <a:bodyPr rot="-60000000" spcFirstLastPara="1" vertOverflow="ellipsis" vert="horz" wrap="square" anchor="ctr" anchorCtr="1"/>
          <a:lstStyle/>
          <a:p>
            <a:pPr>
              <a:defRPr sz="1000" b="0" i="0" u="none" strike="noStrike" kern="1200" cap="none" baseline="0">
                <a:solidFill>
                  <a:schemeClr val="tx1"/>
                </a:solidFill>
                <a:latin typeface="+mn-lt"/>
                <a:ea typeface="+mn-ea"/>
                <a:cs typeface="+mn-cs"/>
              </a:defRPr>
            </a:pPr>
            <a:endParaRPr lang="en-US"/>
          </a:p>
        </c:txPr>
        <c:crossAx val="608187704"/>
        <c:crosses val="autoZero"/>
        <c:auto val="1"/>
        <c:lblAlgn val="ctr"/>
        <c:lblOffset val="100"/>
        <c:noMultiLvlLbl val="0"/>
      </c:catAx>
      <c:valAx>
        <c:axId val="608187704"/>
        <c:scaling>
          <c:orientation val="minMax"/>
          <c:max val="6"/>
        </c:scaling>
        <c:delete val="0"/>
        <c:axPos val="l"/>
        <c:numFmt formatCode="0.0%" sourceLinked="0"/>
        <c:majorTickMark val="none"/>
        <c:minorTickMark val="none"/>
        <c:tickLblPos val="none"/>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000" b="0" i="0" u="none" strike="noStrike" kern="1200" cap="none" baseline="0">
                <a:solidFill>
                  <a:schemeClr val="tx1"/>
                </a:solidFill>
                <a:latin typeface="+mn-lt"/>
                <a:ea typeface="+mn-ea"/>
                <a:cs typeface="+mn-cs"/>
              </a:defRPr>
            </a:pPr>
            <a:endParaRPr lang="en-US"/>
          </a:p>
        </c:txPr>
        <c:crossAx val="608184752"/>
        <c:crosses val="autoZero"/>
        <c:crossBetween val="between"/>
      </c:valAx>
      <c:spPr>
        <a:noFill/>
        <a:ln w="25400">
          <a:noFill/>
        </a:ln>
        <a:effectLst/>
        <a:extLst>
          <a:ext uri="{909E8E84-426E-40DD-AFC4-6F175D3DCCD1}">
            <a14:hiddenFill xmlns:a14="http://schemas.microsoft.com/office/drawing/2010/main">
              <a:noFill/>
            </a14:hiddenFill>
          </a:ext>
        </a:extLst>
      </c:spPr>
    </c:plotArea>
    <c:legend>
      <c:legendPos val="b"/>
      <c:layout>
        <c:manualLayout>
          <c:xMode val="edge"/>
          <c:yMode val="edge"/>
          <c:x val="0"/>
          <c:y val="1.7095378755390945E-3"/>
          <c:w val="1"/>
          <c:h val="7.1435040652446949E-2"/>
        </c:manualLayout>
      </c:layout>
      <c:overlay val="0"/>
      <c:spPr>
        <a:noFill/>
        <a:ln>
          <a:noFill/>
        </a:ln>
        <a:effectLst/>
      </c:spPr>
      <c:txPr>
        <a:bodyPr rot="0" spcFirstLastPara="1" vertOverflow="ellipsis" vert="horz" wrap="square" anchor="ctr" anchorCtr="1"/>
        <a:lstStyle/>
        <a:p>
          <a:pPr>
            <a:defRPr sz="700" b="0" i="0" u="none" strike="noStrike" kern="1200" cap="none"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cap="flat" cmpd="sng" algn="ctr">
      <a:noFill/>
      <a:round/>
    </a:ln>
    <a:effectLst/>
    <a:extLst>
      <a:ext uri="{909E8E84-426E-40DD-AFC4-6F175D3DCCD1}">
        <a14:hiddenFill xmlns:a14="http://schemas.microsoft.com/office/drawing/2010/main">
          <a:solidFill>
            <a:srgbClr val="FFFFFF"/>
          </a:solidFill>
        </a14:hiddenFill>
      </a:ext>
    </a:extLst>
  </c:spPr>
  <c:txPr>
    <a:bodyPr/>
    <a:lstStyle/>
    <a:p>
      <a:pPr>
        <a:defRPr sz="1000" b="0" i="0" u="none" strike="noStrike" cap="none" baseline="0">
          <a:solidFill>
            <a:schemeClr val="tx1"/>
          </a:solidFill>
          <a:latin typeface="+mn-lt"/>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185927339304033E-2"/>
          <c:y val="9.3274971941638612E-2"/>
          <c:w val="0.86992513821864692"/>
          <c:h val="0.69443911335578001"/>
        </c:manualLayout>
      </c:layout>
      <c:lineChart>
        <c:grouping val="standard"/>
        <c:varyColors val="0"/>
        <c:ser>
          <c:idx val="0"/>
          <c:order val="0"/>
          <c:tx>
            <c:strRef>
              <c:f>[Book1]Sheet1!$I$6</c:f>
              <c:strCache>
                <c:ptCount val="1"/>
                <c:pt idx="0">
                  <c:v>US</c:v>
                </c:pt>
              </c:strCache>
            </c:strRef>
          </c:tx>
          <c:spPr>
            <a:ln w="19050" cap="rnd">
              <a:solidFill>
                <a:schemeClr val="accent1"/>
              </a:solidFill>
              <a:round/>
            </a:ln>
            <a:effectLst/>
          </c:spPr>
          <c:marker>
            <c:symbol val="none"/>
          </c:marker>
          <c:cat>
            <c:numRef>
              <c:f>[Book1]Sheet1!$H$7:$H$601</c:f>
              <c:numCache>
                <c:formatCode>m/d/yyyy</c:formatCode>
                <c:ptCount val="595"/>
                <c:pt idx="0">
                  <c:v>25962</c:v>
                </c:pt>
                <c:pt idx="1">
                  <c:v>25990</c:v>
                </c:pt>
                <c:pt idx="2">
                  <c:v>26023</c:v>
                </c:pt>
                <c:pt idx="3">
                  <c:v>26053</c:v>
                </c:pt>
                <c:pt idx="4">
                  <c:v>26084</c:v>
                </c:pt>
                <c:pt idx="5">
                  <c:v>26114</c:v>
                </c:pt>
                <c:pt idx="6">
                  <c:v>26144</c:v>
                </c:pt>
                <c:pt idx="7">
                  <c:v>26176</c:v>
                </c:pt>
                <c:pt idx="8">
                  <c:v>26206</c:v>
                </c:pt>
                <c:pt idx="9">
                  <c:v>26235</c:v>
                </c:pt>
                <c:pt idx="10">
                  <c:v>26267</c:v>
                </c:pt>
                <c:pt idx="11">
                  <c:v>26298</c:v>
                </c:pt>
                <c:pt idx="12">
                  <c:v>26329</c:v>
                </c:pt>
                <c:pt idx="13">
                  <c:v>26358</c:v>
                </c:pt>
                <c:pt idx="14">
                  <c:v>26389</c:v>
                </c:pt>
                <c:pt idx="15">
                  <c:v>26417</c:v>
                </c:pt>
                <c:pt idx="16">
                  <c:v>26450</c:v>
                </c:pt>
                <c:pt idx="17">
                  <c:v>26480</c:v>
                </c:pt>
                <c:pt idx="18">
                  <c:v>26511</c:v>
                </c:pt>
                <c:pt idx="19">
                  <c:v>26542</c:v>
                </c:pt>
                <c:pt idx="20">
                  <c:v>26571</c:v>
                </c:pt>
                <c:pt idx="21">
                  <c:v>26603</c:v>
                </c:pt>
                <c:pt idx="22">
                  <c:v>26633</c:v>
                </c:pt>
                <c:pt idx="23">
                  <c:v>26662</c:v>
                </c:pt>
                <c:pt idx="24">
                  <c:v>26695</c:v>
                </c:pt>
                <c:pt idx="25">
                  <c:v>26723</c:v>
                </c:pt>
                <c:pt idx="26">
                  <c:v>26753</c:v>
                </c:pt>
                <c:pt idx="27">
                  <c:v>26784</c:v>
                </c:pt>
                <c:pt idx="28">
                  <c:v>26815</c:v>
                </c:pt>
                <c:pt idx="29">
                  <c:v>26844</c:v>
                </c:pt>
                <c:pt idx="30">
                  <c:v>26876</c:v>
                </c:pt>
                <c:pt idx="31">
                  <c:v>26907</c:v>
                </c:pt>
                <c:pt idx="32">
                  <c:v>26935</c:v>
                </c:pt>
                <c:pt idx="33">
                  <c:v>26968</c:v>
                </c:pt>
                <c:pt idx="34">
                  <c:v>26998</c:v>
                </c:pt>
                <c:pt idx="35">
                  <c:v>27029</c:v>
                </c:pt>
                <c:pt idx="36">
                  <c:v>27060</c:v>
                </c:pt>
                <c:pt idx="37">
                  <c:v>27088</c:v>
                </c:pt>
                <c:pt idx="38">
                  <c:v>27117</c:v>
                </c:pt>
                <c:pt idx="39">
                  <c:v>27149</c:v>
                </c:pt>
                <c:pt idx="40">
                  <c:v>27180</c:v>
                </c:pt>
                <c:pt idx="41">
                  <c:v>27208</c:v>
                </c:pt>
                <c:pt idx="42">
                  <c:v>27241</c:v>
                </c:pt>
                <c:pt idx="43">
                  <c:v>27271</c:v>
                </c:pt>
                <c:pt idx="44">
                  <c:v>27302</c:v>
                </c:pt>
                <c:pt idx="45">
                  <c:v>27333</c:v>
                </c:pt>
                <c:pt idx="46">
                  <c:v>27362</c:v>
                </c:pt>
                <c:pt idx="47">
                  <c:v>27394</c:v>
                </c:pt>
                <c:pt idx="48">
                  <c:v>27425</c:v>
                </c:pt>
                <c:pt idx="49">
                  <c:v>27453</c:v>
                </c:pt>
                <c:pt idx="50">
                  <c:v>27484</c:v>
                </c:pt>
                <c:pt idx="51">
                  <c:v>27514</c:v>
                </c:pt>
                <c:pt idx="52">
                  <c:v>27544</c:v>
                </c:pt>
                <c:pt idx="53">
                  <c:v>27575</c:v>
                </c:pt>
                <c:pt idx="54">
                  <c:v>27606</c:v>
                </c:pt>
                <c:pt idx="55">
                  <c:v>27635</c:v>
                </c:pt>
                <c:pt idx="56">
                  <c:v>27667</c:v>
                </c:pt>
                <c:pt idx="57">
                  <c:v>27698</c:v>
                </c:pt>
                <c:pt idx="58">
                  <c:v>27726</c:v>
                </c:pt>
                <c:pt idx="59">
                  <c:v>27759</c:v>
                </c:pt>
                <c:pt idx="60">
                  <c:v>27789</c:v>
                </c:pt>
                <c:pt idx="61">
                  <c:v>27817</c:v>
                </c:pt>
                <c:pt idx="62">
                  <c:v>27850</c:v>
                </c:pt>
                <c:pt idx="63">
                  <c:v>27880</c:v>
                </c:pt>
                <c:pt idx="64">
                  <c:v>27911</c:v>
                </c:pt>
                <c:pt idx="65">
                  <c:v>27941</c:v>
                </c:pt>
                <c:pt idx="66">
                  <c:v>27971</c:v>
                </c:pt>
                <c:pt idx="67">
                  <c:v>28003</c:v>
                </c:pt>
                <c:pt idx="68">
                  <c:v>28033</c:v>
                </c:pt>
                <c:pt idx="69">
                  <c:v>28062</c:v>
                </c:pt>
                <c:pt idx="70">
                  <c:v>28094</c:v>
                </c:pt>
                <c:pt idx="71">
                  <c:v>28125</c:v>
                </c:pt>
                <c:pt idx="72">
                  <c:v>28156</c:v>
                </c:pt>
                <c:pt idx="73">
                  <c:v>28184</c:v>
                </c:pt>
                <c:pt idx="74">
                  <c:v>28215</c:v>
                </c:pt>
                <c:pt idx="75">
                  <c:v>28244</c:v>
                </c:pt>
                <c:pt idx="76">
                  <c:v>28276</c:v>
                </c:pt>
                <c:pt idx="77">
                  <c:v>28306</c:v>
                </c:pt>
                <c:pt idx="78">
                  <c:v>28335</c:v>
                </c:pt>
                <c:pt idx="79">
                  <c:v>28368</c:v>
                </c:pt>
                <c:pt idx="80">
                  <c:v>28398</c:v>
                </c:pt>
                <c:pt idx="81">
                  <c:v>28429</c:v>
                </c:pt>
                <c:pt idx="82">
                  <c:v>28459</c:v>
                </c:pt>
                <c:pt idx="83">
                  <c:v>28489</c:v>
                </c:pt>
                <c:pt idx="84">
                  <c:v>28521</c:v>
                </c:pt>
                <c:pt idx="85">
                  <c:v>28549</c:v>
                </c:pt>
                <c:pt idx="86">
                  <c:v>28580</c:v>
                </c:pt>
                <c:pt idx="87">
                  <c:v>28608</c:v>
                </c:pt>
                <c:pt idx="88">
                  <c:v>28641</c:v>
                </c:pt>
                <c:pt idx="89">
                  <c:v>28671</c:v>
                </c:pt>
                <c:pt idx="90">
                  <c:v>28702</c:v>
                </c:pt>
                <c:pt idx="91">
                  <c:v>28733</c:v>
                </c:pt>
                <c:pt idx="92">
                  <c:v>28762</c:v>
                </c:pt>
                <c:pt idx="93">
                  <c:v>28794</c:v>
                </c:pt>
                <c:pt idx="94">
                  <c:v>28824</c:v>
                </c:pt>
                <c:pt idx="95">
                  <c:v>28853</c:v>
                </c:pt>
                <c:pt idx="96">
                  <c:v>28886</c:v>
                </c:pt>
                <c:pt idx="97">
                  <c:v>28914</c:v>
                </c:pt>
                <c:pt idx="98">
                  <c:v>28944</c:v>
                </c:pt>
                <c:pt idx="99">
                  <c:v>28975</c:v>
                </c:pt>
                <c:pt idx="100">
                  <c:v>29006</c:v>
                </c:pt>
                <c:pt idx="101">
                  <c:v>29035</c:v>
                </c:pt>
                <c:pt idx="102">
                  <c:v>29067</c:v>
                </c:pt>
                <c:pt idx="103">
                  <c:v>29098</c:v>
                </c:pt>
                <c:pt idx="104">
                  <c:v>29126</c:v>
                </c:pt>
                <c:pt idx="105">
                  <c:v>29159</c:v>
                </c:pt>
                <c:pt idx="106">
                  <c:v>29189</c:v>
                </c:pt>
                <c:pt idx="107">
                  <c:v>29220</c:v>
                </c:pt>
                <c:pt idx="108">
                  <c:v>29251</c:v>
                </c:pt>
                <c:pt idx="109">
                  <c:v>29280</c:v>
                </c:pt>
                <c:pt idx="110">
                  <c:v>29311</c:v>
                </c:pt>
                <c:pt idx="111">
                  <c:v>29341</c:v>
                </c:pt>
                <c:pt idx="112">
                  <c:v>29371</c:v>
                </c:pt>
                <c:pt idx="113">
                  <c:v>29402</c:v>
                </c:pt>
                <c:pt idx="114">
                  <c:v>29433</c:v>
                </c:pt>
                <c:pt idx="115">
                  <c:v>29462</c:v>
                </c:pt>
                <c:pt idx="116">
                  <c:v>29494</c:v>
                </c:pt>
                <c:pt idx="117">
                  <c:v>29525</c:v>
                </c:pt>
                <c:pt idx="118">
                  <c:v>29553</c:v>
                </c:pt>
                <c:pt idx="119">
                  <c:v>29586</c:v>
                </c:pt>
                <c:pt idx="120">
                  <c:v>29616</c:v>
                </c:pt>
                <c:pt idx="121">
                  <c:v>29644</c:v>
                </c:pt>
                <c:pt idx="122">
                  <c:v>29676</c:v>
                </c:pt>
                <c:pt idx="123">
                  <c:v>29706</c:v>
                </c:pt>
                <c:pt idx="124">
                  <c:v>29735</c:v>
                </c:pt>
                <c:pt idx="125">
                  <c:v>29767</c:v>
                </c:pt>
                <c:pt idx="126">
                  <c:v>29798</c:v>
                </c:pt>
                <c:pt idx="127">
                  <c:v>29829</c:v>
                </c:pt>
                <c:pt idx="128">
                  <c:v>29859</c:v>
                </c:pt>
                <c:pt idx="129">
                  <c:v>29889</c:v>
                </c:pt>
                <c:pt idx="130">
                  <c:v>29920</c:v>
                </c:pt>
                <c:pt idx="131">
                  <c:v>29951</c:v>
                </c:pt>
                <c:pt idx="132">
                  <c:v>29980</c:v>
                </c:pt>
                <c:pt idx="133">
                  <c:v>30008</c:v>
                </c:pt>
                <c:pt idx="134">
                  <c:v>30041</c:v>
                </c:pt>
                <c:pt idx="135">
                  <c:v>30071</c:v>
                </c:pt>
                <c:pt idx="136">
                  <c:v>30102</c:v>
                </c:pt>
                <c:pt idx="137">
                  <c:v>30132</c:v>
                </c:pt>
                <c:pt idx="138">
                  <c:v>30162</c:v>
                </c:pt>
                <c:pt idx="139">
                  <c:v>30194</c:v>
                </c:pt>
                <c:pt idx="140">
                  <c:v>30224</c:v>
                </c:pt>
                <c:pt idx="141">
                  <c:v>30253</c:v>
                </c:pt>
                <c:pt idx="142">
                  <c:v>30285</c:v>
                </c:pt>
                <c:pt idx="143">
                  <c:v>30316</c:v>
                </c:pt>
                <c:pt idx="144">
                  <c:v>30347</c:v>
                </c:pt>
                <c:pt idx="145">
                  <c:v>30375</c:v>
                </c:pt>
                <c:pt idx="146">
                  <c:v>30406</c:v>
                </c:pt>
                <c:pt idx="147">
                  <c:v>30435</c:v>
                </c:pt>
                <c:pt idx="148">
                  <c:v>30467</c:v>
                </c:pt>
                <c:pt idx="149">
                  <c:v>30497</c:v>
                </c:pt>
                <c:pt idx="150">
                  <c:v>30526</c:v>
                </c:pt>
                <c:pt idx="151">
                  <c:v>30559</c:v>
                </c:pt>
                <c:pt idx="152">
                  <c:v>30589</c:v>
                </c:pt>
                <c:pt idx="153">
                  <c:v>30620</c:v>
                </c:pt>
                <c:pt idx="154">
                  <c:v>30650</c:v>
                </c:pt>
                <c:pt idx="155">
                  <c:v>30680</c:v>
                </c:pt>
                <c:pt idx="156">
                  <c:v>30712</c:v>
                </c:pt>
                <c:pt idx="157">
                  <c:v>30741</c:v>
                </c:pt>
                <c:pt idx="158">
                  <c:v>30771</c:v>
                </c:pt>
                <c:pt idx="159">
                  <c:v>30802</c:v>
                </c:pt>
                <c:pt idx="160">
                  <c:v>30833</c:v>
                </c:pt>
                <c:pt idx="161">
                  <c:v>30862</c:v>
                </c:pt>
                <c:pt idx="162">
                  <c:v>30894</c:v>
                </c:pt>
                <c:pt idx="163">
                  <c:v>30925</c:v>
                </c:pt>
                <c:pt idx="164">
                  <c:v>30953</c:v>
                </c:pt>
                <c:pt idx="165">
                  <c:v>30986</c:v>
                </c:pt>
                <c:pt idx="166">
                  <c:v>31016</c:v>
                </c:pt>
                <c:pt idx="167">
                  <c:v>31047</c:v>
                </c:pt>
                <c:pt idx="168">
                  <c:v>31078</c:v>
                </c:pt>
                <c:pt idx="169">
                  <c:v>31106</c:v>
                </c:pt>
                <c:pt idx="170">
                  <c:v>31135</c:v>
                </c:pt>
                <c:pt idx="171">
                  <c:v>31167</c:v>
                </c:pt>
                <c:pt idx="172">
                  <c:v>31198</c:v>
                </c:pt>
                <c:pt idx="173">
                  <c:v>31226</c:v>
                </c:pt>
                <c:pt idx="174">
                  <c:v>31259</c:v>
                </c:pt>
                <c:pt idx="175">
                  <c:v>31289</c:v>
                </c:pt>
                <c:pt idx="176">
                  <c:v>31320</c:v>
                </c:pt>
                <c:pt idx="177">
                  <c:v>31351</c:v>
                </c:pt>
                <c:pt idx="178">
                  <c:v>31380</c:v>
                </c:pt>
                <c:pt idx="179">
                  <c:v>31412</c:v>
                </c:pt>
                <c:pt idx="180">
                  <c:v>31443</c:v>
                </c:pt>
                <c:pt idx="181">
                  <c:v>31471</c:v>
                </c:pt>
                <c:pt idx="182">
                  <c:v>31502</c:v>
                </c:pt>
                <c:pt idx="183">
                  <c:v>31532</c:v>
                </c:pt>
                <c:pt idx="184">
                  <c:v>31562</c:v>
                </c:pt>
                <c:pt idx="185">
                  <c:v>31593</c:v>
                </c:pt>
                <c:pt idx="186">
                  <c:v>31624</c:v>
                </c:pt>
                <c:pt idx="187">
                  <c:v>31653</c:v>
                </c:pt>
                <c:pt idx="188">
                  <c:v>31685</c:v>
                </c:pt>
                <c:pt idx="189">
                  <c:v>31716</c:v>
                </c:pt>
                <c:pt idx="190">
                  <c:v>31744</c:v>
                </c:pt>
                <c:pt idx="191">
                  <c:v>31777</c:v>
                </c:pt>
                <c:pt idx="192">
                  <c:v>31807</c:v>
                </c:pt>
                <c:pt idx="193">
                  <c:v>31835</c:v>
                </c:pt>
                <c:pt idx="194">
                  <c:v>31867</c:v>
                </c:pt>
                <c:pt idx="195">
                  <c:v>31897</c:v>
                </c:pt>
                <c:pt idx="196">
                  <c:v>31926</c:v>
                </c:pt>
                <c:pt idx="197">
                  <c:v>31958</c:v>
                </c:pt>
                <c:pt idx="198">
                  <c:v>31989</c:v>
                </c:pt>
                <c:pt idx="199">
                  <c:v>32020</c:v>
                </c:pt>
                <c:pt idx="200">
                  <c:v>32050</c:v>
                </c:pt>
                <c:pt idx="201">
                  <c:v>32080</c:v>
                </c:pt>
                <c:pt idx="202">
                  <c:v>32111</c:v>
                </c:pt>
                <c:pt idx="203">
                  <c:v>32142</c:v>
                </c:pt>
                <c:pt idx="204">
                  <c:v>32171</c:v>
                </c:pt>
                <c:pt idx="205">
                  <c:v>32202</c:v>
                </c:pt>
                <c:pt idx="206">
                  <c:v>32233</c:v>
                </c:pt>
                <c:pt idx="207">
                  <c:v>32262</c:v>
                </c:pt>
                <c:pt idx="208">
                  <c:v>32294</c:v>
                </c:pt>
                <c:pt idx="209">
                  <c:v>32324</c:v>
                </c:pt>
                <c:pt idx="210">
                  <c:v>32353</c:v>
                </c:pt>
                <c:pt idx="211">
                  <c:v>32386</c:v>
                </c:pt>
                <c:pt idx="212">
                  <c:v>32416</c:v>
                </c:pt>
                <c:pt idx="213">
                  <c:v>32447</c:v>
                </c:pt>
                <c:pt idx="214">
                  <c:v>32477</c:v>
                </c:pt>
                <c:pt idx="215">
                  <c:v>32507</c:v>
                </c:pt>
                <c:pt idx="216">
                  <c:v>32539</c:v>
                </c:pt>
                <c:pt idx="217">
                  <c:v>32567</c:v>
                </c:pt>
                <c:pt idx="218">
                  <c:v>32598</c:v>
                </c:pt>
                <c:pt idx="219">
                  <c:v>32626</c:v>
                </c:pt>
                <c:pt idx="220">
                  <c:v>32659</c:v>
                </c:pt>
                <c:pt idx="221">
                  <c:v>32689</c:v>
                </c:pt>
                <c:pt idx="222">
                  <c:v>32720</c:v>
                </c:pt>
                <c:pt idx="223">
                  <c:v>32751</c:v>
                </c:pt>
                <c:pt idx="224">
                  <c:v>32780</c:v>
                </c:pt>
                <c:pt idx="225">
                  <c:v>32812</c:v>
                </c:pt>
                <c:pt idx="226">
                  <c:v>32842</c:v>
                </c:pt>
                <c:pt idx="227">
                  <c:v>32871</c:v>
                </c:pt>
                <c:pt idx="228">
                  <c:v>32904</c:v>
                </c:pt>
                <c:pt idx="229">
                  <c:v>32932</c:v>
                </c:pt>
                <c:pt idx="230">
                  <c:v>32962</c:v>
                </c:pt>
                <c:pt idx="231">
                  <c:v>32993</c:v>
                </c:pt>
                <c:pt idx="232">
                  <c:v>33024</c:v>
                </c:pt>
                <c:pt idx="233">
                  <c:v>33053</c:v>
                </c:pt>
                <c:pt idx="234">
                  <c:v>33085</c:v>
                </c:pt>
                <c:pt idx="235">
                  <c:v>33116</c:v>
                </c:pt>
                <c:pt idx="236">
                  <c:v>33144</c:v>
                </c:pt>
                <c:pt idx="237">
                  <c:v>33177</c:v>
                </c:pt>
                <c:pt idx="238">
                  <c:v>33207</c:v>
                </c:pt>
                <c:pt idx="239">
                  <c:v>33238</c:v>
                </c:pt>
                <c:pt idx="240">
                  <c:v>33269</c:v>
                </c:pt>
                <c:pt idx="241">
                  <c:v>33297</c:v>
                </c:pt>
                <c:pt idx="242">
                  <c:v>33326</c:v>
                </c:pt>
                <c:pt idx="243">
                  <c:v>33358</c:v>
                </c:pt>
                <c:pt idx="244">
                  <c:v>33389</c:v>
                </c:pt>
                <c:pt idx="245">
                  <c:v>33417</c:v>
                </c:pt>
                <c:pt idx="246">
                  <c:v>33450</c:v>
                </c:pt>
                <c:pt idx="247">
                  <c:v>33480</c:v>
                </c:pt>
                <c:pt idx="248">
                  <c:v>33511</c:v>
                </c:pt>
                <c:pt idx="249">
                  <c:v>33542</c:v>
                </c:pt>
                <c:pt idx="250">
                  <c:v>33571</c:v>
                </c:pt>
                <c:pt idx="251">
                  <c:v>33603</c:v>
                </c:pt>
                <c:pt idx="252">
                  <c:v>33634</c:v>
                </c:pt>
                <c:pt idx="253">
                  <c:v>33662</c:v>
                </c:pt>
                <c:pt idx="254">
                  <c:v>33694</c:v>
                </c:pt>
                <c:pt idx="255">
                  <c:v>33724</c:v>
                </c:pt>
                <c:pt idx="256">
                  <c:v>33753</c:v>
                </c:pt>
                <c:pt idx="257">
                  <c:v>33785</c:v>
                </c:pt>
                <c:pt idx="258">
                  <c:v>33816</c:v>
                </c:pt>
                <c:pt idx="259">
                  <c:v>33847</c:v>
                </c:pt>
                <c:pt idx="260">
                  <c:v>33877</c:v>
                </c:pt>
                <c:pt idx="261">
                  <c:v>33907</c:v>
                </c:pt>
                <c:pt idx="262">
                  <c:v>33938</c:v>
                </c:pt>
                <c:pt idx="263">
                  <c:v>33969</c:v>
                </c:pt>
                <c:pt idx="264">
                  <c:v>33998</c:v>
                </c:pt>
                <c:pt idx="265">
                  <c:v>34026</c:v>
                </c:pt>
                <c:pt idx="266">
                  <c:v>34059</c:v>
                </c:pt>
                <c:pt idx="267">
                  <c:v>34089</c:v>
                </c:pt>
                <c:pt idx="268">
                  <c:v>34120</c:v>
                </c:pt>
                <c:pt idx="269">
                  <c:v>34150</c:v>
                </c:pt>
                <c:pt idx="270">
                  <c:v>34180</c:v>
                </c:pt>
                <c:pt idx="271">
                  <c:v>34212</c:v>
                </c:pt>
                <c:pt idx="272">
                  <c:v>34242</c:v>
                </c:pt>
                <c:pt idx="273">
                  <c:v>34271</c:v>
                </c:pt>
                <c:pt idx="274">
                  <c:v>34303</c:v>
                </c:pt>
                <c:pt idx="275">
                  <c:v>34334</c:v>
                </c:pt>
                <c:pt idx="276">
                  <c:v>34365</c:v>
                </c:pt>
                <c:pt idx="277">
                  <c:v>34393</c:v>
                </c:pt>
                <c:pt idx="278">
                  <c:v>34424</c:v>
                </c:pt>
                <c:pt idx="279">
                  <c:v>34453</c:v>
                </c:pt>
                <c:pt idx="280">
                  <c:v>34485</c:v>
                </c:pt>
                <c:pt idx="281">
                  <c:v>34515</c:v>
                </c:pt>
                <c:pt idx="282">
                  <c:v>34544</c:v>
                </c:pt>
                <c:pt idx="283">
                  <c:v>34577</c:v>
                </c:pt>
                <c:pt idx="284">
                  <c:v>34607</c:v>
                </c:pt>
                <c:pt idx="285">
                  <c:v>34638</c:v>
                </c:pt>
                <c:pt idx="286">
                  <c:v>34668</c:v>
                </c:pt>
                <c:pt idx="287">
                  <c:v>34698</c:v>
                </c:pt>
                <c:pt idx="288">
                  <c:v>34730</c:v>
                </c:pt>
                <c:pt idx="289">
                  <c:v>34758</c:v>
                </c:pt>
                <c:pt idx="290">
                  <c:v>34789</c:v>
                </c:pt>
                <c:pt idx="291">
                  <c:v>34817</c:v>
                </c:pt>
                <c:pt idx="292">
                  <c:v>34850</c:v>
                </c:pt>
                <c:pt idx="293">
                  <c:v>34880</c:v>
                </c:pt>
                <c:pt idx="294">
                  <c:v>34911</c:v>
                </c:pt>
                <c:pt idx="295">
                  <c:v>34942</c:v>
                </c:pt>
                <c:pt idx="296">
                  <c:v>34971</c:v>
                </c:pt>
                <c:pt idx="297">
                  <c:v>35003</c:v>
                </c:pt>
                <c:pt idx="298">
                  <c:v>35033</c:v>
                </c:pt>
                <c:pt idx="299">
                  <c:v>35062</c:v>
                </c:pt>
                <c:pt idx="300">
                  <c:v>35095</c:v>
                </c:pt>
                <c:pt idx="301">
                  <c:v>35124</c:v>
                </c:pt>
                <c:pt idx="302">
                  <c:v>35153</c:v>
                </c:pt>
                <c:pt idx="303">
                  <c:v>35185</c:v>
                </c:pt>
                <c:pt idx="304">
                  <c:v>35216</c:v>
                </c:pt>
                <c:pt idx="305">
                  <c:v>35244</c:v>
                </c:pt>
                <c:pt idx="306">
                  <c:v>35277</c:v>
                </c:pt>
                <c:pt idx="307">
                  <c:v>35307</c:v>
                </c:pt>
                <c:pt idx="308">
                  <c:v>35338</c:v>
                </c:pt>
                <c:pt idx="309">
                  <c:v>35369</c:v>
                </c:pt>
                <c:pt idx="310">
                  <c:v>35398</c:v>
                </c:pt>
                <c:pt idx="311">
                  <c:v>35430</c:v>
                </c:pt>
                <c:pt idx="312">
                  <c:v>35461</c:v>
                </c:pt>
                <c:pt idx="313">
                  <c:v>35489</c:v>
                </c:pt>
                <c:pt idx="314">
                  <c:v>35520</c:v>
                </c:pt>
                <c:pt idx="315">
                  <c:v>35550</c:v>
                </c:pt>
                <c:pt idx="316">
                  <c:v>35580</c:v>
                </c:pt>
                <c:pt idx="317">
                  <c:v>35611</c:v>
                </c:pt>
                <c:pt idx="318">
                  <c:v>35642</c:v>
                </c:pt>
                <c:pt idx="319">
                  <c:v>35671</c:v>
                </c:pt>
                <c:pt idx="320">
                  <c:v>35703</c:v>
                </c:pt>
                <c:pt idx="321">
                  <c:v>35734</c:v>
                </c:pt>
                <c:pt idx="322">
                  <c:v>35762</c:v>
                </c:pt>
                <c:pt idx="323">
                  <c:v>35795</c:v>
                </c:pt>
                <c:pt idx="324">
                  <c:v>35825</c:v>
                </c:pt>
                <c:pt idx="325">
                  <c:v>35853</c:v>
                </c:pt>
                <c:pt idx="326">
                  <c:v>35885</c:v>
                </c:pt>
                <c:pt idx="327">
                  <c:v>35915</c:v>
                </c:pt>
                <c:pt idx="328">
                  <c:v>35944</c:v>
                </c:pt>
                <c:pt idx="329">
                  <c:v>35976</c:v>
                </c:pt>
                <c:pt idx="330">
                  <c:v>36007</c:v>
                </c:pt>
                <c:pt idx="331">
                  <c:v>36038</c:v>
                </c:pt>
                <c:pt idx="332">
                  <c:v>36068</c:v>
                </c:pt>
                <c:pt idx="333">
                  <c:v>36098</c:v>
                </c:pt>
                <c:pt idx="334">
                  <c:v>36129</c:v>
                </c:pt>
                <c:pt idx="335">
                  <c:v>36160</c:v>
                </c:pt>
                <c:pt idx="336">
                  <c:v>36189</c:v>
                </c:pt>
                <c:pt idx="337">
                  <c:v>36217</c:v>
                </c:pt>
                <c:pt idx="338">
                  <c:v>36250</c:v>
                </c:pt>
                <c:pt idx="339">
                  <c:v>36280</c:v>
                </c:pt>
                <c:pt idx="340">
                  <c:v>36311</c:v>
                </c:pt>
                <c:pt idx="341">
                  <c:v>36341</c:v>
                </c:pt>
                <c:pt idx="342">
                  <c:v>36371</c:v>
                </c:pt>
                <c:pt idx="343">
                  <c:v>36403</c:v>
                </c:pt>
                <c:pt idx="344">
                  <c:v>36433</c:v>
                </c:pt>
                <c:pt idx="345">
                  <c:v>36462</c:v>
                </c:pt>
                <c:pt idx="346">
                  <c:v>36494</c:v>
                </c:pt>
                <c:pt idx="347">
                  <c:v>36525</c:v>
                </c:pt>
                <c:pt idx="348">
                  <c:v>36556</c:v>
                </c:pt>
                <c:pt idx="349">
                  <c:v>36585</c:v>
                </c:pt>
                <c:pt idx="350">
                  <c:v>36616</c:v>
                </c:pt>
                <c:pt idx="351">
                  <c:v>36644</c:v>
                </c:pt>
                <c:pt idx="352">
                  <c:v>36677</c:v>
                </c:pt>
                <c:pt idx="353">
                  <c:v>36707</c:v>
                </c:pt>
                <c:pt idx="354">
                  <c:v>36738</c:v>
                </c:pt>
                <c:pt idx="355">
                  <c:v>36769</c:v>
                </c:pt>
                <c:pt idx="356">
                  <c:v>36798</c:v>
                </c:pt>
                <c:pt idx="357">
                  <c:v>36830</c:v>
                </c:pt>
                <c:pt idx="358">
                  <c:v>36860</c:v>
                </c:pt>
                <c:pt idx="359">
                  <c:v>36889</c:v>
                </c:pt>
                <c:pt idx="360">
                  <c:v>36922</c:v>
                </c:pt>
                <c:pt idx="361">
                  <c:v>36950</c:v>
                </c:pt>
                <c:pt idx="362">
                  <c:v>36980</c:v>
                </c:pt>
                <c:pt idx="363">
                  <c:v>37011</c:v>
                </c:pt>
                <c:pt idx="364">
                  <c:v>37042</c:v>
                </c:pt>
                <c:pt idx="365">
                  <c:v>37071</c:v>
                </c:pt>
                <c:pt idx="366">
                  <c:v>37103</c:v>
                </c:pt>
                <c:pt idx="367">
                  <c:v>37134</c:v>
                </c:pt>
                <c:pt idx="368">
                  <c:v>37162</c:v>
                </c:pt>
                <c:pt idx="369">
                  <c:v>37195</c:v>
                </c:pt>
                <c:pt idx="370">
                  <c:v>37225</c:v>
                </c:pt>
                <c:pt idx="371">
                  <c:v>37256</c:v>
                </c:pt>
                <c:pt idx="372">
                  <c:v>37287</c:v>
                </c:pt>
                <c:pt idx="373">
                  <c:v>37315</c:v>
                </c:pt>
                <c:pt idx="374">
                  <c:v>37344</c:v>
                </c:pt>
                <c:pt idx="375">
                  <c:v>37376</c:v>
                </c:pt>
                <c:pt idx="376">
                  <c:v>37407</c:v>
                </c:pt>
                <c:pt idx="377">
                  <c:v>37435</c:v>
                </c:pt>
                <c:pt idx="378">
                  <c:v>37468</c:v>
                </c:pt>
                <c:pt idx="379">
                  <c:v>37498</c:v>
                </c:pt>
                <c:pt idx="380">
                  <c:v>37529</c:v>
                </c:pt>
                <c:pt idx="381">
                  <c:v>37560</c:v>
                </c:pt>
                <c:pt idx="382">
                  <c:v>37589</c:v>
                </c:pt>
                <c:pt idx="383">
                  <c:v>37621</c:v>
                </c:pt>
                <c:pt idx="384">
                  <c:v>37652</c:v>
                </c:pt>
                <c:pt idx="385">
                  <c:v>37680</c:v>
                </c:pt>
                <c:pt idx="386">
                  <c:v>37711</c:v>
                </c:pt>
                <c:pt idx="387">
                  <c:v>37741</c:v>
                </c:pt>
                <c:pt idx="388">
                  <c:v>37771</c:v>
                </c:pt>
                <c:pt idx="389">
                  <c:v>37802</c:v>
                </c:pt>
                <c:pt idx="390">
                  <c:v>37833</c:v>
                </c:pt>
                <c:pt idx="391">
                  <c:v>37862</c:v>
                </c:pt>
                <c:pt idx="392">
                  <c:v>37894</c:v>
                </c:pt>
                <c:pt idx="393">
                  <c:v>37925</c:v>
                </c:pt>
                <c:pt idx="394">
                  <c:v>37953</c:v>
                </c:pt>
                <c:pt idx="395">
                  <c:v>37986</c:v>
                </c:pt>
                <c:pt idx="396">
                  <c:v>38016</c:v>
                </c:pt>
                <c:pt idx="397">
                  <c:v>38044</c:v>
                </c:pt>
                <c:pt idx="398">
                  <c:v>38077</c:v>
                </c:pt>
                <c:pt idx="399">
                  <c:v>38107</c:v>
                </c:pt>
                <c:pt idx="400">
                  <c:v>38138</c:v>
                </c:pt>
                <c:pt idx="401">
                  <c:v>38168</c:v>
                </c:pt>
                <c:pt idx="402">
                  <c:v>38198</c:v>
                </c:pt>
                <c:pt idx="403">
                  <c:v>38230</c:v>
                </c:pt>
                <c:pt idx="404">
                  <c:v>38260</c:v>
                </c:pt>
                <c:pt idx="405">
                  <c:v>38289</c:v>
                </c:pt>
                <c:pt idx="406">
                  <c:v>38321</c:v>
                </c:pt>
                <c:pt idx="407">
                  <c:v>38352</c:v>
                </c:pt>
                <c:pt idx="408">
                  <c:v>38383</c:v>
                </c:pt>
                <c:pt idx="409">
                  <c:v>38411</c:v>
                </c:pt>
                <c:pt idx="410">
                  <c:v>38442</c:v>
                </c:pt>
                <c:pt idx="411">
                  <c:v>38471</c:v>
                </c:pt>
                <c:pt idx="412">
                  <c:v>38503</c:v>
                </c:pt>
                <c:pt idx="413">
                  <c:v>38533</c:v>
                </c:pt>
                <c:pt idx="414">
                  <c:v>38562</c:v>
                </c:pt>
                <c:pt idx="415">
                  <c:v>38595</c:v>
                </c:pt>
                <c:pt idx="416">
                  <c:v>38625</c:v>
                </c:pt>
                <c:pt idx="417">
                  <c:v>38656</c:v>
                </c:pt>
                <c:pt idx="418">
                  <c:v>38686</c:v>
                </c:pt>
                <c:pt idx="419">
                  <c:v>38716</c:v>
                </c:pt>
                <c:pt idx="420">
                  <c:v>38748</c:v>
                </c:pt>
                <c:pt idx="421">
                  <c:v>38776</c:v>
                </c:pt>
                <c:pt idx="422">
                  <c:v>38807</c:v>
                </c:pt>
                <c:pt idx="423">
                  <c:v>38835</c:v>
                </c:pt>
                <c:pt idx="424">
                  <c:v>38868</c:v>
                </c:pt>
                <c:pt idx="425">
                  <c:v>38898</c:v>
                </c:pt>
                <c:pt idx="426">
                  <c:v>38929</c:v>
                </c:pt>
                <c:pt idx="427">
                  <c:v>38960</c:v>
                </c:pt>
                <c:pt idx="428">
                  <c:v>38989</c:v>
                </c:pt>
                <c:pt idx="429">
                  <c:v>39021</c:v>
                </c:pt>
                <c:pt idx="430">
                  <c:v>39051</c:v>
                </c:pt>
                <c:pt idx="431">
                  <c:v>39080</c:v>
                </c:pt>
                <c:pt idx="432">
                  <c:v>39113</c:v>
                </c:pt>
                <c:pt idx="433">
                  <c:v>39141</c:v>
                </c:pt>
                <c:pt idx="434">
                  <c:v>39171</c:v>
                </c:pt>
                <c:pt idx="435">
                  <c:v>39202</c:v>
                </c:pt>
                <c:pt idx="436">
                  <c:v>39233</c:v>
                </c:pt>
                <c:pt idx="437">
                  <c:v>39262</c:v>
                </c:pt>
                <c:pt idx="438">
                  <c:v>39294</c:v>
                </c:pt>
                <c:pt idx="439">
                  <c:v>39325</c:v>
                </c:pt>
                <c:pt idx="440">
                  <c:v>39353</c:v>
                </c:pt>
                <c:pt idx="441">
                  <c:v>39386</c:v>
                </c:pt>
                <c:pt idx="442">
                  <c:v>39416</c:v>
                </c:pt>
                <c:pt idx="443">
                  <c:v>39447</c:v>
                </c:pt>
                <c:pt idx="444">
                  <c:v>39478</c:v>
                </c:pt>
                <c:pt idx="445">
                  <c:v>39507</c:v>
                </c:pt>
                <c:pt idx="446">
                  <c:v>39538</c:v>
                </c:pt>
                <c:pt idx="447">
                  <c:v>39568</c:v>
                </c:pt>
                <c:pt idx="448">
                  <c:v>39598</c:v>
                </c:pt>
                <c:pt idx="449">
                  <c:v>39629</c:v>
                </c:pt>
                <c:pt idx="450">
                  <c:v>39660</c:v>
                </c:pt>
                <c:pt idx="451">
                  <c:v>39689</c:v>
                </c:pt>
                <c:pt idx="452">
                  <c:v>39721</c:v>
                </c:pt>
                <c:pt idx="453">
                  <c:v>39752</c:v>
                </c:pt>
                <c:pt idx="454">
                  <c:v>39780</c:v>
                </c:pt>
                <c:pt idx="455">
                  <c:v>39813</c:v>
                </c:pt>
                <c:pt idx="456">
                  <c:v>39843</c:v>
                </c:pt>
                <c:pt idx="457">
                  <c:v>39871</c:v>
                </c:pt>
                <c:pt idx="458">
                  <c:v>39903</c:v>
                </c:pt>
                <c:pt idx="459">
                  <c:v>39933</c:v>
                </c:pt>
                <c:pt idx="460">
                  <c:v>39962</c:v>
                </c:pt>
                <c:pt idx="461">
                  <c:v>39994</c:v>
                </c:pt>
                <c:pt idx="462">
                  <c:v>40025</c:v>
                </c:pt>
                <c:pt idx="463">
                  <c:v>40056</c:v>
                </c:pt>
                <c:pt idx="464">
                  <c:v>40086</c:v>
                </c:pt>
                <c:pt idx="465">
                  <c:v>40116</c:v>
                </c:pt>
                <c:pt idx="466">
                  <c:v>40147</c:v>
                </c:pt>
                <c:pt idx="467">
                  <c:v>40178</c:v>
                </c:pt>
                <c:pt idx="468">
                  <c:v>40207</c:v>
                </c:pt>
                <c:pt idx="469">
                  <c:v>40235</c:v>
                </c:pt>
                <c:pt idx="470">
                  <c:v>40268</c:v>
                </c:pt>
                <c:pt idx="471">
                  <c:v>40298</c:v>
                </c:pt>
                <c:pt idx="472">
                  <c:v>40329</c:v>
                </c:pt>
                <c:pt idx="473">
                  <c:v>40359</c:v>
                </c:pt>
                <c:pt idx="474">
                  <c:v>40389</c:v>
                </c:pt>
                <c:pt idx="475">
                  <c:v>40421</c:v>
                </c:pt>
                <c:pt idx="476">
                  <c:v>40451</c:v>
                </c:pt>
                <c:pt idx="477">
                  <c:v>40480</c:v>
                </c:pt>
                <c:pt idx="478">
                  <c:v>40512</c:v>
                </c:pt>
                <c:pt idx="479">
                  <c:v>40543</c:v>
                </c:pt>
                <c:pt idx="480">
                  <c:v>40574</c:v>
                </c:pt>
                <c:pt idx="481">
                  <c:v>40602</c:v>
                </c:pt>
                <c:pt idx="482">
                  <c:v>40633</c:v>
                </c:pt>
                <c:pt idx="483">
                  <c:v>40662</c:v>
                </c:pt>
                <c:pt idx="484">
                  <c:v>40694</c:v>
                </c:pt>
                <c:pt idx="485">
                  <c:v>40724</c:v>
                </c:pt>
                <c:pt idx="486">
                  <c:v>40753</c:v>
                </c:pt>
                <c:pt idx="487">
                  <c:v>40786</c:v>
                </c:pt>
                <c:pt idx="488">
                  <c:v>40816</c:v>
                </c:pt>
                <c:pt idx="489">
                  <c:v>40847</c:v>
                </c:pt>
                <c:pt idx="490">
                  <c:v>40877</c:v>
                </c:pt>
                <c:pt idx="491">
                  <c:v>40907</c:v>
                </c:pt>
                <c:pt idx="492">
                  <c:v>40939</c:v>
                </c:pt>
                <c:pt idx="493">
                  <c:v>40968</c:v>
                </c:pt>
                <c:pt idx="494">
                  <c:v>40998</c:v>
                </c:pt>
                <c:pt idx="495">
                  <c:v>41029</c:v>
                </c:pt>
                <c:pt idx="496">
                  <c:v>41060</c:v>
                </c:pt>
                <c:pt idx="497">
                  <c:v>41089</c:v>
                </c:pt>
                <c:pt idx="498">
                  <c:v>41121</c:v>
                </c:pt>
                <c:pt idx="499">
                  <c:v>41152</c:v>
                </c:pt>
                <c:pt idx="500">
                  <c:v>41180</c:v>
                </c:pt>
                <c:pt idx="501">
                  <c:v>41213</c:v>
                </c:pt>
                <c:pt idx="502">
                  <c:v>41243</c:v>
                </c:pt>
                <c:pt idx="503">
                  <c:v>41274</c:v>
                </c:pt>
                <c:pt idx="504">
                  <c:v>41305</c:v>
                </c:pt>
                <c:pt idx="505">
                  <c:v>41333</c:v>
                </c:pt>
                <c:pt idx="506">
                  <c:v>41362</c:v>
                </c:pt>
                <c:pt idx="507">
                  <c:v>41394</c:v>
                </c:pt>
                <c:pt idx="508">
                  <c:v>41425</c:v>
                </c:pt>
                <c:pt idx="509">
                  <c:v>41453</c:v>
                </c:pt>
                <c:pt idx="510">
                  <c:v>41486</c:v>
                </c:pt>
                <c:pt idx="511">
                  <c:v>41516</c:v>
                </c:pt>
                <c:pt idx="512">
                  <c:v>41547</c:v>
                </c:pt>
                <c:pt idx="513">
                  <c:v>41578</c:v>
                </c:pt>
                <c:pt idx="514">
                  <c:v>41607</c:v>
                </c:pt>
                <c:pt idx="515">
                  <c:v>41639</c:v>
                </c:pt>
                <c:pt idx="516">
                  <c:v>41670</c:v>
                </c:pt>
                <c:pt idx="517">
                  <c:v>41698</c:v>
                </c:pt>
                <c:pt idx="518">
                  <c:v>41729</c:v>
                </c:pt>
                <c:pt idx="519">
                  <c:v>41759</c:v>
                </c:pt>
                <c:pt idx="520">
                  <c:v>41789</c:v>
                </c:pt>
                <c:pt idx="521">
                  <c:v>41820</c:v>
                </c:pt>
                <c:pt idx="522">
                  <c:v>41851</c:v>
                </c:pt>
                <c:pt idx="523">
                  <c:v>41880</c:v>
                </c:pt>
                <c:pt idx="524">
                  <c:v>41912</c:v>
                </c:pt>
                <c:pt idx="525">
                  <c:v>41943</c:v>
                </c:pt>
                <c:pt idx="526">
                  <c:v>41971</c:v>
                </c:pt>
                <c:pt idx="527">
                  <c:v>42004</c:v>
                </c:pt>
                <c:pt idx="528">
                  <c:v>42034</c:v>
                </c:pt>
                <c:pt idx="529">
                  <c:v>42062</c:v>
                </c:pt>
                <c:pt idx="530">
                  <c:v>42094</c:v>
                </c:pt>
                <c:pt idx="531">
                  <c:v>42124</c:v>
                </c:pt>
                <c:pt idx="532">
                  <c:v>42153</c:v>
                </c:pt>
                <c:pt idx="533">
                  <c:v>42185</c:v>
                </c:pt>
                <c:pt idx="534">
                  <c:v>42216</c:v>
                </c:pt>
                <c:pt idx="535">
                  <c:v>42247</c:v>
                </c:pt>
                <c:pt idx="536">
                  <c:v>42277</c:v>
                </c:pt>
                <c:pt idx="537">
                  <c:v>42307</c:v>
                </c:pt>
                <c:pt idx="538">
                  <c:v>42338</c:v>
                </c:pt>
                <c:pt idx="539">
                  <c:v>42369</c:v>
                </c:pt>
                <c:pt idx="540">
                  <c:v>42398</c:v>
                </c:pt>
                <c:pt idx="541">
                  <c:v>42429</c:v>
                </c:pt>
                <c:pt idx="542">
                  <c:v>42460</c:v>
                </c:pt>
                <c:pt idx="543">
                  <c:v>42489</c:v>
                </c:pt>
                <c:pt idx="544">
                  <c:v>42521</c:v>
                </c:pt>
                <c:pt idx="545">
                  <c:v>42551</c:v>
                </c:pt>
                <c:pt idx="546">
                  <c:v>42580</c:v>
                </c:pt>
                <c:pt idx="547">
                  <c:v>42613</c:v>
                </c:pt>
                <c:pt idx="548">
                  <c:v>42643</c:v>
                </c:pt>
                <c:pt idx="549">
                  <c:v>42674</c:v>
                </c:pt>
                <c:pt idx="550">
                  <c:v>42704</c:v>
                </c:pt>
                <c:pt idx="551">
                  <c:v>42734</c:v>
                </c:pt>
                <c:pt idx="552">
                  <c:v>42766</c:v>
                </c:pt>
                <c:pt idx="553">
                  <c:v>42794</c:v>
                </c:pt>
                <c:pt idx="554">
                  <c:v>42825</c:v>
                </c:pt>
                <c:pt idx="555">
                  <c:v>42853</c:v>
                </c:pt>
                <c:pt idx="556">
                  <c:v>42886</c:v>
                </c:pt>
                <c:pt idx="557">
                  <c:v>42916</c:v>
                </c:pt>
                <c:pt idx="558">
                  <c:v>42947</c:v>
                </c:pt>
                <c:pt idx="559">
                  <c:v>42978</c:v>
                </c:pt>
                <c:pt idx="560">
                  <c:v>43007</c:v>
                </c:pt>
                <c:pt idx="561">
                  <c:v>43039</c:v>
                </c:pt>
                <c:pt idx="562">
                  <c:v>43069</c:v>
                </c:pt>
                <c:pt idx="563">
                  <c:v>43098</c:v>
                </c:pt>
                <c:pt idx="564">
                  <c:v>43131</c:v>
                </c:pt>
                <c:pt idx="565">
                  <c:v>43159</c:v>
                </c:pt>
                <c:pt idx="566">
                  <c:v>43189</c:v>
                </c:pt>
                <c:pt idx="567">
                  <c:v>43220</c:v>
                </c:pt>
                <c:pt idx="568">
                  <c:v>43251</c:v>
                </c:pt>
                <c:pt idx="569">
                  <c:v>43280</c:v>
                </c:pt>
                <c:pt idx="570">
                  <c:v>43312</c:v>
                </c:pt>
                <c:pt idx="571">
                  <c:v>43343</c:v>
                </c:pt>
                <c:pt idx="572">
                  <c:v>43371</c:v>
                </c:pt>
                <c:pt idx="573">
                  <c:v>43404</c:v>
                </c:pt>
                <c:pt idx="574">
                  <c:v>43434</c:v>
                </c:pt>
                <c:pt idx="575">
                  <c:v>43465</c:v>
                </c:pt>
                <c:pt idx="576">
                  <c:v>43496</c:v>
                </c:pt>
                <c:pt idx="577">
                  <c:v>43524</c:v>
                </c:pt>
                <c:pt idx="578">
                  <c:v>43553</c:v>
                </c:pt>
                <c:pt idx="579">
                  <c:v>43585</c:v>
                </c:pt>
                <c:pt idx="580">
                  <c:v>43616</c:v>
                </c:pt>
                <c:pt idx="581">
                  <c:v>43644</c:v>
                </c:pt>
                <c:pt idx="582">
                  <c:v>43677</c:v>
                </c:pt>
                <c:pt idx="583">
                  <c:v>43707</c:v>
                </c:pt>
                <c:pt idx="584">
                  <c:v>43738</c:v>
                </c:pt>
                <c:pt idx="585">
                  <c:v>43769</c:v>
                </c:pt>
                <c:pt idx="586">
                  <c:v>43798</c:v>
                </c:pt>
                <c:pt idx="587">
                  <c:v>43830</c:v>
                </c:pt>
                <c:pt idx="588">
                  <c:v>43861</c:v>
                </c:pt>
                <c:pt idx="589">
                  <c:v>43889</c:v>
                </c:pt>
                <c:pt idx="590">
                  <c:v>43921</c:v>
                </c:pt>
                <c:pt idx="591">
                  <c:v>43951</c:v>
                </c:pt>
                <c:pt idx="592">
                  <c:v>43980</c:v>
                </c:pt>
                <c:pt idx="593">
                  <c:v>44012</c:v>
                </c:pt>
                <c:pt idx="594">
                  <c:v>44043</c:v>
                </c:pt>
              </c:numCache>
            </c:numRef>
          </c:cat>
          <c:val>
            <c:numRef>
              <c:f>[Book1]Sheet1!$I$7:$I$601</c:f>
              <c:numCache>
                <c:formatCode>General</c:formatCode>
                <c:ptCount val="595"/>
                <c:pt idx="0">
                  <c:v>4</c:v>
                </c:pt>
                <c:pt idx="1">
                  <c:v>3.5</c:v>
                </c:pt>
                <c:pt idx="2">
                  <c:v>5.5</c:v>
                </c:pt>
                <c:pt idx="3">
                  <c:v>5.5</c:v>
                </c:pt>
                <c:pt idx="4">
                  <c:v>5.5</c:v>
                </c:pt>
                <c:pt idx="5">
                  <c:v>5.5</c:v>
                </c:pt>
                <c:pt idx="6">
                  <c:v>5.5</c:v>
                </c:pt>
                <c:pt idx="7">
                  <c:v>5.75</c:v>
                </c:pt>
                <c:pt idx="8">
                  <c:v>5.13</c:v>
                </c:pt>
                <c:pt idx="9">
                  <c:v>5.13</c:v>
                </c:pt>
                <c:pt idx="10">
                  <c:v>4.5</c:v>
                </c:pt>
                <c:pt idx="11">
                  <c:v>3.5</c:v>
                </c:pt>
                <c:pt idx="12">
                  <c:v>3.5</c:v>
                </c:pt>
                <c:pt idx="13">
                  <c:v>3.5</c:v>
                </c:pt>
                <c:pt idx="14">
                  <c:v>5.5</c:v>
                </c:pt>
                <c:pt idx="15">
                  <c:v>5.5</c:v>
                </c:pt>
                <c:pt idx="16">
                  <c:v>5.5</c:v>
                </c:pt>
                <c:pt idx="17">
                  <c:v>5.5</c:v>
                </c:pt>
                <c:pt idx="18">
                  <c:v>5.5</c:v>
                </c:pt>
                <c:pt idx="19">
                  <c:v>5.5</c:v>
                </c:pt>
                <c:pt idx="20">
                  <c:v>5.5</c:v>
                </c:pt>
                <c:pt idx="21">
                  <c:v>5.5</c:v>
                </c:pt>
                <c:pt idx="22">
                  <c:v>5.5</c:v>
                </c:pt>
                <c:pt idx="23">
                  <c:v>5.5</c:v>
                </c:pt>
                <c:pt idx="24">
                  <c:v>6</c:v>
                </c:pt>
                <c:pt idx="25">
                  <c:v>6.75</c:v>
                </c:pt>
                <c:pt idx="26">
                  <c:v>7.25</c:v>
                </c:pt>
                <c:pt idx="27">
                  <c:v>7.25</c:v>
                </c:pt>
                <c:pt idx="28">
                  <c:v>8.25</c:v>
                </c:pt>
                <c:pt idx="29">
                  <c:v>8.5</c:v>
                </c:pt>
                <c:pt idx="30">
                  <c:v>10.5</c:v>
                </c:pt>
                <c:pt idx="31">
                  <c:v>11</c:v>
                </c:pt>
                <c:pt idx="32">
                  <c:v>9</c:v>
                </c:pt>
                <c:pt idx="33">
                  <c:v>9</c:v>
                </c:pt>
                <c:pt idx="34">
                  <c:v>9</c:v>
                </c:pt>
                <c:pt idx="35">
                  <c:v>9</c:v>
                </c:pt>
                <c:pt idx="36">
                  <c:v>9</c:v>
                </c:pt>
                <c:pt idx="37">
                  <c:v>9</c:v>
                </c:pt>
                <c:pt idx="38">
                  <c:v>10</c:v>
                </c:pt>
                <c:pt idx="39">
                  <c:v>10.75</c:v>
                </c:pt>
                <c:pt idx="40">
                  <c:v>13</c:v>
                </c:pt>
                <c:pt idx="41">
                  <c:v>13</c:v>
                </c:pt>
                <c:pt idx="42">
                  <c:v>9.25</c:v>
                </c:pt>
                <c:pt idx="43">
                  <c:v>9.25</c:v>
                </c:pt>
                <c:pt idx="44">
                  <c:v>9.25</c:v>
                </c:pt>
                <c:pt idx="45">
                  <c:v>9.25</c:v>
                </c:pt>
                <c:pt idx="46">
                  <c:v>9.25</c:v>
                </c:pt>
                <c:pt idx="47">
                  <c:v>8</c:v>
                </c:pt>
                <c:pt idx="48">
                  <c:v>7</c:v>
                </c:pt>
                <c:pt idx="49">
                  <c:v>6</c:v>
                </c:pt>
                <c:pt idx="50">
                  <c:v>5.5</c:v>
                </c:pt>
                <c:pt idx="51">
                  <c:v>5.25</c:v>
                </c:pt>
                <c:pt idx="52">
                  <c:v>5.25</c:v>
                </c:pt>
                <c:pt idx="53">
                  <c:v>6.5</c:v>
                </c:pt>
                <c:pt idx="54">
                  <c:v>6.5</c:v>
                </c:pt>
                <c:pt idx="55">
                  <c:v>6.5</c:v>
                </c:pt>
                <c:pt idx="56">
                  <c:v>6.5</c:v>
                </c:pt>
                <c:pt idx="57">
                  <c:v>4.88</c:v>
                </c:pt>
                <c:pt idx="58">
                  <c:v>4.88</c:v>
                </c:pt>
                <c:pt idx="59">
                  <c:v>4.88</c:v>
                </c:pt>
                <c:pt idx="60">
                  <c:v>4.75</c:v>
                </c:pt>
                <c:pt idx="61">
                  <c:v>4.75</c:v>
                </c:pt>
                <c:pt idx="62">
                  <c:v>4.75</c:v>
                </c:pt>
                <c:pt idx="63">
                  <c:v>4.88</c:v>
                </c:pt>
                <c:pt idx="64">
                  <c:v>5.5</c:v>
                </c:pt>
                <c:pt idx="65">
                  <c:v>5.5</c:v>
                </c:pt>
                <c:pt idx="66">
                  <c:v>5.13</c:v>
                </c:pt>
                <c:pt idx="67">
                  <c:v>5.13</c:v>
                </c:pt>
                <c:pt idx="68">
                  <c:v>5.13</c:v>
                </c:pt>
                <c:pt idx="69">
                  <c:v>5</c:v>
                </c:pt>
                <c:pt idx="70">
                  <c:v>4.75</c:v>
                </c:pt>
                <c:pt idx="71">
                  <c:v>5.88</c:v>
                </c:pt>
                <c:pt idx="72">
                  <c:v>5.88</c:v>
                </c:pt>
                <c:pt idx="73">
                  <c:v>5.88</c:v>
                </c:pt>
                <c:pt idx="74">
                  <c:v>5.88</c:v>
                </c:pt>
                <c:pt idx="75">
                  <c:v>5.88</c:v>
                </c:pt>
                <c:pt idx="76">
                  <c:v>5.88</c:v>
                </c:pt>
                <c:pt idx="77">
                  <c:v>5.88</c:v>
                </c:pt>
                <c:pt idx="78">
                  <c:v>5.88</c:v>
                </c:pt>
                <c:pt idx="79">
                  <c:v>6</c:v>
                </c:pt>
                <c:pt idx="80">
                  <c:v>6.25</c:v>
                </c:pt>
                <c:pt idx="81">
                  <c:v>6.5</c:v>
                </c:pt>
                <c:pt idx="82">
                  <c:v>6.5</c:v>
                </c:pt>
                <c:pt idx="83">
                  <c:v>6.5</c:v>
                </c:pt>
                <c:pt idx="84">
                  <c:v>6.75</c:v>
                </c:pt>
                <c:pt idx="85">
                  <c:v>6.75</c:v>
                </c:pt>
                <c:pt idx="86">
                  <c:v>6.75</c:v>
                </c:pt>
                <c:pt idx="87">
                  <c:v>7.25</c:v>
                </c:pt>
                <c:pt idx="88">
                  <c:v>7.5</c:v>
                </c:pt>
                <c:pt idx="89">
                  <c:v>7.75</c:v>
                </c:pt>
                <c:pt idx="90">
                  <c:v>7.88</c:v>
                </c:pt>
                <c:pt idx="91">
                  <c:v>8.25</c:v>
                </c:pt>
                <c:pt idx="92">
                  <c:v>8.75</c:v>
                </c:pt>
                <c:pt idx="93">
                  <c:v>9</c:v>
                </c:pt>
                <c:pt idx="94">
                  <c:v>9.8800000000000008</c:v>
                </c:pt>
                <c:pt idx="95">
                  <c:v>10</c:v>
                </c:pt>
                <c:pt idx="96">
                  <c:v>10</c:v>
                </c:pt>
                <c:pt idx="97">
                  <c:v>10</c:v>
                </c:pt>
                <c:pt idx="98">
                  <c:v>10</c:v>
                </c:pt>
                <c:pt idx="99">
                  <c:v>10.25</c:v>
                </c:pt>
                <c:pt idx="100">
                  <c:v>10.25</c:v>
                </c:pt>
                <c:pt idx="101">
                  <c:v>10.25</c:v>
                </c:pt>
                <c:pt idx="102">
                  <c:v>10.63</c:v>
                </c:pt>
                <c:pt idx="103">
                  <c:v>11.38</c:v>
                </c:pt>
                <c:pt idx="104">
                  <c:v>11.5</c:v>
                </c:pt>
                <c:pt idx="105">
                  <c:v>15.5</c:v>
                </c:pt>
                <c:pt idx="106">
                  <c:v>15.5</c:v>
                </c:pt>
                <c:pt idx="107">
                  <c:v>14</c:v>
                </c:pt>
                <c:pt idx="108">
                  <c:v>14</c:v>
                </c:pt>
                <c:pt idx="109">
                  <c:v>15</c:v>
                </c:pt>
                <c:pt idx="110">
                  <c:v>20</c:v>
                </c:pt>
                <c:pt idx="111">
                  <c:v>11.5</c:v>
                </c:pt>
                <c:pt idx="112">
                  <c:v>10.75</c:v>
                </c:pt>
                <c:pt idx="113">
                  <c:v>9.5</c:v>
                </c:pt>
                <c:pt idx="114">
                  <c:v>9.5</c:v>
                </c:pt>
                <c:pt idx="115">
                  <c:v>10</c:v>
                </c:pt>
                <c:pt idx="116">
                  <c:v>12</c:v>
                </c:pt>
                <c:pt idx="117">
                  <c:v>13.75</c:v>
                </c:pt>
                <c:pt idx="118">
                  <c:v>18</c:v>
                </c:pt>
                <c:pt idx="119">
                  <c:v>18</c:v>
                </c:pt>
                <c:pt idx="120">
                  <c:v>16</c:v>
                </c:pt>
                <c:pt idx="121">
                  <c:v>16</c:v>
                </c:pt>
                <c:pt idx="122">
                  <c:v>16</c:v>
                </c:pt>
                <c:pt idx="123">
                  <c:v>16</c:v>
                </c:pt>
                <c:pt idx="124">
                  <c:v>20</c:v>
                </c:pt>
                <c:pt idx="125">
                  <c:v>15.5</c:v>
                </c:pt>
                <c:pt idx="126">
                  <c:v>15.5</c:v>
                </c:pt>
                <c:pt idx="127">
                  <c:v>15.5</c:v>
                </c:pt>
                <c:pt idx="128">
                  <c:v>15.5</c:v>
                </c:pt>
                <c:pt idx="129">
                  <c:v>15.5</c:v>
                </c:pt>
                <c:pt idx="130">
                  <c:v>13</c:v>
                </c:pt>
                <c:pt idx="131">
                  <c:v>12</c:v>
                </c:pt>
                <c:pt idx="132">
                  <c:v>15</c:v>
                </c:pt>
                <c:pt idx="133">
                  <c:v>15</c:v>
                </c:pt>
                <c:pt idx="134">
                  <c:v>15</c:v>
                </c:pt>
                <c:pt idx="135">
                  <c:v>13</c:v>
                </c:pt>
                <c:pt idx="136">
                  <c:v>13</c:v>
                </c:pt>
                <c:pt idx="137">
                  <c:v>13</c:v>
                </c:pt>
                <c:pt idx="138">
                  <c:v>11.5</c:v>
                </c:pt>
                <c:pt idx="139">
                  <c:v>9.5</c:v>
                </c:pt>
                <c:pt idx="140">
                  <c:v>10</c:v>
                </c:pt>
                <c:pt idx="141">
                  <c:v>9.5</c:v>
                </c:pt>
                <c:pt idx="142">
                  <c:v>9</c:v>
                </c:pt>
                <c:pt idx="143">
                  <c:v>8.5</c:v>
                </c:pt>
                <c:pt idx="144">
                  <c:v>8.5</c:v>
                </c:pt>
                <c:pt idx="145">
                  <c:v>8.5</c:v>
                </c:pt>
                <c:pt idx="146">
                  <c:v>8.5</c:v>
                </c:pt>
                <c:pt idx="147">
                  <c:v>8.5</c:v>
                </c:pt>
                <c:pt idx="148">
                  <c:v>9.6300000000000008</c:v>
                </c:pt>
                <c:pt idx="149">
                  <c:v>9.6300000000000008</c:v>
                </c:pt>
                <c:pt idx="150">
                  <c:v>9.6300000000000008</c:v>
                </c:pt>
                <c:pt idx="151">
                  <c:v>9.6300000000000008</c:v>
                </c:pt>
                <c:pt idx="152">
                  <c:v>9.5</c:v>
                </c:pt>
                <c:pt idx="153">
                  <c:v>9.5</c:v>
                </c:pt>
                <c:pt idx="154">
                  <c:v>9.5</c:v>
                </c:pt>
                <c:pt idx="155">
                  <c:v>9.5</c:v>
                </c:pt>
                <c:pt idx="156">
                  <c:v>9.5</c:v>
                </c:pt>
                <c:pt idx="157">
                  <c:v>9.5</c:v>
                </c:pt>
                <c:pt idx="158">
                  <c:v>10.5</c:v>
                </c:pt>
                <c:pt idx="159">
                  <c:v>10.5</c:v>
                </c:pt>
                <c:pt idx="160">
                  <c:v>10.5</c:v>
                </c:pt>
                <c:pt idx="161">
                  <c:v>10.5</c:v>
                </c:pt>
                <c:pt idx="162">
                  <c:v>11</c:v>
                </c:pt>
                <c:pt idx="163">
                  <c:v>11.75</c:v>
                </c:pt>
                <c:pt idx="164">
                  <c:v>11.75</c:v>
                </c:pt>
                <c:pt idx="165">
                  <c:v>10</c:v>
                </c:pt>
                <c:pt idx="166">
                  <c:v>9</c:v>
                </c:pt>
                <c:pt idx="167">
                  <c:v>8.25</c:v>
                </c:pt>
                <c:pt idx="168">
                  <c:v>8.25</c:v>
                </c:pt>
                <c:pt idx="169">
                  <c:v>9</c:v>
                </c:pt>
                <c:pt idx="170">
                  <c:v>8.5</c:v>
                </c:pt>
                <c:pt idx="171">
                  <c:v>8.25</c:v>
                </c:pt>
                <c:pt idx="172">
                  <c:v>7.75</c:v>
                </c:pt>
                <c:pt idx="173">
                  <c:v>7.75</c:v>
                </c:pt>
                <c:pt idx="174">
                  <c:v>7.75</c:v>
                </c:pt>
                <c:pt idx="175">
                  <c:v>8</c:v>
                </c:pt>
                <c:pt idx="176">
                  <c:v>8</c:v>
                </c:pt>
                <c:pt idx="177">
                  <c:v>8</c:v>
                </c:pt>
                <c:pt idx="178">
                  <c:v>8</c:v>
                </c:pt>
                <c:pt idx="179">
                  <c:v>7.75</c:v>
                </c:pt>
                <c:pt idx="180">
                  <c:v>7.75</c:v>
                </c:pt>
                <c:pt idx="181">
                  <c:v>7.75</c:v>
                </c:pt>
                <c:pt idx="182">
                  <c:v>7.25</c:v>
                </c:pt>
                <c:pt idx="183">
                  <c:v>6.75</c:v>
                </c:pt>
                <c:pt idx="184">
                  <c:v>6.88</c:v>
                </c:pt>
                <c:pt idx="185">
                  <c:v>6.88</c:v>
                </c:pt>
                <c:pt idx="186">
                  <c:v>6.38</c:v>
                </c:pt>
                <c:pt idx="187">
                  <c:v>5.88</c:v>
                </c:pt>
                <c:pt idx="188">
                  <c:v>5.88</c:v>
                </c:pt>
                <c:pt idx="189">
                  <c:v>5.88</c:v>
                </c:pt>
                <c:pt idx="190">
                  <c:v>5.88</c:v>
                </c:pt>
                <c:pt idx="191">
                  <c:v>6</c:v>
                </c:pt>
                <c:pt idx="192">
                  <c:v>6</c:v>
                </c:pt>
                <c:pt idx="193">
                  <c:v>6</c:v>
                </c:pt>
                <c:pt idx="194">
                  <c:v>6</c:v>
                </c:pt>
                <c:pt idx="195">
                  <c:v>6.5</c:v>
                </c:pt>
                <c:pt idx="196">
                  <c:v>6.75</c:v>
                </c:pt>
                <c:pt idx="197">
                  <c:v>6.75</c:v>
                </c:pt>
                <c:pt idx="198">
                  <c:v>6.75</c:v>
                </c:pt>
                <c:pt idx="199">
                  <c:v>6.75</c:v>
                </c:pt>
                <c:pt idx="200">
                  <c:v>7.25</c:v>
                </c:pt>
                <c:pt idx="201">
                  <c:v>6.88</c:v>
                </c:pt>
                <c:pt idx="202">
                  <c:v>6.88</c:v>
                </c:pt>
                <c:pt idx="203">
                  <c:v>6.88</c:v>
                </c:pt>
                <c:pt idx="204">
                  <c:v>6.63</c:v>
                </c:pt>
                <c:pt idx="205">
                  <c:v>6.5</c:v>
                </c:pt>
                <c:pt idx="206">
                  <c:v>6.75</c:v>
                </c:pt>
                <c:pt idx="207">
                  <c:v>6.75</c:v>
                </c:pt>
                <c:pt idx="208">
                  <c:v>7.25</c:v>
                </c:pt>
                <c:pt idx="209">
                  <c:v>7.5</c:v>
                </c:pt>
                <c:pt idx="210">
                  <c:v>7.75</c:v>
                </c:pt>
                <c:pt idx="211">
                  <c:v>8.25</c:v>
                </c:pt>
                <c:pt idx="212">
                  <c:v>8.25</c:v>
                </c:pt>
                <c:pt idx="213">
                  <c:v>8.25</c:v>
                </c:pt>
                <c:pt idx="214">
                  <c:v>8.3800000000000008</c:v>
                </c:pt>
                <c:pt idx="215">
                  <c:v>8.75</c:v>
                </c:pt>
                <c:pt idx="216">
                  <c:v>8.75</c:v>
                </c:pt>
                <c:pt idx="217">
                  <c:v>9.75</c:v>
                </c:pt>
                <c:pt idx="218">
                  <c:v>9.75</c:v>
                </c:pt>
                <c:pt idx="219">
                  <c:v>9.75</c:v>
                </c:pt>
                <c:pt idx="220">
                  <c:v>9.75</c:v>
                </c:pt>
                <c:pt idx="221">
                  <c:v>9.6300000000000008</c:v>
                </c:pt>
                <c:pt idx="222">
                  <c:v>9</c:v>
                </c:pt>
                <c:pt idx="223">
                  <c:v>9</c:v>
                </c:pt>
                <c:pt idx="224">
                  <c:v>9</c:v>
                </c:pt>
                <c:pt idx="225">
                  <c:v>8.5</c:v>
                </c:pt>
                <c:pt idx="226">
                  <c:v>8.5</c:v>
                </c:pt>
                <c:pt idx="227">
                  <c:v>8.25</c:v>
                </c:pt>
                <c:pt idx="228">
                  <c:v>8.25</c:v>
                </c:pt>
                <c:pt idx="229">
                  <c:v>8.25</c:v>
                </c:pt>
                <c:pt idx="230">
                  <c:v>8.25</c:v>
                </c:pt>
                <c:pt idx="231">
                  <c:v>8.25</c:v>
                </c:pt>
                <c:pt idx="232">
                  <c:v>8.25</c:v>
                </c:pt>
                <c:pt idx="233">
                  <c:v>8.25</c:v>
                </c:pt>
                <c:pt idx="234">
                  <c:v>8</c:v>
                </c:pt>
                <c:pt idx="235">
                  <c:v>8</c:v>
                </c:pt>
                <c:pt idx="236">
                  <c:v>8</c:v>
                </c:pt>
                <c:pt idx="237">
                  <c:v>7.75</c:v>
                </c:pt>
                <c:pt idx="238">
                  <c:v>7.5</c:v>
                </c:pt>
                <c:pt idx="239">
                  <c:v>7</c:v>
                </c:pt>
                <c:pt idx="240">
                  <c:v>6.75</c:v>
                </c:pt>
                <c:pt idx="241">
                  <c:v>6.25</c:v>
                </c:pt>
                <c:pt idx="242">
                  <c:v>6</c:v>
                </c:pt>
                <c:pt idx="243">
                  <c:v>5.75</c:v>
                </c:pt>
                <c:pt idx="244">
                  <c:v>5.75</c:v>
                </c:pt>
                <c:pt idx="245">
                  <c:v>5.75</c:v>
                </c:pt>
                <c:pt idx="246">
                  <c:v>5.75</c:v>
                </c:pt>
                <c:pt idx="247">
                  <c:v>5.5</c:v>
                </c:pt>
                <c:pt idx="248">
                  <c:v>5.25</c:v>
                </c:pt>
                <c:pt idx="249">
                  <c:v>5</c:v>
                </c:pt>
                <c:pt idx="250">
                  <c:v>4.75</c:v>
                </c:pt>
                <c:pt idx="251">
                  <c:v>4</c:v>
                </c:pt>
                <c:pt idx="252">
                  <c:v>4</c:v>
                </c:pt>
                <c:pt idx="253">
                  <c:v>4</c:v>
                </c:pt>
                <c:pt idx="254">
                  <c:v>4</c:v>
                </c:pt>
                <c:pt idx="255">
                  <c:v>3.75</c:v>
                </c:pt>
                <c:pt idx="256">
                  <c:v>3.75</c:v>
                </c:pt>
                <c:pt idx="257">
                  <c:v>3.75</c:v>
                </c:pt>
                <c:pt idx="258">
                  <c:v>3.25</c:v>
                </c:pt>
                <c:pt idx="259">
                  <c:v>3.25</c:v>
                </c:pt>
                <c:pt idx="260">
                  <c:v>3</c:v>
                </c:pt>
                <c:pt idx="261">
                  <c:v>3</c:v>
                </c:pt>
                <c:pt idx="262">
                  <c:v>3</c:v>
                </c:pt>
                <c:pt idx="263">
                  <c:v>3</c:v>
                </c:pt>
                <c:pt idx="264">
                  <c:v>3</c:v>
                </c:pt>
                <c:pt idx="265">
                  <c:v>3</c:v>
                </c:pt>
                <c:pt idx="266">
                  <c:v>3</c:v>
                </c:pt>
                <c:pt idx="267">
                  <c:v>3</c:v>
                </c:pt>
                <c:pt idx="268">
                  <c:v>3</c:v>
                </c:pt>
                <c:pt idx="269">
                  <c:v>3</c:v>
                </c:pt>
                <c:pt idx="270">
                  <c:v>3</c:v>
                </c:pt>
                <c:pt idx="271">
                  <c:v>3</c:v>
                </c:pt>
                <c:pt idx="272">
                  <c:v>3</c:v>
                </c:pt>
                <c:pt idx="273">
                  <c:v>3</c:v>
                </c:pt>
                <c:pt idx="274">
                  <c:v>3</c:v>
                </c:pt>
                <c:pt idx="275">
                  <c:v>3</c:v>
                </c:pt>
                <c:pt idx="276">
                  <c:v>3</c:v>
                </c:pt>
                <c:pt idx="277">
                  <c:v>3.25</c:v>
                </c:pt>
                <c:pt idx="278">
                  <c:v>3.5</c:v>
                </c:pt>
                <c:pt idx="279">
                  <c:v>3.75</c:v>
                </c:pt>
                <c:pt idx="280">
                  <c:v>4.25</c:v>
                </c:pt>
                <c:pt idx="281">
                  <c:v>4.25</c:v>
                </c:pt>
                <c:pt idx="282">
                  <c:v>4.25</c:v>
                </c:pt>
                <c:pt idx="283">
                  <c:v>4.75</c:v>
                </c:pt>
                <c:pt idx="284">
                  <c:v>4.75</c:v>
                </c:pt>
                <c:pt idx="285">
                  <c:v>4.75</c:v>
                </c:pt>
                <c:pt idx="286">
                  <c:v>5.5</c:v>
                </c:pt>
                <c:pt idx="287">
                  <c:v>5.5</c:v>
                </c:pt>
                <c:pt idx="288">
                  <c:v>5.5</c:v>
                </c:pt>
                <c:pt idx="289">
                  <c:v>6</c:v>
                </c:pt>
                <c:pt idx="290">
                  <c:v>6</c:v>
                </c:pt>
                <c:pt idx="291">
                  <c:v>6</c:v>
                </c:pt>
                <c:pt idx="292">
                  <c:v>6</c:v>
                </c:pt>
                <c:pt idx="293">
                  <c:v>6</c:v>
                </c:pt>
                <c:pt idx="294">
                  <c:v>5.75</c:v>
                </c:pt>
                <c:pt idx="295">
                  <c:v>5.75</c:v>
                </c:pt>
                <c:pt idx="296">
                  <c:v>5.75</c:v>
                </c:pt>
                <c:pt idx="297">
                  <c:v>5.75</c:v>
                </c:pt>
                <c:pt idx="298">
                  <c:v>5.75</c:v>
                </c:pt>
                <c:pt idx="299">
                  <c:v>5.5</c:v>
                </c:pt>
                <c:pt idx="300">
                  <c:v>5.25</c:v>
                </c:pt>
                <c:pt idx="301">
                  <c:v>5.25</c:v>
                </c:pt>
                <c:pt idx="302">
                  <c:v>5.25</c:v>
                </c:pt>
                <c:pt idx="303">
                  <c:v>5.25</c:v>
                </c:pt>
                <c:pt idx="304">
                  <c:v>5.25</c:v>
                </c:pt>
                <c:pt idx="305">
                  <c:v>5.25</c:v>
                </c:pt>
                <c:pt idx="306">
                  <c:v>5.25</c:v>
                </c:pt>
                <c:pt idx="307">
                  <c:v>5.25</c:v>
                </c:pt>
                <c:pt idx="308">
                  <c:v>5.25</c:v>
                </c:pt>
                <c:pt idx="309">
                  <c:v>5.25</c:v>
                </c:pt>
                <c:pt idx="310">
                  <c:v>5.25</c:v>
                </c:pt>
                <c:pt idx="311">
                  <c:v>5.25</c:v>
                </c:pt>
                <c:pt idx="312">
                  <c:v>5.25</c:v>
                </c:pt>
                <c:pt idx="313">
                  <c:v>5.25</c:v>
                </c:pt>
                <c:pt idx="314">
                  <c:v>5.5</c:v>
                </c:pt>
                <c:pt idx="315">
                  <c:v>5.5</c:v>
                </c:pt>
                <c:pt idx="316">
                  <c:v>5.5</c:v>
                </c:pt>
                <c:pt idx="317">
                  <c:v>5.5</c:v>
                </c:pt>
                <c:pt idx="318">
                  <c:v>5.5</c:v>
                </c:pt>
                <c:pt idx="319">
                  <c:v>5.5</c:v>
                </c:pt>
                <c:pt idx="320">
                  <c:v>5.5</c:v>
                </c:pt>
                <c:pt idx="321">
                  <c:v>5.5</c:v>
                </c:pt>
                <c:pt idx="322">
                  <c:v>5.5</c:v>
                </c:pt>
                <c:pt idx="323">
                  <c:v>5.5</c:v>
                </c:pt>
                <c:pt idx="324">
                  <c:v>5.5</c:v>
                </c:pt>
                <c:pt idx="325">
                  <c:v>5.5</c:v>
                </c:pt>
                <c:pt idx="326">
                  <c:v>5.5</c:v>
                </c:pt>
                <c:pt idx="327">
                  <c:v>5.5</c:v>
                </c:pt>
                <c:pt idx="328">
                  <c:v>5.5</c:v>
                </c:pt>
                <c:pt idx="329">
                  <c:v>5.5</c:v>
                </c:pt>
                <c:pt idx="330">
                  <c:v>5.5</c:v>
                </c:pt>
                <c:pt idx="331">
                  <c:v>5.5</c:v>
                </c:pt>
                <c:pt idx="332">
                  <c:v>5.25</c:v>
                </c:pt>
                <c:pt idx="333">
                  <c:v>5</c:v>
                </c:pt>
                <c:pt idx="334">
                  <c:v>4.75</c:v>
                </c:pt>
                <c:pt idx="335">
                  <c:v>4.75</c:v>
                </c:pt>
                <c:pt idx="336">
                  <c:v>4.75</c:v>
                </c:pt>
                <c:pt idx="337">
                  <c:v>4.75</c:v>
                </c:pt>
                <c:pt idx="338">
                  <c:v>4.75</c:v>
                </c:pt>
                <c:pt idx="339">
                  <c:v>4.75</c:v>
                </c:pt>
                <c:pt idx="340">
                  <c:v>4.75</c:v>
                </c:pt>
                <c:pt idx="341">
                  <c:v>5</c:v>
                </c:pt>
                <c:pt idx="342">
                  <c:v>5</c:v>
                </c:pt>
                <c:pt idx="343">
                  <c:v>5.25</c:v>
                </c:pt>
                <c:pt idx="344">
                  <c:v>5.25</c:v>
                </c:pt>
                <c:pt idx="345">
                  <c:v>5.25</c:v>
                </c:pt>
                <c:pt idx="346">
                  <c:v>5.5</c:v>
                </c:pt>
                <c:pt idx="347">
                  <c:v>5.5</c:v>
                </c:pt>
                <c:pt idx="348">
                  <c:v>5.5</c:v>
                </c:pt>
                <c:pt idx="349">
                  <c:v>5.75</c:v>
                </c:pt>
                <c:pt idx="350">
                  <c:v>6</c:v>
                </c:pt>
                <c:pt idx="351">
                  <c:v>6</c:v>
                </c:pt>
                <c:pt idx="352">
                  <c:v>6.5</c:v>
                </c:pt>
                <c:pt idx="353">
                  <c:v>6.5</c:v>
                </c:pt>
                <c:pt idx="354">
                  <c:v>6.5</c:v>
                </c:pt>
                <c:pt idx="355">
                  <c:v>6.5</c:v>
                </c:pt>
                <c:pt idx="356">
                  <c:v>6.5</c:v>
                </c:pt>
                <c:pt idx="357">
                  <c:v>6.5</c:v>
                </c:pt>
                <c:pt idx="358">
                  <c:v>6.5</c:v>
                </c:pt>
                <c:pt idx="359">
                  <c:v>6.5</c:v>
                </c:pt>
                <c:pt idx="360">
                  <c:v>5.5</c:v>
                </c:pt>
                <c:pt idx="361">
                  <c:v>5.5</c:v>
                </c:pt>
                <c:pt idx="362">
                  <c:v>5</c:v>
                </c:pt>
                <c:pt idx="363">
                  <c:v>4.5</c:v>
                </c:pt>
                <c:pt idx="364">
                  <c:v>4</c:v>
                </c:pt>
                <c:pt idx="365">
                  <c:v>3.75</c:v>
                </c:pt>
                <c:pt idx="366">
                  <c:v>3.75</c:v>
                </c:pt>
                <c:pt idx="367">
                  <c:v>3.5</c:v>
                </c:pt>
                <c:pt idx="368">
                  <c:v>3</c:v>
                </c:pt>
                <c:pt idx="369">
                  <c:v>2.5</c:v>
                </c:pt>
                <c:pt idx="370">
                  <c:v>2</c:v>
                </c:pt>
                <c:pt idx="371">
                  <c:v>1.75</c:v>
                </c:pt>
                <c:pt idx="372">
                  <c:v>1.75</c:v>
                </c:pt>
                <c:pt idx="373">
                  <c:v>1.75</c:v>
                </c:pt>
                <c:pt idx="374">
                  <c:v>1.75</c:v>
                </c:pt>
                <c:pt idx="375">
                  <c:v>1.75</c:v>
                </c:pt>
                <c:pt idx="376">
                  <c:v>1.75</c:v>
                </c:pt>
                <c:pt idx="377">
                  <c:v>1.75</c:v>
                </c:pt>
                <c:pt idx="378">
                  <c:v>1.75</c:v>
                </c:pt>
                <c:pt idx="379">
                  <c:v>1.75</c:v>
                </c:pt>
                <c:pt idx="380">
                  <c:v>1.75</c:v>
                </c:pt>
                <c:pt idx="381">
                  <c:v>1.75</c:v>
                </c:pt>
                <c:pt idx="382">
                  <c:v>1.25</c:v>
                </c:pt>
                <c:pt idx="383">
                  <c:v>1.25</c:v>
                </c:pt>
                <c:pt idx="384">
                  <c:v>1.25</c:v>
                </c:pt>
                <c:pt idx="385">
                  <c:v>1.25</c:v>
                </c:pt>
                <c:pt idx="386">
                  <c:v>1.25</c:v>
                </c:pt>
                <c:pt idx="387">
                  <c:v>1.25</c:v>
                </c:pt>
                <c:pt idx="388">
                  <c:v>1.25</c:v>
                </c:pt>
                <c:pt idx="389">
                  <c:v>1</c:v>
                </c:pt>
                <c:pt idx="390">
                  <c:v>1</c:v>
                </c:pt>
                <c:pt idx="391">
                  <c:v>1</c:v>
                </c:pt>
                <c:pt idx="392">
                  <c:v>1</c:v>
                </c:pt>
                <c:pt idx="393">
                  <c:v>1</c:v>
                </c:pt>
                <c:pt idx="394">
                  <c:v>1</c:v>
                </c:pt>
                <c:pt idx="395">
                  <c:v>1</c:v>
                </c:pt>
                <c:pt idx="396">
                  <c:v>1</c:v>
                </c:pt>
                <c:pt idx="397">
                  <c:v>1</c:v>
                </c:pt>
                <c:pt idx="398">
                  <c:v>1</c:v>
                </c:pt>
                <c:pt idx="399">
                  <c:v>1</c:v>
                </c:pt>
                <c:pt idx="400">
                  <c:v>1</c:v>
                </c:pt>
                <c:pt idx="401">
                  <c:v>1.25</c:v>
                </c:pt>
                <c:pt idx="402">
                  <c:v>1.25</c:v>
                </c:pt>
                <c:pt idx="403">
                  <c:v>1.5</c:v>
                </c:pt>
                <c:pt idx="404">
                  <c:v>1.75</c:v>
                </c:pt>
                <c:pt idx="405">
                  <c:v>1.75</c:v>
                </c:pt>
                <c:pt idx="406">
                  <c:v>2</c:v>
                </c:pt>
                <c:pt idx="407">
                  <c:v>2.25</c:v>
                </c:pt>
                <c:pt idx="408">
                  <c:v>2.25</c:v>
                </c:pt>
                <c:pt idx="409">
                  <c:v>2.5</c:v>
                </c:pt>
                <c:pt idx="410">
                  <c:v>2.75</c:v>
                </c:pt>
                <c:pt idx="411">
                  <c:v>2.75</c:v>
                </c:pt>
                <c:pt idx="412">
                  <c:v>3</c:v>
                </c:pt>
                <c:pt idx="413">
                  <c:v>3.25</c:v>
                </c:pt>
                <c:pt idx="414">
                  <c:v>3.25</c:v>
                </c:pt>
                <c:pt idx="415">
                  <c:v>3.5</c:v>
                </c:pt>
                <c:pt idx="416">
                  <c:v>3.75</c:v>
                </c:pt>
                <c:pt idx="417">
                  <c:v>3.75</c:v>
                </c:pt>
                <c:pt idx="418">
                  <c:v>4</c:v>
                </c:pt>
                <c:pt idx="419">
                  <c:v>4.25</c:v>
                </c:pt>
                <c:pt idx="420">
                  <c:v>4.5</c:v>
                </c:pt>
                <c:pt idx="421">
                  <c:v>4.5</c:v>
                </c:pt>
                <c:pt idx="422">
                  <c:v>4.75</c:v>
                </c:pt>
                <c:pt idx="423">
                  <c:v>4.75</c:v>
                </c:pt>
                <c:pt idx="424">
                  <c:v>5</c:v>
                </c:pt>
                <c:pt idx="425">
                  <c:v>5.25</c:v>
                </c:pt>
                <c:pt idx="426">
                  <c:v>5.25</c:v>
                </c:pt>
                <c:pt idx="427">
                  <c:v>5.25</c:v>
                </c:pt>
                <c:pt idx="428">
                  <c:v>5.25</c:v>
                </c:pt>
                <c:pt idx="429">
                  <c:v>5.25</c:v>
                </c:pt>
                <c:pt idx="430">
                  <c:v>5.25</c:v>
                </c:pt>
                <c:pt idx="431">
                  <c:v>5.25</c:v>
                </c:pt>
                <c:pt idx="432">
                  <c:v>5.25</c:v>
                </c:pt>
                <c:pt idx="433">
                  <c:v>5.25</c:v>
                </c:pt>
                <c:pt idx="434">
                  <c:v>5.25</c:v>
                </c:pt>
                <c:pt idx="435">
                  <c:v>5.25</c:v>
                </c:pt>
                <c:pt idx="436">
                  <c:v>5.25</c:v>
                </c:pt>
                <c:pt idx="437">
                  <c:v>5.25</c:v>
                </c:pt>
                <c:pt idx="438">
                  <c:v>5.25</c:v>
                </c:pt>
                <c:pt idx="439">
                  <c:v>5.25</c:v>
                </c:pt>
                <c:pt idx="440">
                  <c:v>4.75</c:v>
                </c:pt>
                <c:pt idx="441">
                  <c:v>4.5</c:v>
                </c:pt>
                <c:pt idx="442">
                  <c:v>4.5</c:v>
                </c:pt>
                <c:pt idx="443">
                  <c:v>4.25</c:v>
                </c:pt>
                <c:pt idx="444">
                  <c:v>3</c:v>
                </c:pt>
                <c:pt idx="445">
                  <c:v>3</c:v>
                </c:pt>
                <c:pt idx="446">
                  <c:v>2.25</c:v>
                </c:pt>
                <c:pt idx="447">
                  <c:v>2</c:v>
                </c:pt>
                <c:pt idx="448">
                  <c:v>2</c:v>
                </c:pt>
                <c:pt idx="449">
                  <c:v>2</c:v>
                </c:pt>
                <c:pt idx="450">
                  <c:v>2</c:v>
                </c:pt>
                <c:pt idx="451">
                  <c:v>2</c:v>
                </c:pt>
                <c:pt idx="452">
                  <c:v>2</c:v>
                </c:pt>
                <c:pt idx="453">
                  <c:v>1</c:v>
                </c:pt>
                <c:pt idx="454">
                  <c:v>1</c:v>
                </c:pt>
                <c:pt idx="455">
                  <c:v>0.25</c:v>
                </c:pt>
                <c:pt idx="456">
                  <c:v>0.25</c:v>
                </c:pt>
                <c:pt idx="457">
                  <c:v>0.25</c:v>
                </c:pt>
                <c:pt idx="458">
                  <c:v>0.25</c:v>
                </c:pt>
                <c:pt idx="459">
                  <c:v>0.25</c:v>
                </c:pt>
                <c:pt idx="460">
                  <c:v>0.25</c:v>
                </c:pt>
                <c:pt idx="461">
                  <c:v>0.25</c:v>
                </c:pt>
                <c:pt idx="462">
                  <c:v>0.25</c:v>
                </c:pt>
                <c:pt idx="463">
                  <c:v>0.25</c:v>
                </c:pt>
                <c:pt idx="464">
                  <c:v>0.25</c:v>
                </c:pt>
                <c:pt idx="465">
                  <c:v>0.25</c:v>
                </c:pt>
                <c:pt idx="466">
                  <c:v>0.25</c:v>
                </c:pt>
                <c:pt idx="467">
                  <c:v>0.25</c:v>
                </c:pt>
                <c:pt idx="468">
                  <c:v>0.25</c:v>
                </c:pt>
                <c:pt idx="469">
                  <c:v>0.25</c:v>
                </c:pt>
                <c:pt idx="470">
                  <c:v>0.25</c:v>
                </c:pt>
                <c:pt idx="471">
                  <c:v>0.25</c:v>
                </c:pt>
                <c:pt idx="472">
                  <c:v>0.25</c:v>
                </c:pt>
                <c:pt idx="473">
                  <c:v>0.25</c:v>
                </c:pt>
                <c:pt idx="474">
                  <c:v>0.25</c:v>
                </c:pt>
                <c:pt idx="475">
                  <c:v>0.25</c:v>
                </c:pt>
                <c:pt idx="476">
                  <c:v>0.25</c:v>
                </c:pt>
                <c:pt idx="477">
                  <c:v>0.25</c:v>
                </c:pt>
                <c:pt idx="478">
                  <c:v>0.25</c:v>
                </c:pt>
                <c:pt idx="479">
                  <c:v>0.25</c:v>
                </c:pt>
                <c:pt idx="480">
                  <c:v>0.25</c:v>
                </c:pt>
                <c:pt idx="481">
                  <c:v>0.25</c:v>
                </c:pt>
                <c:pt idx="482">
                  <c:v>0.25</c:v>
                </c:pt>
                <c:pt idx="483">
                  <c:v>0.25</c:v>
                </c:pt>
                <c:pt idx="484">
                  <c:v>0.25</c:v>
                </c:pt>
                <c:pt idx="485">
                  <c:v>0.25</c:v>
                </c:pt>
                <c:pt idx="486">
                  <c:v>0.25</c:v>
                </c:pt>
                <c:pt idx="487">
                  <c:v>0.25</c:v>
                </c:pt>
                <c:pt idx="488">
                  <c:v>0.25</c:v>
                </c:pt>
                <c:pt idx="489">
                  <c:v>0.25</c:v>
                </c:pt>
                <c:pt idx="490">
                  <c:v>0.25</c:v>
                </c:pt>
                <c:pt idx="491">
                  <c:v>0.25</c:v>
                </c:pt>
                <c:pt idx="492">
                  <c:v>0.25</c:v>
                </c:pt>
                <c:pt idx="493">
                  <c:v>0.25</c:v>
                </c:pt>
                <c:pt idx="494">
                  <c:v>0.25</c:v>
                </c:pt>
                <c:pt idx="495">
                  <c:v>0.25</c:v>
                </c:pt>
                <c:pt idx="496">
                  <c:v>0.25</c:v>
                </c:pt>
                <c:pt idx="497">
                  <c:v>0.25</c:v>
                </c:pt>
                <c:pt idx="498">
                  <c:v>0.25</c:v>
                </c:pt>
                <c:pt idx="499">
                  <c:v>0.25</c:v>
                </c:pt>
                <c:pt idx="500">
                  <c:v>0.25</c:v>
                </c:pt>
                <c:pt idx="501">
                  <c:v>0.25</c:v>
                </c:pt>
                <c:pt idx="502">
                  <c:v>0.25</c:v>
                </c:pt>
                <c:pt idx="503">
                  <c:v>0.25</c:v>
                </c:pt>
                <c:pt idx="504">
                  <c:v>0.25</c:v>
                </c:pt>
                <c:pt idx="505">
                  <c:v>0.25</c:v>
                </c:pt>
                <c:pt idx="506">
                  <c:v>0.25</c:v>
                </c:pt>
                <c:pt idx="507">
                  <c:v>0.25</c:v>
                </c:pt>
                <c:pt idx="508">
                  <c:v>0.25</c:v>
                </c:pt>
                <c:pt idx="509">
                  <c:v>0.25</c:v>
                </c:pt>
                <c:pt idx="510">
                  <c:v>0.25</c:v>
                </c:pt>
                <c:pt idx="511">
                  <c:v>0.25</c:v>
                </c:pt>
                <c:pt idx="512">
                  <c:v>0.25</c:v>
                </c:pt>
                <c:pt idx="513">
                  <c:v>0.25</c:v>
                </c:pt>
                <c:pt idx="514">
                  <c:v>0.25</c:v>
                </c:pt>
                <c:pt idx="515">
                  <c:v>0.25</c:v>
                </c:pt>
                <c:pt idx="516">
                  <c:v>0.25</c:v>
                </c:pt>
                <c:pt idx="517">
                  <c:v>0.25</c:v>
                </c:pt>
                <c:pt idx="518">
                  <c:v>0.25</c:v>
                </c:pt>
                <c:pt idx="519">
                  <c:v>0.25</c:v>
                </c:pt>
                <c:pt idx="520">
                  <c:v>0.25</c:v>
                </c:pt>
                <c:pt idx="521">
                  <c:v>0.25</c:v>
                </c:pt>
                <c:pt idx="522">
                  <c:v>0.25</c:v>
                </c:pt>
                <c:pt idx="523">
                  <c:v>0.25</c:v>
                </c:pt>
                <c:pt idx="524">
                  <c:v>0.25</c:v>
                </c:pt>
                <c:pt idx="525">
                  <c:v>0.25</c:v>
                </c:pt>
                <c:pt idx="526">
                  <c:v>0.25</c:v>
                </c:pt>
                <c:pt idx="527">
                  <c:v>0.25</c:v>
                </c:pt>
                <c:pt idx="528">
                  <c:v>0.25</c:v>
                </c:pt>
                <c:pt idx="529">
                  <c:v>0.25</c:v>
                </c:pt>
                <c:pt idx="530">
                  <c:v>0.25</c:v>
                </c:pt>
                <c:pt idx="531">
                  <c:v>0.25</c:v>
                </c:pt>
                <c:pt idx="532">
                  <c:v>0.25</c:v>
                </c:pt>
                <c:pt idx="533">
                  <c:v>0.25</c:v>
                </c:pt>
                <c:pt idx="534">
                  <c:v>0.25</c:v>
                </c:pt>
                <c:pt idx="535">
                  <c:v>0.25</c:v>
                </c:pt>
                <c:pt idx="536">
                  <c:v>0.25</c:v>
                </c:pt>
                <c:pt idx="537">
                  <c:v>0.25</c:v>
                </c:pt>
                <c:pt idx="538">
                  <c:v>0.25</c:v>
                </c:pt>
                <c:pt idx="539">
                  <c:v>0.5</c:v>
                </c:pt>
                <c:pt idx="540">
                  <c:v>0.5</c:v>
                </c:pt>
                <c:pt idx="541">
                  <c:v>0.5</c:v>
                </c:pt>
                <c:pt idx="542">
                  <c:v>0.5</c:v>
                </c:pt>
                <c:pt idx="543">
                  <c:v>0.5</c:v>
                </c:pt>
                <c:pt idx="544">
                  <c:v>0.5</c:v>
                </c:pt>
                <c:pt idx="545">
                  <c:v>0.5</c:v>
                </c:pt>
                <c:pt idx="546">
                  <c:v>0.5</c:v>
                </c:pt>
                <c:pt idx="547">
                  <c:v>0.5</c:v>
                </c:pt>
                <c:pt idx="548">
                  <c:v>0.5</c:v>
                </c:pt>
                <c:pt idx="549">
                  <c:v>0.5</c:v>
                </c:pt>
                <c:pt idx="550">
                  <c:v>0.5</c:v>
                </c:pt>
                <c:pt idx="551">
                  <c:v>0.75</c:v>
                </c:pt>
                <c:pt idx="552">
                  <c:v>0.75</c:v>
                </c:pt>
                <c:pt idx="553">
                  <c:v>0.75</c:v>
                </c:pt>
                <c:pt idx="554">
                  <c:v>1</c:v>
                </c:pt>
                <c:pt idx="555">
                  <c:v>1</c:v>
                </c:pt>
                <c:pt idx="556">
                  <c:v>1</c:v>
                </c:pt>
                <c:pt idx="557">
                  <c:v>1.25</c:v>
                </c:pt>
                <c:pt idx="558">
                  <c:v>1.25</c:v>
                </c:pt>
                <c:pt idx="559">
                  <c:v>1.25</c:v>
                </c:pt>
                <c:pt idx="560">
                  <c:v>1.25</c:v>
                </c:pt>
                <c:pt idx="561">
                  <c:v>1.25</c:v>
                </c:pt>
                <c:pt idx="562">
                  <c:v>1.25</c:v>
                </c:pt>
                <c:pt idx="563">
                  <c:v>1.5</c:v>
                </c:pt>
                <c:pt idx="564">
                  <c:v>1.5</c:v>
                </c:pt>
                <c:pt idx="565">
                  <c:v>1.5</c:v>
                </c:pt>
                <c:pt idx="566">
                  <c:v>1.75</c:v>
                </c:pt>
                <c:pt idx="567">
                  <c:v>1.75</c:v>
                </c:pt>
                <c:pt idx="568">
                  <c:v>1.75</c:v>
                </c:pt>
                <c:pt idx="569">
                  <c:v>2</c:v>
                </c:pt>
                <c:pt idx="570">
                  <c:v>2</c:v>
                </c:pt>
                <c:pt idx="571">
                  <c:v>2</c:v>
                </c:pt>
                <c:pt idx="572">
                  <c:v>2.25</c:v>
                </c:pt>
                <c:pt idx="573">
                  <c:v>2.25</c:v>
                </c:pt>
                <c:pt idx="574">
                  <c:v>2.25</c:v>
                </c:pt>
                <c:pt idx="575">
                  <c:v>2.5</c:v>
                </c:pt>
                <c:pt idx="576">
                  <c:v>2.5</c:v>
                </c:pt>
                <c:pt idx="577">
                  <c:v>2.5</c:v>
                </c:pt>
                <c:pt idx="578">
                  <c:v>2.5</c:v>
                </c:pt>
                <c:pt idx="579">
                  <c:v>2.5</c:v>
                </c:pt>
                <c:pt idx="580">
                  <c:v>2.5</c:v>
                </c:pt>
                <c:pt idx="581">
                  <c:v>2.5</c:v>
                </c:pt>
                <c:pt idx="582">
                  <c:v>2.25</c:v>
                </c:pt>
                <c:pt idx="583">
                  <c:v>2.25</c:v>
                </c:pt>
                <c:pt idx="584">
                  <c:v>2</c:v>
                </c:pt>
                <c:pt idx="585">
                  <c:v>1.75</c:v>
                </c:pt>
                <c:pt idx="586">
                  <c:v>1.75</c:v>
                </c:pt>
                <c:pt idx="587">
                  <c:v>1.75</c:v>
                </c:pt>
                <c:pt idx="588">
                  <c:v>1.75</c:v>
                </c:pt>
                <c:pt idx="589">
                  <c:v>1.75</c:v>
                </c:pt>
                <c:pt idx="590">
                  <c:v>0.25</c:v>
                </c:pt>
                <c:pt idx="591">
                  <c:v>0.25</c:v>
                </c:pt>
                <c:pt idx="592">
                  <c:v>0.25</c:v>
                </c:pt>
                <c:pt idx="593">
                  <c:v>0.25</c:v>
                </c:pt>
                <c:pt idx="594">
                  <c:v>0.25</c:v>
                </c:pt>
              </c:numCache>
            </c:numRef>
          </c:val>
          <c:smooth val="0"/>
          <c:extLst>
            <c:ext xmlns:c16="http://schemas.microsoft.com/office/drawing/2014/chart" uri="{C3380CC4-5D6E-409C-BE32-E72D297353CC}">
              <c16:uniqueId val="{00000000-E90F-4F83-B364-B3E057E33181}"/>
            </c:ext>
          </c:extLst>
        </c:ser>
        <c:ser>
          <c:idx val="1"/>
          <c:order val="1"/>
          <c:tx>
            <c:strRef>
              <c:f>[Book1]Sheet1!$J$6</c:f>
              <c:strCache>
                <c:ptCount val="1"/>
                <c:pt idx="0">
                  <c:v>UK</c:v>
                </c:pt>
              </c:strCache>
            </c:strRef>
          </c:tx>
          <c:spPr>
            <a:ln w="19050" cap="rnd">
              <a:solidFill>
                <a:schemeClr val="accent2"/>
              </a:solidFill>
              <a:round/>
            </a:ln>
            <a:effectLst/>
          </c:spPr>
          <c:marker>
            <c:symbol val="none"/>
          </c:marker>
          <c:cat>
            <c:numRef>
              <c:f>[Book1]Sheet1!$H$7:$H$601</c:f>
              <c:numCache>
                <c:formatCode>m/d/yyyy</c:formatCode>
                <c:ptCount val="595"/>
                <c:pt idx="0">
                  <c:v>25962</c:v>
                </c:pt>
                <c:pt idx="1">
                  <c:v>25990</c:v>
                </c:pt>
                <c:pt idx="2">
                  <c:v>26023</c:v>
                </c:pt>
                <c:pt idx="3">
                  <c:v>26053</c:v>
                </c:pt>
                <c:pt idx="4">
                  <c:v>26084</c:v>
                </c:pt>
                <c:pt idx="5">
                  <c:v>26114</c:v>
                </c:pt>
                <c:pt idx="6">
                  <c:v>26144</c:v>
                </c:pt>
                <c:pt idx="7">
                  <c:v>26176</c:v>
                </c:pt>
                <c:pt idx="8">
                  <c:v>26206</c:v>
                </c:pt>
                <c:pt idx="9">
                  <c:v>26235</c:v>
                </c:pt>
                <c:pt idx="10">
                  <c:v>26267</c:v>
                </c:pt>
                <c:pt idx="11">
                  <c:v>26298</c:v>
                </c:pt>
                <c:pt idx="12">
                  <c:v>26329</c:v>
                </c:pt>
                <c:pt idx="13">
                  <c:v>26358</c:v>
                </c:pt>
                <c:pt idx="14">
                  <c:v>26389</c:v>
                </c:pt>
                <c:pt idx="15">
                  <c:v>26417</c:v>
                </c:pt>
                <c:pt idx="16">
                  <c:v>26450</c:v>
                </c:pt>
                <c:pt idx="17">
                  <c:v>26480</c:v>
                </c:pt>
                <c:pt idx="18">
                  <c:v>26511</c:v>
                </c:pt>
                <c:pt idx="19">
                  <c:v>26542</c:v>
                </c:pt>
                <c:pt idx="20">
                  <c:v>26571</c:v>
                </c:pt>
                <c:pt idx="21">
                  <c:v>26603</c:v>
                </c:pt>
                <c:pt idx="22">
                  <c:v>26633</c:v>
                </c:pt>
                <c:pt idx="23">
                  <c:v>26662</c:v>
                </c:pt>
                <c:pt idx="24">
                  <c:v>26695</c:v>
                </c:pt>
                <c:pt idx="25">
                  <c:v>26723</c:v>
                </c:pt>
                <c:pt idx="26">
                  <c:v>26753</c:v>
                </c:pt>
                <c:pt idx="27">
                  <c:v>26784</c:v>
                </c:pt>
                <c:pt idx="28">
                  <c:v>26815</c:v>
                </c:pt>
                <c:pt idx="29">
                  <c:v>26844</c:v>
                </c:pt>
                <c:pt idx="30">
                  <c:v>26876</c:v>
                </c:pt>
                <c:pt idx="31">
                  <c:v>26907</c:v>
                </c:pt>
                <c:pt idx="32">
                  <c:v>26935</c:v>
                </c:pt>
                <c:pt idx="33">
                  <c:v>26968</c:v>
                </c:pt>
                <c:pt idx="34">
                  <c:v>26998</c:v>
                </c:pt>
                <c:pt idx="35">
                  <c:v>27029</c:v>
                </c:pt>
                <c:pt idx="36">
                  <c:v>27060</c:v>
                </c:pt>
                <c:pt idx="37">
                  <c:v>27088</c:v>
                </c:pt>
                <c:pt idx="38">
                  <c:v>27117</c:v>
                </c:pt>
                <c:pt idx="39">
                  <c:v>27149</c:v>
                </c:pt>
                <c:pt idx="40">
                  <c:v>27180</c:v>
                </c:pt>
                <c:pt idx="41">
                  <c:v>27208</c:v>
                </c:pt>
                <c:pt idx="42">
                  <c:v>27241</c:v>
                </c:pt>
                <c:pt idx="43">
                  <c:v>27271</c:v>
                </c:pt>
                <c:pt idx="44">
                  <c:v>27302</c:v>
                </c:pt>
                <c:pt idx="45">
                  <c:v>27333</c:v>
                </c:pt>
                <c:pt idx="46">
                  <c:v>27362</c:v>
                </c:pt>
                <c:pt idx="47">
                  <c:v>27394</c:v>
                </c:pt>
                <c:pt idx="48">
                  <c:v>27425</c:v>
                </c:pt>
                <c:pt idx="49">
                  <c:v>27453</c:v>
                </c:pt>
                <c:pt idx="50">
                  <c:v>27484</c:v>
                </c:pt>
                <c:pt idx="51">
                  <c:v>27514</c:v>
                </c:pt>
                <c:pt idx="52">
                  <c:v>27544</c:v>
                </c:pt>
                <c:pt idx="53">
                  <c:v>27575</c:v>
                </c:pt>
                <c:pt idx="54">
                  <c:v>27606</c:v>
                </c:pt>
                <c:pt idx="55">
                  <c:v>27635</c:v>
                </c:pt>
                <c:pt idx="56">
                  <c:v>27667</c:v>
                </c:pt>
                <c:pt idx="57">
                  <c:v>27698</c:v>
                </c:pt>
                <c:pt idx="58">
                  <c:v>27726</c:v>
                </c:pt>
                <c:pt idx="59">
                  <c:v>27759</c:v>
                </c:pt>
                <c:pt idx="60">
                  <c:v>27789</c:v>
                </c:pt>
                <c:pt idx="61">
                  <c:v>27817</c:v>
                </c:pt>
                <c:pt idx="62">
                  <c:v>27850</c:v>
                </c:pt>
                <c:pt idx="63">
                  <c:v>27880</c:v>
                </c:pt>
                <c:pt idx="64">
                  <c:v>27911</c:v>
                </c:pt>
                <c:pt idx="65">
                  <c:v>27941</c:v>
                </c:pt>
                <c:pt idx="66">
                  <c:v>27971</c:v>
                </c:pt>
                <c:pt idx="67">
                  <c:v>28003</c:v>
                </c:pt>
                <c:pt idx="68">
                  <c:v>28033</c:v>
                </c:pt>
                <c:pt idx="69">
                  <c:v>28062</c:v>
                </c:pt>
                <c:pt idx="70">
                  <c:v>28094</c:v>
                </c:pt>
                <c:pt idx="71">
                  <c:v>28125</c:v>
                </c:pt>
                <c:pt idx="72">
                  <c:v>28156</c:v>
                </c:pt>
                <c:pt idx="73">
                  <c:v>28184</c:v>
                </c:pt>
                <c:pt idx="74">
                  <c:v>28215</c:v>
                </c:pt>
                <c:pt idx="75">
                  <c:v>28244</c:v>
                </c:pt>
                <c:pt idx="76">
                  <c:v>28276</c:v>
                </c:pt>
                <c:pt idx="77">
                  <c:v>28306</c:v>
                </c:pt>
                <c:pt idx="78">
                  <c:v>28335</c:v>
                </c:pt>
                <c:pt idx="79">
                  <c:v>28368</c:v>
                </c:pt>
                <c:pt idx="80">
                  <c:v>28398</c:v>
                </c:pt>
                <c:pt idx="81">
                  <c:v>28429</c:v>
                </c:pt>
                <c:pt idx="82">
                  <c:v>28459</c:v>
                </c:pt>
                <c:pt idx="83">
                  <c:v>28489</c:v>
                </c:pt>
                <c:pt idx="84">
                  <c:v>28521</c:v>
                </c:pt>
                <c:pt idx="85">
                  <c:v>28549</c:v>
                </c:pt>
                <c:pt idx="86">
                  <c:v>28580</c:v>
                </c:pt>
                <c:pt idx="87">
                  <c:v>28608</c:v>
                </c:pt>
                <c:pt idx="88">
                  <c:v>28641</c:v>
                </c:pt>
                <c:pt idx="89">
                  <c:v>28671</c:v>
                </c:pt>
                <c:pt idx="90">
                  <c:v>28702</c:v>
                </c:pt>
                <c:pt idx="91">
                  <c:v>28733</c:v>
                </c:pt>
                <c:pt idx="92">
                  <c:v>28762</c:v>
                </c:pt>
                <c:pt idx="93">
                  <c:v>28794</c:v>
                </c:pt>
                <c:pt idx="94">
                  <c:v>28824</c:v>
                </c:pt>
                <c:pt idx="95">
                  <c:v>28853</c:v>
                </c:pt>
                <c:pt idx="96">
                  <c:v>28886</c:v>
                </c:pt>
                <c:pt idx="97">
                  <c:v>28914</c:v>
                </c:pt>
                <c:pt idx="98">
                  <c:v>28944</c:v>
                </c:pt>
                <c:pt idx="99">
                  <c:v>28975</c:v>
                </c:pt>
                <c:pt idx="100">
                  <c:v>29006</c:v>
                </c:pt>
                <c:pt idx="101">
                  <c:v>29035</c:v>
                </c:pt>
                <c:pt idx="102">
                  <c:v>29067</c:v>
                </c:pt>
                <c:pt idx="103">
                  <c:v>29098</c:v>
                </c:pt>
                <c:pt idx="104">
                  <c:v>29126</c:v>
                </c:pt>
                <c:pt idx="105">
                  <c:v>29159</c:v>
                </c:pt>
                <c:pt idx="106">
                  <c:v>29189</c:v>
                </c:pt>
                <c:pt idx="107">
                  <c:v>29220</c:v>
                </c:pt>
                <c:pt idx="108">
                  <c:v>29251</c:v>
                </c:pt>
                <c:pt idx="109">
                  <c:v>29280</c:v>
                </c:pt>
                <c:pt idx="110">
                  <c:v>29311</c:v>
                </c:pt>
                <c:pt idx="111">
                  <c:v>29341</c:v>
                </c:pt>
                <c:pt idx="112">
                  <c:v>29371</c:v>
                </c:pt>
                <c:pt idx="113">
                  <c:v>29402</c:v>
                </c:pt>
                <c:pt idx="114">
                  <c:v>29433</c:v>
                </c:pt>
                <c:pt idx="115">
                  <c:v>29462</c:v>
                </c:pt>
                <c:pt idx="116">
                  <c:v>29494</c:v>
                </c:pt>
                <c:pt idx="117">
                  <c:v>29525</c:v>
                </c:pt>
                <c:pt idx="118">
                  <c:v>29553</c:v>
                </c:pt>
                <c:pt idx="119">
                  <c:v>29586</c:v>
                </c:pt>
                <c:pt idx="120">
                  <c:v>29616</c:v>
                </c:pt>
                <c:pt idx="121">
                  <c:v>29644</c:v>
                </c:pt>
                <c:pt idx="122">
                  <c:v>29676</c:v>
                </c:pt>
                <c:pt idx="123">
                  <c:v>29706</c:v>
                </c:pt>
                <c:pt idx="124">
                  <c:v>29735</c:v>
                </c:pt>
                <c:pt idx="125">
                  <c:v>29767</c:v>
                </c:pt>
                <c:pt idx="126">
                  <c:v>29798</c:v>
                </c:pt>
                <c:pt idx="127">
                  <c:v>29829</c:v>
                </c:pt>
                <c:pt idx="128">
                  <c:v>29859</c:v>
                </c:pt>
                <c:pt idx="129">
                  <c:v>29889</c:v>
                </c:pt>
                <c:pt idx="130">
                  <c:v>29920</c:v>
                </c:pt>
                <c:pt idx="131">
                  <c:v>29951</c:v>
                </c:pt>
                <c:pt idx="132">
                  <c:v>29980</c:v>
                </c:pt>
                <c:pt idx="133">
                  <c:v>30008</c:v>
                </c:pt>
                <c:pt idx="134">
                  <c:v>30041</c:v>
                </c:pt>
                <c:pt idx="135">
                  <c:v>30071</c:v>
                </c:pt>
                <c:pt idx="136">
                  <c:v>30102</c:v>
                </c:pt>
                <c:pt idx="137">
                  <c:v>30132</c:v>
                </c:pt>
                <c:pt idx="138">
                  <c:v>30162</c:v>
                </c:pt>
                <c:pt idx="139">
                  <c:v>30194</c:v>
                </c:pt>
                <c:pt idx="140">
                  <c:v>30224</c:v>
                </c:pt>
                <c:pt idx="141">
                  <c:v>30253</c:v>
                </c:pt>
                <c:pt idx="142">
                  <c:v>30285</c:v>
                </c:pt>
                <c:pt idx="143">
                  <c:v>30316</c:v>
                </c:pt>
                <c:pt idx="144">
                  <c:v>30347</c:v>
                </c:pt>
                <c:pt idx="145">
                  <c:v>30375</c:v>
                </c:pt>
                <c:pt idx="146">
                  <c:v>30406</c:v>
                </c:pt>
                <c:pt idx="147">
                  <c:v>30435</c:v>
                </c:pt>
                <c:pt idx="148">
                  <c:v>30467</c:v>
                </c:pt>
                <c:pt idx="149">
                  <c:v>30497</c:v>
                </c:pt>
                <c:pt idx="150">
                  <c:v>30526</c:v>
                </c:pt>
                <c:pt idx="151">
                  <c:v>30559</c:v>
                </c:pt>
                <c:pt idx="152">
                  <c:v>30589</c:v>
                </c:pt>
                <c:pt idx="153">
                  <c:v>30620</c:v>
                </c:pt>
                <c:pt idx="154">
                  <c:v>30650</c:v>
                </c:pt>
                <c:pt idx="155">
                  <c:v>30680</c:v>
                </c:pt>
                <c:pt idx="156">
                  <c:v>30712</c:v>
                </c:pt>
                <c:pt idx="157">
                  <c:v>30741</c:v>
                </c:pt>
                <c:pt idx="158">
                  <c:v>30771</c:v>
                </c:pt>
                <c:pt idx="159">
                  <c:v>30802</c:v>
                </c:pt>
                <c:pt idx="160">
                  <c:v>30833</c:v>
                </c:pt>
                <c:pt idx="161">
                  <c:v>30862</c:v>
                </c:pt>
                <c:pt idx="162">
                  <c:v>30894</c:v>
                </c:pt>
                <c:pt idx="163">
                  <c:v>30925</c:v>
                </c:pt>
                <c:pt idx="164">
                  <c:v>30953</c:v>
                </c:pt>
                <c:pt idx="165">
                  <c:v>30986</c:v>
                </c:pt>
                <c:pt idx="166">
                  <c:v>31016</c:v>
                </c:pt>
                <c:pt idx="167">
                  <c:v>31047</c:v>
                </c:pt>
                <c:pt idx="168">
                  <c:v>31078</c:v>
                </c:pt>
                <c:pt idx="169">
                  <c:v>31106</c:v>
                </c:pt>
                <c:pt idx="170">
                  <c:v>31135</c:v>
                </c:pt>
                <c:pt idx="171">
                  <c:v>31167</c:v>
                </c:pt>
                <c:pt idx="172">
                  <c:v>31198</c:v>
                </c:pt>
                <c:pt idx="173">
                  <c:v>31226</c:v>
                </c:pt>
                <c:pt idx="174">
                  <c:v>31259</c:v>
                </c:pt>
                <c:pt idx="175">
                  <c:v>31289</c:v>
                </c:pt>
                <c:pt idx="176">
                  <c:v>31320</c:v>
                </c:pt>
                <c:pt idx="177">
                  <c:v>31351</c:v>
                </c:pt>
                <c:pt idx="178">
                  <c:v>31380</c:v>
                </c:pt>
                <c:pt idx="179">
                  <c:v>31412</c:v>
                </c:pt>
                <c:pt idx="180">
                  <c:v>31443</c:v>
                </c:pt>
                <c:pt idx="181">
                  <c:v>31471</c:v>
                </c:pt>
                <c:pt idx="182">
                  <c:v>31502</c:v>
                </c:pt>
                <c:pt idx="183">
                  <c:v>31532</c:v>
                </c:pt>
                <c:pt idx="184">
                  <c:v>31562</c:v>
                </c:pt>
                <c:pt idx="185">
                  <c:v>31593</c:v>
                </c:pt>
                <c:pt idx="186">
                  <c:v>31624</c:v>
                </c:pt>
                <c:pt idx="187">
                  <c:v>31653</c:v>
                </c:pt>
                <c:pt idx="188">
                  <c:v>31685</c:v>
                </c:pt>
                <c:pt idx="189">
                  <c:v>31716</c:v>
                </c:pt>
                <c:pt idx="190">
                  <c:v>31744</c:v>
                </c:pt>
                <c:pt idx="191">
                  <c:v>31777</c:v>
                </c:pt>
                <c:pt idx="192">
                  <c:v>31807</c:v>
                </c:pt>
                <c:pt idx="193">
                  <c:v>31835</c:v>
                </c:pt>
                <c:pt idx="194">
                  <c:v>31867</c:v>
                </c:pt>
                <c:pt idx="195">
                  <c:v>31897</c:v>
                </c:pt>
                <c:pt idx="196">
                  <c:v>31926</c:v>
                </c:pt>
                <c:pt idx="197">
                  <c:v>31958</c:v>
                </c:pt>
                <c:pt idx="198">
                  <c:v>31989</c:v>
                </c:pt>
                <c:pt idx="199">
                  <c:v>32020</c:v>
                </c:pt>
                <c:pt idx="200">
                  <c:v>32050</c:v>
                </c:pt>
                <c:pt idx="201">
                  <c:v>32080</c:v>
                </c:pt>
                <c:pt idx="202">
                  <c:v>32111</c:v>
                </c:pt>
                <c:pt idx="203">
                  <c:v>32142</c:v>
                </c:pt>
                <c:pt idx="204">
                  <c:v>32171</c:v>
                </c:pt>
                <c:pt idx="205">
                  <c:v>32202</c:v>
                </c:pt>
                <c:pt idx="206">
                  <c:v>32233</c:v>
                </c:pt>
                <c:pt idx="207">
                  <c:v>32262</c:v>
                </c:pt>
                <c:pt idx="208">
                  <c:v>32294</c:v>
                </c:pt>
                <c:pt idx="209">
                  <c:v>32324</c:v>
                </c:pt>
                <c:pt idx="210">
                  <c:v>32353</c:v>
                </c:pt>
                <c:pt idx="211">
                  <c:v>32386</c:v>
                </c:pt>
                <c:pt idx="212">
                  <c:v>32416</c:v>
                </c:pt>
                <c:pt idx="213">
                  <c:v>32447</c:v>
                </c:pt>
                <c:pt idx="214">
                  <c:v>32477</c:v>
                </c:pt>
                <c:pt idx="215">
                  <c:v>32507</c:v>
                </c:pt>
                <c:pt idx="216">
                  <c:v>32539</c:v>
                </c:pt>
                <c:pt idx="217">
                  <c:v>32567</c:v>
                </c:pt>
                <c:pt idx="218">
                  <c:v>32598</c:v>
                </c:pt>
                <c:pt idx="219">
                  <c:v>32626</c:v>
                </c:pt>
                <c:pt idx="220">
                  <c:v>32659</c:v>
                </c:pt>
                <c:pt idx="221">
                  <c:v>32689</c:v>
                </c:pt>
                <c:pt idx="222">
                  <c:v>32720</c:v>
                </c:pt>
                <c:pt idx="223">
                  <c:v>32751</c:v>
                </c:pt>
                <c:pt idx="224">
                  <c:v>32780</c:v>
                </c:pt>
                <c:pt idx="225">
                  <c:v>32812</c:v>
                </c:pt>
                <c:pt idx="226">
                  <c:v>32842</c:v>
                </c:pt>
                <c:pt idx="227">
                  <c:v>32871</c:v>
                </c:pt>
                <c:pt idx="228">
                  <c:v>32904</c:v>
                </c:pt>
                <c:pt idx="229">
                  <c:v>32932</c:v>
                </c:pt>
                <c:pt idx="230">
                  <c:v>32962</c:v>
                </c:pt>
                <c:pt idx="231">
                  <c:v>32993</c:v>
                </c:pt>
                <c:pt idx="232">
                  <c:v>33024</c:v>
                </c:pt>
                <c:pt idx="233">
                  <c:v>33053</c:v>
                </c:pt>
                <c:pt idx="234">
                  <c:v>33085</c:v>
                </c:pt>
                <c:pt idx="235">
                  <c:v>33116</c:v>
                </c:pt>
                <c:pt idx="236">
                  <c:v>33144</c:v>
                </c:pt>
                <c:pt idx="237">
                  <c:v>33177</c:v>
                </c:pt>
                <c:pt idx="238">
                  <c:v>33207</c:v>
                </c:pt>
                <c:pt idx="239">
                  <c:v>33238</c:v>
                </c:pt>
                <c:pt idx="240">
                  <c:v>33269</c:v>
                </c:pt>
                <c:pt idx="241">
                  <c:v>33297</c:v>
                </c:pt>
                <c:pt idx="242">
                  <c:v>33326</c:v>
                </c:pt>
                <c:pt idx="243">
                  <c:v>33358</c:v>
                </c:pt>
                <c:pt idx="244">
                  <c:v>33389</c:v>
                </c:pt>
                <c:pt idx="245">
                  <c:v>33417</c:v>
                </c:pt>
                <c:pt idx="246">
                  <c:v>33450</c:v>
                </c:pt>
                <c:pt idx="247">
                  <c:v>33480</c:v>
                </c:pt>
                <c:pt idx="248">
                  <c:v>33511</c:v>
                </c:pt>
                <c:pt idx="249">
                  <c:v>33542</c:v>
                </c:pt>
                <c:pt idx="250">
                  <c:v>33571</c:v>
                </c:pt>
                <c:pt idx="251">
                  <c:v>33603</c:v>
                </c:pt>
                <c:pt idx="252">
                  <c:v>33634</c:v>
                </c:pt>
                <c:pt idx="253">
                  <c:v>33662</c:v>
                </c:pt>
                <c:pt idx="254">
                  <c:v>33694</c:v>
                </c:pt>
                <c:pt idx="255">
                  <c:v>33724</c:v>
                </c:pt>
                <c:pt idx="256">
                  <c:v>33753</c:v>
                </c:pt>
                <c:pt idx="257">
                  <c:v>33785</c:v>
                </c:pt>
                <c:pt idx="258">
                  <c:v>33816</c:v>
                </c:pt>
                <c:pt idx="259">
                  <c:v>33847</c:v>
                </c:pt>
                <c:pt idx="260">
                  <c:v>33877</c:v>
                </c:pt>
                <c:pt idx="261">
                  <c:v>33907</c:v>
                </c:pt>
                <c:pt idx="262">
                  <c:v>33938</c:v>
                </c:pt>
                <c:pt idx="263">
                  <c:v>33969</c:v>
                </c:pt>
                <c:pt idx="264">
                  <c:v>33998</c:v>
                </c:pt>
                <c:pt idx="265">
                  <c:v>34026</c:v>
                </c:pt>
                <c:pt idx="266">
                  <c:v>34059</c:v>
                </c:pt>
                <c:pt idx="267">
                  <c:v>34089</c:v>
                </c:pt>
                <c:pt idx="268">
                  <c:v>34120</c:v>
                </c:pt>
                <c:pt idx="269">
                  <c:v>34150</c:v>
                </c:pt>
                <c:pt idx="270">
                  <c:v>34180</c:v>
                </c:pt>
                <c:pt idx="271">
                  <c:v>34212</c:v>
                </c:pt>
                <c:pt idx="272">
                  <c:v>34242</c:v>
                </c:pt>
                <c:pt idx="273">
                  <c:v>34271</c:v>
                </c:pt>
                <c:pt idx="274">
                  <c:v>34303</c:v>
                </c:pt>
                <c:pt idx="275">
                  <c:v>34334</c:v>
                </c:pt>
                <c:pt idx="276">
                  <c:v>34365</c:v>
                </c:pt>
                <c:pt idx="277">
                  <c:v>34393</c:v>
                </c:pt>
                <c:pt idx="278">
                  <c:v>34424</c:v>
                </c:pt>
                <c:pt idx="279">
                  <c:v>34453</c:v>
                </c:pt>
                <c:pt idx="280">
                  <c:v>34485</c:v>
                </c:pt>
                <c:pt idx="281">
                  <c:v>34515</c:v>
                </c:pt>
                <c:pt idx="282">
                  <c:v>34544</c:v>
                </c:pt>
                <c:pt idx="283">
                  <c:v>34577</c:v>
                </c:pt>
                <c:pt idx="284">
                  <c:v>34607</c:v>
                </c:pt>
                <c:pt idx="285">
                  <c:v>34638</c:v>
                </c:pt>
                <c:pt idx="286">
                  <c:v>34668</c:v>
                </c:pt>
                <c:pt idx="287">
                  <c:v>34698</c:v>
                </c:pt>
                <c:pt idx="288">
                  <c:v>34730</c:v>
                </c:pt>
                <c:pt idx="289">
                  <c:v>34758</c:v>
                </c:pt>
                <c:pt idx="290">
                  <c:v>34789</c:v>
                </c:pt>
                <c:pt idx="291">
                  <c:v>34817</c:v>
                </c:pt>
                <c:pt idx="292">
                  <c:v>34850</c:v>
                </c:pt>
                <c:pt idx="293">
                  <c:v>34880</c:v>
                </c:pt>
                <c:pt idx="294">
                  <c:v>34911</c:v>
                </c:pt>
                <c:pt idx="295">
                  <c:v>34942</c:v>
                </c:pt>
                <c:pt idx="296">
                  <c:v>34971</c:v>
                </c:pt>
                <c:pt idx="297">
                  <c:v>35003</c:v>
                </c:pt>
                <c:pt idx="298">
                  <c:v>35033</c:v>
                </c:pt>
                <c:pt idx="299">
                  <c:v>35062</c:v>
                </c:pt>
                <c:pt idx="300">
                  <c:v>35095</c:v>
                </c:pt>
                <c:pt idx="301">
                  <c:v>35124</c:v>
                </c:pt>
                <c:pt idx="302">
                  <c:v>35153</c:v>
                </c:pt>
                <c:pt idx="303">
                  <c:v>35185</c:v>
                </c:pt>
                <c:pt idx="304">
                  <c:v>35216</c:v>
                </c:pt>
                <c:pt idx="305">
                  <c:v>35244</c:v>
                </c:pt>
                <c:pt idx="306">
                  <c:v>35277</c:v>
                </c:pt>
                <c:pt idx="307">
                  <c:v>35307</c:v>
                </c:pt>
                <c:pt idx="308">
                  <c:v>35338</c:v>
                </c:pt>
                <c:pt idx="309">
                  <c:v>35369</c:v>
                </c:pt>
                <c:pt idx="310">
                  <c:v>35398</c:v>
                </c:pt>
                <c:pt idx="311">
                  <c:v>35430</c:v>
                </c:pt>
                <c:pt idx="312">
                  <c:v>35461</c:v>
                </c:pt>
                <c:pt idx="313">
                  <c:v>35489</c:v>
                </c:pt>
                <c:pt idx="314">
                  <c:v>35520</c:v>
                </c:pt>
                <c:pt idx="315">
                  <c:v>35550</c:v>
                </c:pt>
                <c:pt idx="316">
                  <c:v>35580</c:v>
                </c:pt>
                <c:pt idx="317">
                  <c:v>35611</c:v>
                </c:pt>
                <c:pt idx="318">
                  <c:v>35642</c:v>
                </c:pt>
                <c:pt idx="319">
                  <c:v>35671</c:v>
                </c:pt>
                <c:pt idx="320">
                  <c:v>35703</c:v>
                </c:pt>
                <c:pt idx="321">
                  <c:v>35734</c:v>
                </c:pt>
                <c:pt idx="322">
                  <c:v>35762</c:v>
                </c:pt>
                <c:pt idx="323">
                  <c:v>35795</c:v>
                </c:pt>
                <c:pt idx="324">
                  <c:v>35825</c:v>
                </c:pt>
                <c:pt idx="325">
                  <c:v>35853</c:v>
                </c:pt>
                <c:pt idx="326">
                  <c:v>35885</c:v>
                </c:pt>
                <c:pt idx="327">
                  <c:v>35915</c:v>
                </c:pt>
                <c:pt idx="328">
                  <c:v>35944</c:v>
                </c:pt>
                <c:pt idx="329">
                  <c:v>35976</c:v>
                </c:pt>
                <c:pt idx="330">
                  <c:v>36007</c:v>
                </c:pt>
                <c:pt idx="331">
                  <c:v>36038</c:v>
                </c:pt>
                <c:pt idx="332">
                  <c:v>36068</c:v>
                </c:pt>
                <c:pt idx="333">
                  <c:v>36098</c:v>
                </c:pt>
                <c:pt idx="334">
                  <c:v>36129</c:v>
                </c:pt>
                <c:pt idx="335">
                  <c:v>36160</c:v>
                </c:pt>
                <c:pt idx="336">
                  <c:v>36189</c:v>
                </c:pt>
                <c:pt idx="337">
                  <c:v>36217</c:v>
                </c:pt>
                <c:pt idx="338">
                  <c:v>36250</c:v>
                </c:pt>
                <c:pt idx="339">
                  <c:v>36280</c:v>
                </c:pt>
                <c:pt idx="340">
                  <c:v>36311</c:v>
                </c:pt>
                <c:pt idx="341">
                  <c:v>36341</c:v>
                </c:pt>
                <c:pt idx="342">
                  <c:v>36371</c:v>
                </c:pt>
                <c:pt idx="343">
                  <c:v>36403</c:v>
                </c:pt>
                <c:pt idx="344">
                  <c:v>36433</c:v>
                </c:pt>
                <c:pt idx="345">
                  <c:v>36462</c:v>
                </c:pt>
                <c:pt idx="346">
                  <c:v>36494</c:v>
                </c:pt>
                <c:pt idx="347">
                  <c:v>36525</c:v>
                </c:pt>
                <c:pt idx="348">
                  <c:v>36556</c:v>
                </c:pt>
                <c:pt idx="349">
                  <c:v>36585</c:v>
                </c:pt>
                <c:pt idx="350">
                  <c:v>36616</c:v>
                </c:pt>
                <c:pt idx="351">
                  <c:v>36644</c:v>
                </c:pt>
                <c:pt idx="352">
                  <c:v>36677</c:v>
                </c:pt>
                <c:pt idx="353">
                  <c:v>36707</c:v>
                </c:pt>
                <c:pt idx="354">
                  <c:v>36738</c:v>
                </c:pt>
                <c:pt idx="355">
                  <c:v>36769</c:v>
                </c:pt>
                <c:pt idx="356">
                  <c:v>36798</c:v>
                </c:pt>
                <c:pt idx="357">
                  <c:v>36830</c:v>
                </c:pt>
                <c:pt idx="358">
                  <c:v>36860</c:v>
                </c:pt>
                <c:pt idx="359">
                  <c:v>36889</c:v>
                </c:pt>
                <c:pt idx="360">
                  <c:v>36922</c:v>
                </c:pt>
                <c:pt idx="361">
                  <c:v>36950</c:v>
                </c:pt>
                <c:pt idx="362">
                  <c:v>36980</c:v>
                </c:pt>
                <c:pt idx="363">
                  <c:v>37011</c:v>
                </c:pt>
                <c:pt idx="364">
                  <c:v>37042</c:v>
                </c:pt>
                <c:pt idx="365">
                  <c:v>37071</c:v>
                </c:pt>
                <c:pt idx="366">
                  <c:v>37103</c:v>
                </c:pt>
                <c:pt idx="367">
                  <c:v>37134</c:v>
                </c:pt>
                <c:pt idx="368">
                  <c:v>37162</c:v>
                </c:pt>
                <c:pt idx="369">
                  <c:v>37195</c:v>
                </c:pt>
                <c:pt idx="370">
                  <c:v>37225</c:v>
                </c:pt>
                <c:pt idx="371">
                  <c:v>37256</c:v>
                </c:pt>
                <c:pt idx="372">
                  <c:v>37287</c:v>
                </c:pt>
                <c:pt idx="373">
                  <c:v>37315</c:v>
                </c:pt>
                <c:pt idx="374">
                  <c:v>37344</c:v>
                </c:pt>
                <c:pt idx="375">
                  <c:v>37376</c:v>
                </c:pt>
                <c:pt idx="376">
                  <c:v>37407</c:v>
                </c:pt>
                <c:pt idx="377">
                  <c:v>37435</c:v>
                </c:pt>
                <c:pt idx="378">
                  <c:v>37468</c:v>
                </c:pt>
                <c:pt idx="379">
                  <c:v>37498</c:v>
                </c:pt>
                <c:pt idx="380">
                  <c:v>37529</c:v>
                </c:pt>
                <c:pt idx="381">
                  <c:v>37560</c:v>
                </c:pt>
                <c:pt idx="382">
                  <c:v>37589</c:v>
                </c:pt>
                <c:pt idx="383">
                  <c:v>37621</c:v>
                </c:pt>
                <c:pt idx="384">
                  <c:v>37652</c:v>
                </c:pt>
                <c:pt idx="385">
                  <c:v>37680</c:v>
                </c:pt>
                <c:pt idx="386">
                  <c:v>37711</c:v>
                </c:pt>
                <c:pt idx="387">
                  <c:v>37741</c:v>
                </c:pt>
                <c:pt idx="388">
                  <c:v>37771</c:v>
                </c:pt>
                <c:pt idx="389">
                  <c:v>37802</c:v>
                </c:pt>
                <c:pt idx="390">
                  <c:v>37833</c:v>
                </c:pt>
                <c:pt idx="391">
                  <c:v>37862</c:v>
                </c:pt>
                <c:pt idx="392">
                  <c:v>37894</c:v>
                </c:pt>
                <c:pt idx="393">
                  <c:v>37925</c:v>
                </c:pt>
                <c:pt idx="394">
                  <c:v>37953</c:v>
                </c:pt>
                <c:pt idx="395">
                  <c:v>37986</c:v>
                </c:pt>
                <c:pt idx="396">
                  <c:v>38016</c:v>
                </c:pt>
                <c:pt idx="397">
                  <c:v>38044</c:v>
                </c:pt>
                <c:pt idx="398">
                  <c:v>38077</c:v>
                </c:pt>
                <c:pt idx="399">
                  <c:v>38107</c:v>
                </c:pt>
                <c:pt idx="400">
                  <c:v>38138</c:v>
                </c:pt>
                <c:pt idx="401">
                  <c:v>38168</c:v>
                </c:pt>
                <c:pt idx="402">
                  <c:v>38198</c:v>
                </c:pt>
                <c:pt idx="403">
                  <c:v>38230</c:v>
                </c:pt>
                <c:pt idx="404">
                  <c:v>38260</c:v>
                </c:pt>
                <c:pt idx="405">
                  <c:v>38289</c:v>
                </c:pt>
                <c:pt idx="406">
                  <c:v>38321</c:v>
                </c:pt>
                <c:pt idx="407">
                  <c:v>38352</c:v>
                </c:pt>
                <c:pt idx="408">
                  <c:v>38383</c:v>
                </c:pt>
                <c:pt idx="409">
                  <c:v>38411</c:v>
                </c:pt>
                <c:pt idx="410">
                  <c:v>38442</c:v>
                </c:pt>
                <c:pt idx="411">
                  <c:v>38471</c:v>
                </c:pt>
                <c:pt idx="412">
                  <c:v>38503</c:v>
                </c:pt>
                <c:pt idx="413">
                  <c:v>38533</c:v>
                </c:pt>
                <c:pt idx="414">
                  <c:v>38562</c:v>
                </c:pt>
                <c:pt idx="415">
                  <c:v>38595</c:v>
                </c:pt>
                <c:pt idx="416">
                  <c:v>38625</c:v>
                </c:pt>
                <c:pt idx="417">
                  <c:v>38656</c:v>
                </c:pt>
                <c:pt idx="418">
                  <c:v>38686</c:v>
                </c:pt>
                <c:pt idx="419">
                  <c:v>38716</c:v>
                </c:pt>
                <c:pt idx="420">
                  <c:v>38748</c:v>
                </c:pt>
                <c:pt idx="421">
                  <c:v>38776</c:v>
                </c:pt>
                <c:pt idx="422">
                  <c:v>38807</c:v>
                </c:pt>
                <c:pt idx="423">
                  <c:v>38835</c:v>
                </c:pt>
                <c:pt idx="424">
                  <c:v>38868</c:v>
                </c:pt>
                <c:pt idx="425">
                  <c:v>38898</c:v>
                </c:pt>
                <c:pt idx="426">
                  <c:v>38929</c:v>
                </c:pt>
                <c:pt idx="427">
                  <c:v>38960</c:v>
                </c:pt>
                <c:pt idx="428">
                  <c:v>38989</c:v>
                </c:pt>
                <c:pt idx="429">
                  <c:v>39021</c:v>
                </c:pt>
                <c:pt idx="430">
                  <c:v>39051</c:v>
                </c:pt>
                <c:pt idx="431">
                  <c:v>39080</c:v>
                </c:pt>
                <c:pt idx="432">
                  <c:v>39113</c:v>
                </c:pt>
                <c:pt idx="433">
                  <c:v>39141</c:v>
                </c:pt>
                <c:pt idx="434">
                  <c:v>39171</c:v>
                </c:pt>
                <c:pt idx="435">
                  <c:v>39202</c:v>
                </c:pt>
                <c:pt idx="436">
                  <c:v>39233</c:v>
                </c:pt>
                <c:pt idx="437">
                  <c:v>39262</c:v>
                </c:pt>
                <c:pt idx="438">
                  <c:v>39294</c:v>
                </c:pt>
                <c:pt idx="439">
                  <c:v>39325</c:v>
                </c:pt>
                <c:pt idx="440">
                  <c:v>39353</c:v>
                </c:pt>
                <c:pt idx="441">
                  <c:v>39386</c:v>
                </c:pt>
                <c:pt idx="442">
                  <c:v>39416</c:v>
                </c:pt>
                <c:pt idx="443">
                  <c:v>39447</c:v>
                </c:pt>
                <c:pt idx="444">
                  <c:v>39478</c:v>
                </c:pt>
                <c:pt idx="445">
                  <c:v>39507</c:v>
                </c:pt>
                <c:pt idx="446">
                  <c:v>39538</c:v>
                </c:pt>
                <c:pt idx="447">
                  <c:v>39568</c:v>
                </c:pt>
                <c:pt idx="448">
                  <c:v>39598</c:v>
                </c:pt>
                <c:pt idx="449">
                  <c:v>39629</c:v>
                </c:pt>
                <c:pt idx="450">
                  <c:v>39660</c:v>
                </c:pt>
                <c:pt idx="451">
                  <c:v>39689</c:v>
                </c:pt>
                <c:pt idx="452">
                  <c:v>39721</c:v>
                </c:pt>
                <c:pt idx="453">
                  <c:v>39752</c:v>
                </c:pt>
                <c:pt idx="454">
                  <c:v>39780</c:v>
                </c:pt>
                <c:pt idx="455">
                  <c:v>39813</c:v>
                </c:pt>
                <c:pt idx="456">
                  <c:v>39843</c:v>
                </c:pt>
                <c:pt idx="457">
                  <c:v>39871</c:v>
                </c:pt>
                <c:pt idx="458">
                  <c:v>39903</c:v>
                </c:pt>
                <c:pt idx="459">
                  <c:v>39933</c:v>
                </c:pt>
                <c:pt idx="460">
                  <c:v>39962</c:v>
                </c:pt>
                <c:pt idx="461">
                  <c:v>39994</c:v>
                </c:pt>
                <c:pt idx="462">
                  <c:v>40025</c:v>
                </c:pt>
                <c:pt idx="463">
                  <c:v>40056</c:v>
                </c:pt>
                <c:pt idx="464">
                  <c:v>40086</c:v>
                </c:pt>
                <c:pt idx="465">
                  <c:v>40116</c:v>
                </c:pt>
                <c:pt idx="466">
                  <c:v>40147</c:v>
                </c:pt>
                <c:pt idx="467">
                  <c:v>40178</c:v>
                </c:pt>
                <c:pt idx="468">
                  <c:v>40207</c:v>
                </c:pt>
                <c:pt idx="469">
                  <c:v>40235</c:v>
                </c:pt>
                <c:pt idx="470">
                  <c:v>40268</c:v>
                </c:pt>
                <c:pt idx="471">
                  <c:v>40298</c:v>
                </c:pt>
                <c:pt idx="472">
                  <c:v>40329</c:v>
                </c:pt>
                <c:pt idx="473">
                  <c:v>40359</c:v>
                </c:pt>
                <c:pt idx="474">
                  <c:v>40389</c:v>
                </c:pt>
                <c:pt idx="475">
                  <c:v>40421</c:v>
                </c:pt>
                <c:pt idx="476">
                  <c:v>40451</c:v>
                </c:pt>
                <c:pt idx="477">
                  <c:v>40480</c:v>
                </c:pt>
                <c:pt idx="478">
                  <c:v>40512</c:v>
                </c:pt>
                <c:pt idx="479">
                  <c:v>40543</c:v>
                </c:pt>
                <c:pt idx="480">
                  <c:v>40574</c:v>
                </c:pt>
                <c:pt idx="481">
                  <c:v>40602</c:v>
                </c:pt>
                <c:pt idx="482">
                  <c:v>40633</c:v>
                </c:pt>
                <c:pt idx="483">
                  <c:v>40662</c:v>
                </c:pt>
                <c:pt idx="484">
                  <c:v>40694</c:v>
                </c:pt>
                <c:pt idx="485">
                  <c:v>40724</c:v>
                </c:pt>
                <c:pt idx="486">
                  <c:v>40753</c:v>
                </c:pt>
                <c:pt idx="487">
                  <c:v>40786</c:v>
                </c:pt>
                <c:pt idx="488">
                  <c:v>40816</c:v>
                </c:pt>
                <c:pt idx="489">
                  <c:v>40847</c:v>
                </c:pt>
                <c:pt idx="490">
                  <c:v>40877</c:v>
                </c:pt>
                <c:pt idx="491">
                  <c:v>40907</c:v>
                </c:pt>
                <c:pt idx="492">
                  <c:v>40939</c:v>
                </c:pt>
                <c:pt idx="493">
                  <c:v>40968</c:v>
                </c:pt>
                <c:pt idx="494">
                  <c:v>40998</c:v>
                </c:pt>
                <c:pt idx="495">
                  <c:v>41029</c:v>
                </c:pt>
                <c:pt idx="496">
                  <c:v>41060</c:v>
                </c:pt>
                <c:pt idx="497">
                  <c:v>41089</c:v>
                </c:pt>
                <c:pt idx="498">
                  <c:v>41121</c:v>
                </c:pt>
                <c:pt idx="499">
                  <c:v>41152</c:v>
                </c:pt>
                <c:pt idx="500">
                  <c:v>41180</c:v>
                </c:pt>
                <c:pt idx="501">
                  <c:v>41213</c:v>
                </c:pt>
                <c:pt idx="502">
                  <c:v>41243</c:v>
                </c:pt>
                <c:pt idx="503">
                  <c:v>41274</c:v>
                </c:pt>
                <c:pt idx="504">
                  <c:v>41305</c:v>
                </c:pt>
                <c:pt idx="505">
                  <c:v>41333</c:v>
                </c:pt>
                <c:pt idx="506">
                  <c:v>41362</c:v>
                </c:pt>
                <c:pt idx="507">
                  <c:v>41394</c:v>
                </c:pt>
                <c:pt idx="508">
                  <c:v>41425</c:v>
                </c:pt>
                <c:pt idx="509">
                  <c:v>41453</c:v>
                </c:pt>
                <c:pt idx="510">
                  <c:v>41486</c:v>
                </c:pt>
                <c:pt idx="511">
                  <c:v>41516</c:v>
                </c:pt>
                <c:pt idx="512">
                  <c:v>41547</c:v>
                </c:pt>
                <c:pt idx="513">
                  <c:v>41578</c:v>
                </c:pt>
                <c:pt idx="514">
                  <c:v>41607</c:v>
                </c:pt>
                <c:pt idx="515">
                  <c:v>41639</c:v>
                </c:pt>
                <c:pt idx="516">
                  <c:v>41670</c:v>
                </c:pt>
                <c:pt idx="517">
                  <c:v>41698</c:v>
                </c:pt>
                <c:pt idx="518">
                  <c:v>41729</c:v>
                </c:pt>
                <c:pt idx="519">
                  <c:v>41759</c:v>
                </c:pt>
                <c:pt idx="520">
                  <c:v>41789</c:v>
                </c:pt>
                <c:pt idx="521">
                  <c:v>41820</c:v>
                </c:pt>
                <c:pt idx="522">
                  <c:v>41851</c:v>
                </c:pt>
                <c:pt idx="523">
                  <c:v>41880</c:v>
                </c:pt>
                <c:pt idx="524">
                  <c:v>41912</c:v>
                </c:pt>
                <c:pt idx="525">
                  <c:v>41943</c:v>
                </c:pt>
                <c:pt idx="526">
                  <c:v>41971</c:v>
                </c:pt>
                <c:pt idx="527">
                  <c:v>42004</c:v>
                </c:pt>
                <c:pt idx="528">
                  <c:v>42034</c:v>
                </c:pt>
                <c:pt idx="529">
                  <c:v>42062</c:v>
                </c:pt>
                <c:pt idx="530">
                  <c:v>42094</c:v>
                </c:pt>
                <c:pt idx="531">
                  <c:v>42124</c:v>
                </c:pt>
                <c:pt idx="532">
                  <c:v>42153</c:v>
                </c:pt>
                <c:pt idx="533">
                  <c:v>42185</c:v>
                </c:pt>
                <c:pt idx="534">
                  <c:v>42216</c:v>
                </c:pt>
                <c:pt idx="535">
                  <c:v>42247</c:v>
                </c:pt>
                <c:pt idx="536">
                  <c:v>42277</c:v>
                </c:pt>
                <c:pt idx="537">
                  <c:v>42307</c:v>
                </c:pt>
                <c:pt idx="538">
                  <c:v>42338</c:v>
                </c:pt>
                <c:pt idx="539">
                  <c:v>42369</c:v>
                </c:pt>
                <c:pt idx="540">
                  <c:v>42398</c:v>
                </c:pt>
                <c:pt idx="541">
                  <c:v>42429</c:v>
                </c:pt>
                <c:pt idx="542">
                  <c:v>42460</c:v>
                </c:pt>
                <c:pt idx="543">
                  <c:v>42489</c:v>
                </c:pt>
                <c:pt idx="544">
                  <c:v>42521</c:v>
                </c:pt>
                <c:pt idx="545">
                  <c:v>42551</c:v>
                </c:pt>
                <c:pt idx="546">
                  <c:v>42580</c:v>
                </c:pt>
                <c:pt idx="547">
                  <c:v>42613</c:v>
                </c:pt>
                <c:pt idx="548">
                  <c:v>42643</c:v>
                </c:pt>
                <c:pt idx="549">
                  <c:v>42674</c:v>
                </c:pt>
                <c:pt idx="550">
                  <c:v>42704</c:v>
                </c:pt>
                <c:pt idx="551">
                  <c:v>42734</c:v>
                </c:pt>
                <c:pt idx="552">
                  <c:v>42766</c:v>
                </c:pt>
                <c:pt idx="553">
                  <c:v>42794</c:v>
                </c:pt>
                <c:pt idx="554">
                  <c:v>42825</c:v>
                </c:pt>
                <c:pt idx="555">
                  <c:v>42853</c:v>
                </c:pt>
                <c:pt idx="556">
                  <c:v>42886</c:v>
                </c:pt>
                <c:pt idx="557">
                  <c:v>42916</c:v>
                </c:pt>
                <c:pt idx="558">
                  <c:v>42947</c:v>
                </c:pt>
                <c:pt idx="559">
                  <c:v>42978</c:v>
                </c:pt>
                <c:pt idx="560">
                  <c:v>43007</c:v>
                </c:pt>
                <c:pt idx="561">
                  <c:v>43039</c:v>
                </c:pt>
                <c:pt idx="562">
                  <c:v>43069</c:v>
                </c:pt>
                <c:pt idx="563">
                  <c:v>43098</c:v>
                </c:pt>
                <c:pt idx="564">
                  <c:v>43131</c:v>
                </c:pt>
                <c:pt idx="565">
                  <c:v>43159</c:v>
                </c:pt>
                <c:pt idx="566">
                  <c:v>43189</c:v>
                </c:pt>
                <c:pt idx="567">
                  <c:v>43220</c:v>
                </c:pt>
                <c:pt idx="568">
                  <c:v>43251</c:v>
                </c:pt>
                <c:pt idx="569">
                  <c:v>43280</c:v>
                </c:pt>
                <c:pt idx="570">
                  <c:v>43312</c:v>
                </c:pt>
                <c:pt idx="571">
                  <c:v>43343</c:v>
                </c:pt>
                <c:pt idx="572">
                  <c:v>43371</c:v>
                </c:pt>
                <c:pt idx="573">
                  <c:v>43404</c:v>
                </c:pt>
                <c:pt idx="574">
                  <c:v>43434</c:v>
                </c:pt>
                <c:pt idx="575">
                  <c:v>43465</c:v>
                </c:pt>
                <c:pt idx="576">
                  <c:v>43496</c:v>
                </c:pt>
                <c:pt idx="577">
                  <c:v>43524</c:v>
                </c:pt>
                <c:pt idx="578">
                  <c:v>43553</c:v>
                </c:pt>
                <c:pt idx="579">
                  <c:v>43585</c:v>
                </c:pt>
                <c:pt idx="580">
                  <c:v>43616</c:v>
                </c:pt>
                <c:pt idx="581">
                  <c:v>43644</c:v>
                </c:pt>
                <c:pt idx="582">
                  <c:v>43677</c:v>
                </c:pt>
                <c:pt idx="583">
                  <c:v>43707</c:v>
                </c:pt>
                <c:pt idx="584">
                  <c:v>43738</c:v>
                </c:pt>
                <c:pt idx="585">
                  <c:v>43769</c:v>
                </c:pt>
                <c:pt idx="586">
                  <c:v>43798</c:v>
                </c:pt>
                <c:pt idx="587">
                  <c:v>43830</c:v>
                </c:pt>
                <c:pt idx="588">
                  <c:v>43861</c:v>
                </c:pt>
                <c:pt idx="589">
                  <c:v>43889</c:v>
                </c:pt>
                <c:pt idx="590">
                  <c:v>43921</c:v>
                </c:pt>
                <c:pt idx="591">
                  <c:v>43951</c:v>
                </c:pt>
                <c:pt idx="592">
                  <c:v>43980</c:v>
                </c:pt>
                <c:pt idx="593">
                  <c:v>44012</c:v>
                </c:pt>
                <c:pt idx="594">
                  <c:v>44043</c:v>
                </c:pt>
              </c:numCache>
            </c:numRef>
          </c:cat>
          <c:val>
            <c:numRef>
              <c:f>[Book1]Sheet1!$J$7:$J$601</c:f>
              <c:numCache>
                <c:formatCode>General</c:formatCode>
                <c:ptCount val="595"/>
                <c:pt idx="0">
                  <c:v>7</c:v>
                </c:pt>
                <c:pt idx="1">
                  <c:v>7</c:v>
                </c:pt>
                <c:pt idx="2">
                  <c:v>7</c:v>
                </c:pt>
                <c:pt idx="3">
                  <c:v>6</c:v>
                </c:pt>
                <c:pt idx="4">
                  <c:v>6</c:v>
                </c:pt>
                <c:pt idx="5">
                  <c:v>6</c:v>
                </c:pt>
                <c:pt idx="6">
                  <c:v>6</c:v>
                </c:pt>
                <c:pt idx="7">
                  <c:v>6</c:v>
                </c:pt>
                <c:pt idx="8">
                  <c:v>5</c:v>
                </c:pt>
                <c:pt idx="9">
                  <c:v>5</c:v>
                </c:pt>
                <c:pt idx="10">
                  <c:v>5</c:v>
                </c:pt>
                <c:pt idx="11">
                  <c:v>5</c:v>
                </c:pt>
                <c:pt idx="12">
                  <c:v>5</c:v>
                </c:pt>
                <c:pt idx="13">
                  <c:v>5</c:v>
                </c:pt>
                <c:pt idx="14">
                  <c:v>5</c:v>
                </c:pt>
                <c:pt idx="15">
                  <c:v>5</c:v>
                </c:pt>
                <c:pt idx="16">
                  <c:v>5</c:v>
                </c:pt>
                <c:pt idx="17">
                  <c:v>6</c:v>
                </c:pt>
                <c:pt idx="18">
                  <c:v>6</c:v>
                </c:pt>
                <c:pt idx="19">
                  <c:v>6</c:v>
                </c:pt>
                <c:pt idx="20">
                  <c:v>6</c:v>
                </c:pt>
                <c:pt idx="21">
                  <c:v>7.5</c:v>
                </c:pt>
                <c:pt idx="22">
                  <c:v>7.5</c:v>
                </c:pt>
                <c:pt idx="23">
                  <c:v>9</c:v>
                </c:pt>
                <c:pt idx="24">
                  <c:v>8.75</c:v>
                </c:pt>
                <c:pt idx="25">
                  <c:v>8.75</c:v>
                </c:pt>
                <c:pt idx="26">
                  <c:v>8.5</c:v>
                </c:pt>
                <c:pt idx="27">
                  <c:v>8.25</c:v>
                </c:pt>
                <c:pt idx="28">
                  <c:v>7.75</c:v>
                </c:pt>
                <c:pt idx="29">
                  <c:v>7.5</c:v>
                </c:pt>
                <c:pt idx="30">
                  <c:v>11.5</c:v>
                </c:pt>
                <c:pt idx="31">
                  <c:v>11.5</c:v>
                </c:pt>
                <c:pt idx="32">
                  <c:v>11.5</c:v>
                </c:pt>
                <c:pt idx="33">
                  <c:v>11.25</c:v>
                </c:pt>
                <c:pt idx="34">
                  <c:v>13</c:v>
                </c:pt>
                <c:pt idx="35">
                  <c:v>13</c:v>
                </c:pt>
                <c:pt idx="36">
                  <c:v>12.75</c:v>
                </c:pt>
                <c:pt idx="37">
                  <c:v>12.5</c:v>
                </c:pt>
                <c:pt idx="38">
                  <c:v>12.5</c:v>
                </c:pt>
                <c:pt idx="39">
                  <c:v>12</c:v>
                </c:pt>
                <c:pt idx="40">
                  <c:v>11.75</c:v>
                </c:pt>
                <c:pt idx="41">
                  <c:v>11.75</c:v>
                </c:pt>
                <c:pt idx="42">
                  <c:v>11.75</c:v>
                </c:pt>
                <c:pt idx="43">
                  <c:v>11.75</c:v>
                </c:pt>
                <c:pt idx="44">
                  <c:v>11.5</c:v>
                </c:pt>
                <c:pt idx="45">
                  <c:v>11.5</c:v>
                </c:pt>
                <c:pt idx="46">
                  <c:v>11.5</c:v>
                </c:pt>
                <c:pt idx="47">
                  <c:v>11.5</c:v>
                </c:pt>
                <c:pt idx="48">
                  <c:v>11</c:v>
                </c:pt>
                <c:pt idx="49">
                  <c:v>10.5</c:v>
                </c:pt>
                <c:pt idx="50">
                  <c:v>10</c:v>
                </c:pt>
                <c:pt idx="51">
                  <c:v>9.75</c:v>
                </c:pt>
                <c:pt idx="52">
                  <c:v>10</c:v>
                </c:pt>
                <c:pt idx="53">
                  <c:v>10</c:v>
                </c:pt>
                <c:pt idx="54">
                  <c:v>11</c:v>
                </c:pt>
                <c:pt idx="55">
                  <c:v>11</c:v>
                </c:pt>
                <c:pt idx="56">
                  <c:v>11</c:v>
                </c:pt>
                <c:pt idx="57">
                  <c:v>12</c:v>
                </c:pt>
                <c:pt idx="58">
                  <c:v>11.75</c:v>
                </c:pt>
                <c:pt idx="59">
                  <c:v>11.25</c:v>
                </c:pt>
                <c:pt idx="60">
                  <c:v>10.5</c:v>
                </c:pt>
                <c:pt idx="61">
                  <c:v>9.5</c:v>
                </c:pt>
                <c:pt idx="62">
                  <c:v>9</c:v>
                </c:pt>
                <c:pt idx="63">
                  <c:v>10.5</c:v>
                </c:pt>
                <c:pt idx="64">
                  <c:v>11.5</c:v>
                </c:pt>
                <c:pt idx="65">
                  <c:v>11.5</c:v>
                </c:pt>
                <c:pt idx="66">
                  <c:v>11.5</c:v>
                </c:pt>
                <c:pt idx="67">
                  <c:v>11.5</c:v>
                </c:pt>
                <c:pt idx="68">
                  <c:v>13</c:v>
                </c:pt>
                <c:pt idx="69">
                  <c:v>15</c:v>
                </c:pt>
                <c:pt idx="70">
                  <c:v>14.75</c:v>
                </c:pt>
                <c:pt idx="71">
                  <c:v>14.25</c:v>
                </c:pt>
                <c:pt idx="72">
                  <c:v>13.25</c:v>
                </c:pt>
                <c:pt idx="73">
                  <c:v>12</c:v>
                </c:pt>
                <c:pt idx="74">
                  <c:v>9.5</c:v>
                </c:pt>
                <c:pt idx="75">
                  <c:v>8.75</c:v>
                </c:pt>
                <c:pt idx="76">
                  <c:v>8</c:v>
                </c:pt>
                <c:pt idx="77">
                  <c:v>8</c:v>
                </c:pt>
                <c:pt idx="78">
                  <c:v>8</c:v>
                </c:pt>
                <c:pt idx="79">
                  <c:v>7</c:v>
                </c:pt>
                <c:pt idx="80">
                  <c:v>6</c:v>
                </c:pt>
                <c:pt idx="81">
                  <c:v>5</c:v>
                </c:pt>
                <c:pt idx="82">
                  <c:v>7</c:v>
                </c:pt>
                <c:pt idx="83">
                  <c:v>7</c:v>
                </c:pt>
                <c:pt idx="84">
                  <c:v>6.5</c:v>
                </c:pt>
                <c:pt idx="85">
                  <c:v>6.5</c:v>
                </c:pt>
                <c:pt idx="86">
                  <c:v>6.5</c:v>
                </c:pt>
                <c:pt idx="87">
                  <c:v>7.5</c:v>
                </c:pt>
                <c:pt idx="88">
                  <c:v>9</c:v>
                </c:pt>
                <c:pt idx="89">
                  <c:v>10</c:v>
                </c:pt>
                <c:pt idx="90">
                  <c:v>10</c:v>
                </c:pt>
                <c:pt idx="91">
                  <c:v>10</c:v>
                </c:pt>
                <c:pt idx="92">
                  <c:v>10</c:v>
                </c:pt>
                <c:pt idx="93">
                  <c:v>10</c:v>
                </c:pt>
                <c:pt idx="94">
                  <c:v>12.5</c:v>
                </c:pt>
                <c:pt idx="95">
                  <c:v>12.5</c:v>
                </c:pt>
                <c:pt idx="96">
                  <c:v>12.5</c:v>
                </c:pt>
                <c:pt idx="97">
                  <c:v>14</c:v>
                </c:pt>
                <c:pt idx="98">
                  <c:v>13</c:v>
                </c:pt>
                <c:pt idx="99">
                  <c:v>12</c:v>
                </c:pt>
                <c:pt idx="100">
                  <c:v>12</c:v>
                </c:pt>
                <c:pt idx="101">
                  <c:v>14</c:v>
                </c:pt>
                <c:pt idx="102">
                  <c:v>14</c:v>
                </c:pt>
                <c:pt idx="103">
                  <c:v>14</c:v>
                </c:pt>
                <c:pt idx="104">
                  <c:v>14</c:v>
                </c:pt>
                <c:pt idx="105">
                  <c:v>14</c:v>
                </c:pt>
                <c:pt idx="106">
                  <c:v>17</c:v>
                </c:pt>
                <c:pt idx="107">
                  <c:v>17</c:v>
                </c:pt>
                <c:pt idx="108">
                  <c:v>17</c:v>
                </c:pt>
                <c:pt idx="109">
                  <c:v>17</c:v>
                </c:pt>
                <c:pt idx="110">
                  <c:v>17</c:v>
                </c:pt>
                <c:pt idx="111">
                  <c:v>17</c:v>
                </c:pt>
                <c:pt idx="112">
                  <c:v>17</c:v>
                </c:pt>
                <c:pt idx="113">
                  <c:v>17</c:v>
                </c:pt>
                <c:pt idx="114">
                  <c:v>16</c:v>
                </c:pt>
                <c:pt idx="115">
                  <c:v>16</c:v>
                </c:pt>
                <c:pt idx="116">
                  <c:v>16</c:v>
                </c:pt>
                <c:pt idx="117">
                  <c:v>16</c:v>
                </c:pt>
                <c:pt idx="118">
                  <c:v>14</c:v>
                </c:pt>
                <c:pt idx="119">
                  <c:v>14</c:v>
                </c:pt>
                <c:pt idx="120">
                  <c:v>14</c:v>
                </c:pt>
                <c:pt idx="121">
                  <c:v>14</c:v>
                </c:pt>
                <c:pt idx="122">
                  <c:v>12</c:v>
                </c:pt>
                <c:pt idx="123">
                  <c:v>12</c:v>
                </c:pt>
                <c:pt idx="124">
                  <c:v>12</c:v>
                </c:pt>
                <c:pt idx="125">
                  <c:v>12</c:v>
                </c:pt>
                <c:pt idx="126">
                  <c:v>12</c:v>
                </c:pt>
                <c:pt idx="127">
                  <c:v>12</c:v>
                </c:pt>
                <c:pt idx="128">
                  <c:v>14</c:v>
                </c:pt>
                <c:pt idx="129">
                  <c:v>15</c:v>
                </c:pt>
                <c:pt idx="130">
                  <c:v>15</c:v>
                </c:pt>
                <c:pt idx="131">
                  <c:v>14.5</c:v>
                </c:pt>
                <c:pt idx="132">
                  <c:v>14</c:v>
                </c:pt>
                <c:pt idx="133">
                  <c:v>13.5</c:v>
                </c:pt>
                <c:pt idx="134">
                  <c:v>13</c:v>
                </c:pt>
                <c:pt idx="135">
                  <c:v>13</c:v>
                </c:pt>
                <c:pt idx="136">
                  <c:v>13</c:v>
                </c:pt>
                <c:pt idx="137">
                  <c:v>12.5</c:v>
                </c:pt>
                <c:pt idx="138">
                  <c:v>12</c:v>
                </c:pt>
                <c:pt idx="139">
                  <c:v>10.5</c:v>
                </c:pt>
                <c:pt idx="140">
                  <c:v>10.5</c:v>
                </c:pt>
                <c:pt idx="141">
                  <c:v>9.5</c:v>
                </c:pt>
                <c:pt idx="142">
                  <c:v>10.25</c:v>
                </c:pt>
                <c:pt idx="143">
                  <c:v>10.25</c:v>
                </c:pt>
                <c:pt idx="144">
                  <c:v>11</c:v>
                </c:pt>
                <c:pt idx="145">
                  <c:v>11</c:v>
                </c:pt>
                <c:pt idx="146">
                  <c:v>10.5</c:v>
                </c:pt>
                <c:pt idx="147">
                  <c:v>10</c:v>
                </c:pt>
                <c:pt idx="148">
                  <c:v>10</c:v>
                </c:pt>
                <c:pt idx="149">
                  <c:v>9.5</c:v>
                </c:pt>
                <c:pt idx="150">
                  <c:v>9.5</c:v>
                </c:pt>
                <c:pt idx="151">
                  <c:v>9.5</c:v>
                </c:pt>
                <c:pt idx="152">
                  <c:v>9.5</c:v>
                </c:pt>
                <c:pt idx="153">
                  <c:v>9</c:v>
                </c:pt>
                <c:pt idx="154">
                  <c:v>9</c:v>
                </c:pt>
                <c:pt idx="155">
                  <c:v>9</c:v>
                </c:pt>
                <c:pt idx="156">
                  <c:v>9</c:v>
                </c:pt>
                <c:pt idx="157">
                  <c:v>9</c:v>
                </c:pt>
                <c:pt idx="158">
                  <c:v>8.75</c:v>
                </c:pt>
                <c:pt idx="159">
                  <c:v>8.75</c:v>
                </c:pt>
                <c:pt idx="160">
                  <c:v>9.25</c:v>
                </c:pt>
                <c:pt idx="161">
                  <c:v>9.25</c:v>
                </c:pt>
                <c:pt idx="162">
                  <c:v>12</c:v>
                </c:pt>
                <c:pt idx="163">
                  <c:v>10.5</c:v>
                </c:pt>
                <c:pt idx="164">
                  <c:v>10.5</c:v>
                </c:pt>
                <c:pt idx="165">
                  <c:v>10.5</c:v>
                </c:pt>
                <c:pt idx="166">
                  <c:v>9.75</c:v>
                </c:pt>
                <c:pt idx="167">
                  <c:v>9.75</c:v>
                </c:pt>
                <c:pt idx="168">
                  <c:v>14</c:v>
                </c:pt>
                <c:pt idx="169">
                  <c:v>14</c:v>
                </c:pt>
                <c:pt idx="170">
                  <c:v>13.5</c:v>
                </c:pt>
                <c:pt idx="171">
                  <c:v>12.75</c:v>
                </c:pt>
                <c:pt idx="172">
                  <c:v>12.75</c:v>
                </c:pt>
                <c:pt idx="173">
                  <c:v>12</c:v>
                </c:pt>
                <c:pt idx="174">
                  <c:v>11.5</c:v>
                </c:pt>
                <c:pt idx="175">
                  <c:v>11.5</c:v>
                </c:pt>
                <c:pt idx="176">
                  <c:v>11.5</c:v>
                </c:pt>
                <c:pt idx="177">
                  <c:v>11.5</c:v>
                </c:pt>
                <c:pt idx="178">
                  <c:v>11.5</c:v>
                </c:pt>
                <c:pt idx="179">
                  <c:v>11.5</c:v>
                </c:pt>
                <c:pt idx="180">
                  <c:v>12.5</c:v>
                </c:pt>
                <c:pt idx="181">
                  <c:v>12.5</c:v>
                </c:pt>
                <c:pt idx="182">
                  <c:v>11.5</c:v>
                </c:pt>
                <c:pt idx="183">
                  <c:v>10.5</c:v>
                </c:pt>
                <c:pt idx="184">
                  <c:v>10</c:v>
                </c:pt>
                <c:pt idx="185">
                  <c:v>10</c:v>
                </c:pt>
                <c:pt idx="186">
                  <c:v>10</c:v>
                </c:pt>
                <c:pt idx="187">
                  <c:v>10</c:v>
                </c:pt>
                <c:pt idx="188">
                  <c:v>10</c:v>
                </c:pt>
                <c:pt idx="189">
                  <c:v>11</c:v>
                </c:pt>
                <c:pt idx="190">
                  <c:v>11</c:v>
                </c:pt>
                <c:pt idx="191">
                  <c:v>11</c:v>
                </c:pt>
                <c:pt idx="192">
                  <c:v>11</c:v>
                </c:pt>
                <c:pt idx="193">
                  <c:v>11</c:v>
                </c:pt>
                <c:pt idx="194">
                  <c:v>10</c:v>
                </c:pt>
                <c:pt idx="195">
                  <c:v>9.5</c:v>
                </c:pt>
                <c:pt idx="196">
                  <c:v>9</c:v>
                </c:pt>
                <c:pt idx="197">
                  <c:v>9</c:v>
                </c:pt>
                <c:pt idx="198">
                  <c:v>9</c:v>
                </c:pt>
                <c:pt idx="199">
                  <c:v>10</c:v>
                </c:pt>
                <c:pt idx="200">
                  <c:v>10</c:v>
                </c:pt>
                <c:pt idx="201">
                  <c:v>9.5</c:v>
                </c:pt>
                <c:pt idx="202">
                  <c:v>9</c:v>
                </c:pt>
                <c:pt idx="203">
                  <c:v>8.5</c:v>
                </c:pt>
                <c:pt idx="204">
                  <c:v>8.5</c:v>
                </c:pt>
                <c:pt idx="205">
                  <c:v>9</c:v>
                </c:pt>
                <c:pt idx="206">
                  <c:v>8.5</c:v>
                </c:pt>
                <c:pt idx="207">
                  <c:v>8</c:v>
                </c:pt>
                <c:pt idx="208">
                  <c:v>7.5</c:v>
                </c:pt>
                <c:pt idx="209">
                  <c:v>9.5</c:v>
                </c:pt>
                <c:pt idx="210">
                  <c:v>10.5</c:v>
                </c:pt>
                <c:pt idx="211">
                  <c:v>12</c:v>
                </c:pt>
                <c:pt idx="212">
                  <c:v>12</c:v>
                </c:pt>
                <c:pt idx="213">
                  <c:v>12</c:v>
                </c:pt>
                <c:pt idx="214">
                  <c:v>13</c:v>
                </c:pt>
                <c:pt idx="215">
                  <c:v>13</c:v>
                </c:pt>
                <c:pt idx="216">
                  <c:v>13</c:v>
                </c:pt>
                <c:pt idx="217">
                  <c:v>13</c:v>
                </c:pt>
                <c:pt idx="218">
                  <c:v>13</c:v>
                </c:pt>
                <c:pt idx="219">
                  <c:v>13</c:v>
                </c:pt>
                <c:pt idx="220">
                  <c:v>14</c:v>
                </c:pt>
                <c:pt idx="221">
                  <c:v>14</c:v>
                </c:pt>
                <c:pt idx="222">
                  <c:v>14</c:v>
                </c:pt>
                <c:pt idx="223">
                  <c:v>14</c:v>
                </c:pt>
                <c:pt idx="224">
                  <c:v>14</c:v>
                </c:pt>
                <c:pt idx="225">
                  <c:v>15</c:v>
                </c:pt>
                <c:pt idx="226">
                  <c:v>15</c:v>
                </c:pt>
                <c:pt idx="227">
                  <c:v>15</c:v>
                </c:pt>
                <c:pt idx="228">
                  <c:v>15</c:v>
                </c:pt>
                <c:pt idx="229">
                  <c:v>15</c:v>
                </c:pt>
                <c:pt idx="230">
                  <c:v>15</c:v>
                </c:pt>
                <c:pt idx="231">
                  <c:v>15</c:v>
                </c:pt>
                <c:pt idx="232">
                  <c:v>15</c:v>
                </c:pt>
                <c:pt idx="233">
                  <c:v>15</c:v>
                </c:pt>
                <c:pt idx="234">
                  <c:v>15</c:v>
                </c:pt>
                <c:pt idx="235">
                  <c:v>15</c:v>
                </c:pt>
                <c:pt idx="236">
                  <c:v>15</c:v>
                </c:pt>
                <c:pt idx="237">
                  <c:v>14</c:v>
                </c:pt>
                <c:pt idx="238">
                  <c:v>14</c:v>
                </c:pt>
                <c:pt idx="239">
                  <c:v>14</c:v>
                </c:pt>
                <c:pt idx="240">
                  <c:v>14</c:v>
                </c:pt>
                <c:pt idx="241">
                  <c:v>13</c:v>
                </c:pt>
                <c:pt idx="242">
                  <c:v>12.5</c:v>
                </c:pt>
                <c:pt idx="243">
                  <c:v>12</c:v>
                </c:pt>
                <c:pt idx="244">
                  <c:v>11.5</c:v>
                </c:pt>
                <c:pt idx="245">
                  <c:v>11.5</c:v>
                </c:pt>
                <c:pt idx="246">
                  <c:v>11</c:v>
                </c:pt>
                <c:pt idx="247">
                  <c:v>11</c:v>
                </c:pt>
                <c:pt idx="248">
                  <c:v>10.5</c:v>
                </c:pt>
                <c:pt idx="249">
                  <c:v>10.5</c:v>
                </c:pt>
                <c:pt idx="250">
                  <c:v>10.5</c:v>
                </c:pt>
                <c:pt idx="251">
                  <c:v>10.5</c:v>
                </c:pt>
                <c:pt idx="252">
                  <c:v>10.5</c:v>
                </c:pt>
                <c:pt idx="253">
                  <c:v>10.5</c:v>
                </c:pt>
                <c:pt idx="254">
                  <c:v>10.5</c:v>
                </c:pt>
                <c:pt idx="255">
                  <c:v>10.5</c:v>
                </c:pt>
                <c:pt idx="256">
                  <c:v>10</c:v>
                </c:pt>
                <c:pt idx="257">
                  <c:v>10</c:v>
                </c:pt>
                <c:pt idx="258">
                  <c:v>10</c:v>
                </c:pt>
                <c:pt idx="259">
                  <c:v>10</c:v>
                </c:pt>
                <c:pt idx="260">
                  <c:v>9</c:v>
                </c:pt>
                <c:pt idx="261">
                  <c:v>8</c:v>
                </c:pt>
                <c:pt idx="262">
                  <c:v>7</c:v>
                </c:pt>
                <c:pt idx="263">
                  <c:v>7</c:v>
                </c:pt>
                <c:pt idx="264">
                  <c:v>6</c:v>
                </c:pt>
                <c:pt idx="265">
                  <c:v>6</c:v>
                </c:pt>
                <c:pt idx="266">
                  <c:v>6</c:v>
                </c:pt>
                <c:pt idx="267">
                  <c:v>6</c:v>
                </c:pt>
                <c:pt idx="268">
                  <c:v>6</c:v>
                </c:pt>
                <c:pt idx="269">
                  <c:v>6</c:v>
                </c:pt>
                <c:pt idx="270">
                  <c:v>6</c:v>
                </c:pt>
                <c:pt idx="271">
                  <c:v>6</c:v>
                </c:pt>
                <c:pt idx="272">
                  <c:v>6</c:v>
                </c:pt>
                <c:pt idx="273">
                  <c:v>6</c:v>
                </c:pt>
                <c:pt idx="274">
                  <c:v>5.5</c:v>
                </c:pt>
                <c:pt idx="275">
                  <c:v>5.5</c:v>
                </c:pt>
                <c:pt idx="276">
                  <c:v>5.5</c:v>
                </c:pt>
                <c:pt idx="277">
                  <c:v>5.25</c:v>
                </c:pt>
                <c:pt idx="278">
                  <c:v>5.25</c:v>
                </c:pt>
                <c:pt idx="279">
                  <c:v>5.25</c:v>
                </c:pt>
                <c:pt idx="280">
                  <c:v>5.25</c:v>
                </c:pt>
                <c:pt idx="281">
                  <c:v>5.25</c:v>
                </c:pt>
                <c:pt idx="282">
                  <c:v>5.25</c:v>
                </c:pt>
                <c:pt idx="283">
                  <c:v>5.25</c:v>
                </c:pt>
                <c:pt idx="284">
                  <c:v>5.75</c:v>
                </c:pt>
                <c:pt idx="285">
                  <c:v>5.75</c:v>
                </c:pt>
                <c:pt idx="286">
                  <c:v>5.75</c:v>
                </c:pt>
                <c:pt idx="287">
                  <c:v>6.25</c:v>
                </c:pt>
                <c:pt idx="288">
                  <c:v>6.125</c:v>
                </c:pt>
                <c:pt idx="289">
                  <c:v>6.625</c:v>
                </c:pt>
                <c:pt idx="290">
                  <c:v>6.625</c:v>
                </c:pt>
                <c:pt idx="291">
                  <c:v>6.625</c:v>
                </c:pt>
                <c:pt idx="292">
                  <c:v>6.625</c:v>
                </c:pt>
                <c:pt idx="293">
                  <c:v>6.625</c:v>
                </c:pt>
                <c:pt idx="294">
                  <c:v>6.625</c:v>
                </c:pt>
                <c:pt idx="295">
                  <c:v>6.625</c:v>
                </c:pt>
                <c:pt idx="296">
                  <c:v>6.625</c:v>
                </c:pt>
                <c:pt idx="297">
                  <c:v>6.625</c:v>
                </c:pt>
                <c:pt idx="298">
                  <c:v>6.625</c:v>
                </c:pt>
                <c:pt idx="299">
                  <c:v>6.375</c:v>
                </c:pt>
                <c:pt idx="300">
                  <c:v>6.25</c:v>
                </c:pt>
                <c:pt idx="301">
                  <c:v>6.25</c:v>
                </c:pt>
                <c:pt idx="302">
                  <c:v>6</c:v>
                </c:pt>
                <c:pt idx="303">
                  <c:v>6</c:v>
                </c:pt>
                <c:pt idx="304">
                  <c:v>6</c:v>
                </c:pt>
                <c:pt idx="305">
                  <c:v>5.75</c:v>
                </c:pt>
                <c:pt idx="306">
                  <c:v>5.75</c:v>
                </c:pt>
                <c:pt idx="307">
                  <c:v>5.75</c:v>
                </c:pt>
                <c:pt idx="308">
                  <c:v>5.75</c:v>
                </c:pt>
                <c:pt idx="309">
                  <c:v>6</c:v>
                </c:pt>
                <c:pt idx="310">
                  <c:v>6</c:v>
                </c:pt>
                <c:pt idx="311">
                  <c:v>6</c:v>
                </c:pt>
                <c:pt idx="312">
                  <c:v>6</c:v>
                </c:pt>
                <c:pt idx="313">
                  <c:v>6</c:v>
                </c:pt>
                <c:pt idx="314">
                  <c:v>6</c:v>
                </c:pt>
                <c:pt idx="315">
                  <c:v>6</c:v>
                </c:pt>
                <c:pt idx="316">
                  <c:v>6.25</c:v>
                </c:pt>
                <c:pt idx="317">
                  <c:v>6.5</c:v>
                </c:pt>
                <c:pt idx="318">
                  <c:v>6.75</c:v>
                </c:pt>
                <c:pt idx="319">
                  <c:v>7</c:v>
                </c:pt>
                <c:pt idx="320">
                  <c:v>7</c:v>
                </c:pt>
                <c:pt idx="321">
                  <c:v>7</c:v>
                </c:pt>
                <c:pt idx="322">
                  <c:v>7.25</c:v>
                </c:pt>
                <c:pt idx="323">
                  <c:v>7.25</c:v>
                </c:pt>
                <c:pt idx="324">
                  <c:v>7.25</c:v>
                </c:pt>
                <c:pt idx="325">
                  <c:v>7.25</c:v>
                </c:pt>
                <c:pt idx="326">
                  <c:v>7.25</c:v>
                </c:pt>
                <c:pt idx="327">
                  <c:v>7.25</c:v>
                </c:pt>
                <c:pt idx="328">
                  <c:v>7.25</c:v>
                </c:pt>
                <c:pt idx="329">
                  <c:v>7.5</c:v>
                </c:pt>
                <c:pt idx="330">
                  <c:v>7.5</c:v>
                </c:pt>
                <c:pt idx="331">
                  <c:v>7.5</c:v>
                </c:pt>
                <c:pt idx="332">
                  <c:v>7.5</c:v>
                </c:pt>
                <c:pt idx="333">
                  <c:v>7.25</c:v>
                </c:pt>
                <c:pt idx="334">
                  <c:v>6.75</c:v>
                </c:pt>
                <c:pt idx="335">
                  <c:v>6.25</c:v>
                </c:pt>
                <c:pt idx="336">
                  <c:v>6</c:v>
                </c:pt>
                <c:pt idx="337">
                  <c:v>5.5</c:v>
                </c:pt>
                <c:pt idx="338">
                  <c:v>5.5</c:v>
                </c:pt>
                <c:pt idx="339">
                  <c:v>5.25</c:v>
                </c:pt>
                <c:pt idx="340">
                  <c:v>5.25</c:v>
                </c:pt>
                <c:pt idx="341">
                  <c:v>5</c:v>
                </c:pt>
                <c:pt idx="342">
                  <c:v>5</c:v>
                </c:pt>
                <c:pt idx="343">
                  <c:v>5</c:v>
                </c:pt>
                <c:pt idx="344">
                  <c:v>5.25</c:v>
                </c:pt>
                <c:pt idx="345">
                  <c:v>5.25</c:v>
                </c:pt>
                <c:pt idx="346">
                  <c:v>5.5</c:v>
                </c:pt>
                <c:pt idx="347">
                  <c:v>5.5</c:v>
                </c:pt>
                <c:pt idx="348">
                  <c:v>5.75</c:v>
                </c:pt>
                <c:pt idx="349">
                  <c:v>6</c:v>
                </c:pt>
                <c:pt idx="350">
                  <c:v>6</c:v>
                </c:pt>
                <c:pt idx="351">
                  <c:v>6</c:v>
                </c:pt>
                <c:pt idx="352">
                  <c:v>6</c:v>
                </c:pt>
                <c:pt idx="353">
                  <c:v>6</c:v>
                </c:pt>
                <c:pt idx="354">
                  <c:v>6</c:v>
                </c:pt>
                <c:pt idx="355">
                  <c:v>6</c:v>
                </c:pt>
                <c:pt idx="356">
                  <c:v>6</c:v>
                </c:pt>
                <c:pt idx="357">
                  <c:v>6</c:v>
                </c:pt>
                <c:pt idx="358">
                  <c:v>6</c:v>
                </c:pt>
                <c:pt idx="359">
                  <c:v>6</c:v>
                </c:pt>
                <c:pt idx="360">
                  <c:v>6</c:v>
                </c:pt>
                <c:pt idx="361">
                  <c:v>5.75</c:v>
                </c:pt>
                <c:pt idx="362">
                  <c:v>5.75</c:v>
                </c:pt>
                <c:pt idx="363">
                  <c:v>5.5</c:v>
                </c:pt>
                <c:pt idx="364">
                  <c:v>5.25</c:v>
                </c:pt>
                <c:pt idx="365">
                  <c:v>5.25</c:v>
                </c:pt>
                <c:pt idx="366">
                  <c:v>5.25</c:v>
                </c:pt>
                <c:pt idx="367">
                  <c:v>5</c:v>
                </c:pt>
                <c:pt idx="368">
                  <c:v>4.75</c:v>
                </c:pt>
                <c:pt idx="369">
                  <c:v>4.5</c:v>
                </c:pt>
                <c:pt idx="370">
                  <c:v>4</c:v>
                </c:pt>
                <c:pt idx="371">
                  <c:v>4</c:v>
                </c:pt>
                <c:pt idx="372">
                  <c:v>4</c:v>
                </c:pt>
                <c:pt idx="373">
                  <c:v>4</c:v>
                </c:pt>
                <c:pt idx="374">
                  <c:v>4</c:v>
                </c:pt>
                <c:pt idx="375">
                  <c:v>4</c:v>
                </c:pt>
                <c:pt idx="376">
                  <c:v>4</c:v>
                </c:pt>
                <c:pt idx="377">
                  <c:v>4</c:v>
                </c:pt>
                <c:pt idx="378">
                  <c:v>4</c:v>
                </c:pt>
                <c:pt idx="379">
                  <c:v>4</c:v>
                </c:pt>
                <c:pt idx="380">
                  <c:v>4</c:v>
                </c:pt>
                <c:pt idx="381">
                  <c:v>4</c:v>
                </c:pt>
                <c:pt idx="382">
                  <c:v>4</c:v>
                </c:pt>
                <c:pt idx="383">
                  <c:v>4</c:v>
                </c:pt>
                <c:pt idx="384">
                  <c:v>4</c:v>
                </c:pt>
                <c:pt idx="385">
                  <c:v>3.75</c:v>
                </c:pt>
                <c:pt idx="386">
                  <c:v>3.75</c:v>
                </c:pt>
                <c:pt idx="387">
                  <c:v>3.75</c:v>
                </c:pt>
                <c:pt idx="388">
                  <c:v>3.75</c:v>
                </c:pt>
                <c:pt idx="389">
                  <c:v>3.75</c:v>
                </c:pt>
                <c:pt idx="390">
                  <c:v>3.5</c:v>
                </c:pt>
                <c:pt idx="391">
                  <c:v>3.5</c:v>
                </c:pt>
                <c:pt idx="392">
                  <c:v>3.5</c:v>
                </c:pt>
                <c:pt idx="393">
                  <c:v>3.5</c:v>
                </c:pt>
                <c:pt idx="394">
                  <c:v>3.75</c:v>
                </c:pt>
                <c:pt idx="395">
                  <c:v>3.75</c:v>
                </c:pt>
                <c:pt idx="396">
                  <c:v>3.75</c:v>
                </c:pt>
                <c:pt idx="397">
                  <c:v>4</c:v>
                </c:pt>
                <c:pt idx="398">
                  <c:v>4</c:v>
                </c:pt>
                <c:pt idx="399">
                  <c:v>4</c:v>
                </c:pt>
                <c:pt idx="400">
                  <c:v>4.25</c:v>
                </c:pt>
                <c:pt idx="401">
                  <c:v>4.5</c:v>
                </c:pt>
                <c:pt idx="402">
                  <c:v>4.5</c:v>
                </c:pt>
                <c:pt idx="403">
                  <c:v>4.75</c:v>
                </c:pt>
                <c:pt idx="404">
                  <c:v>4.75</c:v>
                </c:pt>
                <c:pt idx="405">
                  <c:v>4.75</c:v>
                </c:pt>
                <c:pt idx="406">
                  <c:v>4.75</c:v>
                </c:pt>
                <c:pt idx="407">
                  <c:v>4.75</c:v>
                </c:pt>
                <c:pt idx="408">
                  <c:v>4.75</c:v>
                </c:pt>
                <c:pt idx="409">
                  <c:v>4.75</c:v>
                </c:pt>
                <c:pt idx="410">
                  <c:v>4.75</c:v>
                </c:pt>
                <c:pt idx="411">
                  <c:v>4.75</c:v>
                </c:pt>
                <c:pt idx="412">
                  <c:v>4.75</c:v>
                </c:pt>
                <c:pt idx="413">
                  <c:v>4.75</c:v>
                </c:pt>
                <c:pt idx="414">
                  <c:v>4.75</c:v>
                </c:pt>
                <c:pt idx="415">
                  <c:v>4.5</c:v>
                </c:pt>
                <c:pt idx="416">
                  <c:v>4.5</c:v>
                </c:pt>
                <c:pt idx="417">
                  <c:v>4.5</c:v>
                </c:pt>
                <c:pt idx="418">
                  <c:v>4.5</c:v>
                </c:pt>
                <c:pt idx="419">
                  <c:v>4.5</c:v>
                </c:pt>
                <c:pt idx="420">
                  <c:v>4.5</c:v>
                </c:pt>
                <c:pt idx="421">
                  <c:v>4.5</c:v>
                </c:pt>
                <c:pt idx="422">
                  <c:v>4.5</c:v>
                </c:pt>
                <c:pt idx="423">
                  <c:v>4.5</c:v>
                </c:pt>
                <c:pt idx="424">
                  <c:v>4.5</c:v>
                </c:pt>
                <c:pt idx="425">
                  <c:v>4.5</c:v>
                </c:pt>
                <c:pt idx="426">
                  <c:v>4.5</c:v>
                </c:pt>
                <c:pt idx="427">
                  <c:v>4.75</c:v>
                </c:pt>
                <c:pt idx="428">
                  <c:v>4.75</c:v>
                </c:pt>
                <c:pt idx="429">
                  <c:v>4.75</c:v>
                </c:pt>
                <c:pt idx="430">
                  <c:v>5</c:v>
                </c:pt>
                <c:pt idx="431">
                  <c:v>5</c:v>
                </c:pt>
                <c:pt idx="432">
                  <c:v>5.25</c:v>
                </c:pt>
                <c:pt idx="433">
                  <c:v>5.25</c:v>
                </c:pt>
                <c:pt idx="434">
                  <c:v>5.25</c:v>
                </c:pt>
                <c:pt idx="435">
                  <c:v>5.25</c:v>
                </c:pt>
                <c:pt idx="436">
                  <c:v>5.5</c:v>
                </c:pt>
                <c:pt idx="437">
                  <c:v>5.5</c:v>
                </c:pt>
                <c:pt idx="438">
                  <c:v>5.75</c:v>
                </c:pt>
                <c:pt idx="439">
                  <c:v>5.75</c:v>
                </c:pt>
                <c:pt idx="440">
                  <c:v>5.75</c:v>
                </c:pt>
                <c:pt idx="441">
                  <c:v>5.75</c:v>
                </c:pt>
                <c:pt idx="442">
                  <c:v>5.75</c:v>
                </c:pt>
                <c:pt idx="443">
                  <c:v>5.5</c:v>
                </c:pt>
                <c:pt idx="444">
                  <c:v>5.5</c:v>
                </c:pt>
                <c:pt idx="445">
                  <c:v>5.25</c:v>
                </c:pt>
                <c:pt idx="446">
                  <c:v>5.25</c:v>
                </c:pt>
                <c:pt idx="447">
                  <c:v>5</c:v>
                </c:pt>
                <c:pt idx="448">
                  <c:v>5</c:v>
                </c:pt>
                <c:pt idx="449">
                  <c:v>5</c:v>
                </c:pt>
                <c:pt idx="450">
                  <c:v>5</c:v>
                </c:pt>
                <c:pt idx="451">
                  <c:v>5</c:v>
                </c:pt>
                <c:pt idx="452">
                  <c:v>5</c:v>
                </c:pt>
                <c:pt idx="453">
                  <c:v>4.5</c:v>
                </c:pt>
                <c:pt idx="454">
                  <c:v>3</c:v>
                </c:pt>
                <c:pt idx="455">
                  <c:v>2</c:v>
                </c:pt>
                <c:pt idx="456">
                  <c:v>1.5</c:v>
                </c:pt>
                <c:pt idx="457">
                  <c:v>1</c:v>
                </c:pt>
                <c:pt idx="458">
                  <c:v>0.5</c:v>
                </c:pt>
                <c:pt idx="459">
                  <c:v>0.5</c:v>
                </c:pt>
                <c:pt idx="460">
                  <c:v>0.5</c:v>
                </c:pt>
                <c:pt idx="461">
                  <c:v>0.5</c:v>
                </c:pt>
                <c:pt idx="462">
                  <c:v>0.5</c:v>
                </c:pt>
                <c:pt idx="463">
                  <c:v>0.5</c:v>
                </c:pt>
                <c:pt idx="464">
                  <c:v>0.5</c:v>
                </c:pt>
                <c:pt idx="465">
                  <c:v>0.5</c:v>
                </c:pt>
                <c:pt idx="466">
                  <c:v>0.5</c:v>
                </c:pt>
                <c:pt idx="467">
                  <c:v>0.5</c:v>
                </c:pt>
                <c:pt idx="468">
                  <c:v>0.5</c:v>
                </c:pt>
                <c:pt idx="469">
                  <c:v>0.5</c:v>
                </c:pt>
                <c:pt idx="470">
                  <c:v>0.5</c:v>
                </c:pt>
                <c:pt idx="471">
                  <c:v>0.5</c:v>
                </c:pt>
                <c:pt idx="472">
                  <c:v>0.5</c:v>
                </c:pt>
                <c:pt idx="473">
                  <c:v>0.5</c:v>
                </c:pt>
                <c:pt idx="474">
                  <c:v>0.5</c:v>
                </c:pt>
                <c:pt idx="475">
                  <c:v>0.5</c:v>
                </c:pt>
                <c:pt idx="476">
                  <c:v>0.5</c:v>
                </c:pt>
                <c:pt idx="477">
                  <c:v>0.5</c:v>
                </c:pt>
                <c:pt idx="478">
                  <c:v>0.5</c:v>
                </c:pt>
                <c:pt idx="479">
                  <c:v>0.5</c:v>
                </c:pt>
                <c:pt idx="480">
                  <c:v>0.5</c:v>
                </c:pt>
                <c:pt idx="481">
                  <c:v>0.5</c:v>
                </c:pt>
                <c:pt idx="482">
                  <c:v>0.5</c:v>
                </c:pt>
                <c:pt idx="483">
                  <c:v>0.5</c:v>
                </c:pt>
                <c:pt idx="484">
                  <c:v>0.5</c:v>
                </c:pt>
                <c:pt idx="485">
                  <c:v>0.5</c:v>
                </c:pt>
                <c:pt idx="486">
                  <c:v>0.5</c:v>
                </c:pt>
                <c:pt idx="487">
                  <c:v>0.5</c:v>
                </c:pt>
                <c:pt idx="488">
                  <c:v>0.5</c:v>
                </c:pt>
                <c:pt idx="489">
                  <c:v>0.5</c:v>
                </c:pt>
                <c:pt idx="490">
                  <c:v>0.5</c:v>
                </c:pt>
                <c:pt idx="491">
                  <c:v>0.5</c:v>
                </c:pt>
                <c:pt idx="492">
                  <c:v>0.5</c:v>
                </c:pt>
                <c:pt idx="493">
                  <c:v>0.5</c:v>
                </c:pt>
                <c:pt idx="494">
                  <c:v>0.5</c:v>
                </c:pt>
                <c:pt idx="495">
                  <c:v>0.5</c:v>
                </c:pt>
                <c:pt idx="496">
                  <c:v>0.5</c:v>
                </c:pt>
                <c:pt idx="497">
                  <c:v>0.5</c:v>
                </c:pt>
                <c:pt idx="498">
                  <c:v>0.5</c:v>
                </c:pt>
                <c:pt idx="499">
                  <c:v>0.5</c:v>
                </c:pt>
                <c:pt idx="500">
                  <c:v>0.5</c:v>
                </c:pt>
                <c:pt idx="501">
                  <c:v>0.5</c:v>
                </c:pt>
                <c:pt idx="502">
                  <c:v>0.5</c:v>
                </c:pt>
                <c:pt idx="503">
                  <c:v>0.5</c:v>
                </c:pt>
                <c:pt idx="504">
                  <c:v>0.5</c:v>
                </c:pt>
                <c:pt idx="505">
                  <c:v>0.5</c:v>
                </c:pt>
                <c:pt idx="506">
                  <c:v>0.5</c:v>
                </c:pt>
                <c:pt idx="507">
                  <c:v>0.5</c:v>
                </c:pt>
                <c:pt idx="508">
                  <c:v>0.5</c:v>
                </c:pt>
                <c:pt idx="509">
                  <c:v>0.5</c:v>
                </c:pt>
                <c:pt idx="510">
                  <c:v>0.5</c:v>
                </c:pt>
                <c:pt idx="511">
                  <c:v>0.5</c:v>
                </c:pt>
                <c:pt idx="512">
                  <c:v>0.5</c:v>
                </c:pt>
                <c:pt idx="513">
                  <c:v>0.5</c:v>
                </c:pt>
                <c:pt idx="514">
                  <c:v>0.5</c:v>
                </c:pt>
                <c:pt idx="515">
                  <c:v>0.5</c:v>
                </c:pt>
                <c:pt idx="516">
                  <c:v>0.5</c:v>
                </c:pt>
                <c:pt idx="517">
                  <c:v>0.5</c:v>
                </c:pt>
                <c:pt idx="518">
                  <c:v>0.5</c:v>
                </c:pt>
                <c:pt idx="519">
                  <c:v>0.5</c:v>
                </c:pt>
                <c:pt idx="520">
                  <c:v>0.5</c:v>
                </c:pt>
                <c:pt idx="521">
                  <c:v>0.5</c:v>
                </c:pt>
                <c:pt idx="522">
                  <c:v>0.5</c:v>
                </c:pt>
                <c:pt idx="523">
                  <c:v>0.5</c:v>
                </c:pt>
                <c:pt idx="524">
                  <c:v>0.5</c:v>
                </c:pt>
                <c:pt idx="525">
                  <c:v>0.5</c:v>
                </c:pt>
                <c:pt idx="526">
                  <c:v>0.5</c:v>
                </c:pt>
                <c:pt idx="527">
                  <c:v>0.5</c:v>
                </c:pt>
                <c:pt idx="528">
                  <c:v>0.5</c:v>
                </c:pt>
                <c:pt idx="529">
                  <c:v>0.5</c:v>
                </c:pt>
                <c:pt idx="530">
                  <c:v>0.5</c:v>
                </c:pt>
                <c:pt idx="531">
                  <c:v>0.5</c:v>
                </c:pt>
                <c:pt idx="532">
                  <c:v>0.5</c:v>
                </c:pt>
                <c:pt idx="533">
                  <c:v>0.5</c:v>
                </c:pt>
                <c:pt idx="534">
                  <c:v>0.5</c:v>
                </c:pt>
                <c:pt idx="535">
                  <c:v>0.5</c:v>
                </c:pt>
                <c:pt idx="536">
                  <c:v>0.5</c:v>
                </c:pt>
                <c:pt idx="537">
                  <c:v>0.5</c:v>
                </c:pt>
                <c:pt idx="538">
                  <c:v>0.5</c:v>
                </c:pt>
                <c:pt idx="539">
                  <c:v>0.5</c:v>
                </c:pt>
                <c:pt idx="540">
                  <c:v>0.5</c:v>
                </c:pt>
                <c:pt idx="541">
                  <c:v>0.5</c:v>
                </c:pt>
                <c:pt idx="542">
                  <c:v>0.5</c:v>
                </c:pt>
                <c:pt idx="543">
                  <c:v>0.5</c:v>
                </c:pt>
                <c:pt idx="544">
                  <c:v>0.5</c:v>
                </c:pt>
                <c:pt idx="545">
                  <c:v>0.5</c:v>
                </c:pt>
                <c:pt idx="546">
                  <c:v>0.5</c:v>
                </c:pt>
                <c:pt idx="547">
                  <c:v>0.25</c:v>
                </c:pt>
                <c:pt idx="548">
                  <c:v>0.25</c:v>
                </c:pt>
                <c:pt idx="549">
                  <c:v>0.25</c:v>
                </c:pt>
                <c:pt idx="550">
                  <c:v>0.25</c:v>
                </c:pt>
                <c:pt idx="551">
                  <c:v>0.25</c:v>
                </c:pt>
                <c:pt idx="552">
                  <c:v>0.25</c:v>
                </c:pt>
                <c:pt idx="553">
                  <c:v>0.25</c:v>
                </c:pt>
                <c:pt idx="554">
                  <c:v>0.25</c:v>
                </c:pt>
                <c:pt idx="555">
                  <c:v>0.25</c:v>
                </c:pt>
                <c:pt idx="556">
                  <c:v>0.25</c:v>
                </c:pt>
                <c:pt idx="557">
                  <c:v>0.25</c:v>
                </c:pt>
                <c:pt idx="558">
                  <c:v>0.25</c:v>
                </c:pt>
                <c:pt idx="559">
                  <c:v>0.25</c:v>
                </c:pt>
                <c:pt idx="560">
                  <c:v>0.25</c:v>
                </c:pt>
                <c:pt idx="561">
                  <c:v>0.25</c:v>
                </c:pt>
                <c:pt idx="562">
                  <c:v>0.5</c:v>
                </c:pt>
                <c:pt idx="563">
                  <c:v>0.5</c:v>
                </c:pt>
                <c:pt idx="564">
                  <c:v>0.5</c:v>
                </c:pt>
                <c:pt idx="565">
                  <c:v>0.5</c:v>
                </c:pt>
                <c:pt idx="566">
                  <c:v>0.5</c:v>
                </c:pt>
                <c:pt idx="567">
                  <c:v>0.5</c:v>
                </c:pt>
                <c:pt idx="568">
                  <c:v>0.5</c:v>
                </c:pt>
                <c:pt idx="569">
                  <c:v>0.5</c:v>
                </c:pt>
                <c:pt idx="570">
                  <c:v>0.5</c:v>
                </c:pt>
                <c:pt idx="571">
                  <c:v>0.75</c:v>
                </c:pt>
                <c:pt idx="572">
                  <c:v>0.75</c:v>
                </c:pt>
                <c:pt idx="573">
                  <c:v>0.75</c:v>
                </c:pt>
                <c:pt idx="574">
                  <c:v>0.75</c:v>
                </c:pt>
                <c:pt idx="575">
                  <c:v>0.75</c:v>
                </c:pt>
                <c:pt idx="576">
                  <c:v>0.75</c:v>
                </c:pt>
                <c:pt idx="577">
                  <c:v>0.75</c:v>
                </c:pt>
                <c:pt idx="578">
                  <c:v>0.75</c:v>
                </c:pt>
                <c:pt idx="579">
                  <c:v>0.75</c:v>
                </c:pt>
                <c:pt idx="580">
                  <c:v>0.75</c:v>
                </c:pt>
                <c:pt idx="581">
                  <c:v>0.75</c:v>
                </c:pt>
                <c:pt idx="582">
                  <c:v>0.75</c:v>
                </c:pt>
                <c:pt idx="583">
                  <c:v>0.75</c:v>
                </c:pt>
                <c:pt idx="584">
                  <c:v>0.75</c:v>
                </c:pt>
                <c:pt idx="585">
                  <c:v>0.75</c:v>
                </c:pt>
                <c:pt idx="586">
                  <c:v>0.75</c:v>
                </c:pt>
                <c:pt idx="587">
                  <c:v>0.75</c:v>
                </c:pt>
                <c:pt idx="588">
                  <c:v>0.75</c:v>
                </c:pt>
                <c:pt idx="589">
                  <c:v>0.75</c:v>
                </c:pt>
                <c:pt idx="590">
                  <c:v>0.1</c:v>
                </c:pt>
                <c:pt idx="591">
                  <c:v>0.1</c:v>
                </c:pt>
                <c:pt idx="592">
                  <c:v>0.1</c:v>
                </c:pt>
                <c:pt idx="593">
                  <c:v>0.1</c:v>
                </c:pt>
                <c:pt idx="594">
                  <c:v>0.1</c:v>
                </c:pt>
              </c:numCache>
            </c:numRef>
          </c:val>
          <c:smooth val="0"/>
          <c:extLst>
            <c:ext xmlns:c16="http://schemas.microsoft.com/office/drawing/2014/chart" uri="{C3380CC4-5D6E-409C-BE32-E72D297353CC}">
              <c16:uniqueId val="{00000001-E90F-4F83-B364-B3E057E33181}"/>
            </c:ext>
          </c:extLst>
        </c:ser>
        <c:ser>
          <c:idx val="2"/>
          <c:order val="2"/>
          <c:tx>
            <c:strRef>
              <c:f>[Book1]Sheet1!$K$6</c:f>
              <c:strCache>
                <c:ptCount val="1"/>
                <c:pt idx="0">
                  <c:v>Japan</c:v>
                </c:pt>
              </c:strCache>
            </c:strRef>
          </c:tx>
          <c:spPr>
            <a:ln w="19050" cap="rnd">
              <a:solidFill>
                <a:schemeClr val="accent3"/>
              </a:solidFill>
              <a:round/>
            </a:ln>
            <a:effectLst/>
          </c:spPr>
          <c:marker>
            <c:symbol val="none"/>
          </c:marker>
          <c:cat>
            <c:numRef>
              <c:f>[Book1]Sheet1!$H$7:$H$601</c:f>
              <c:numCache>
                <c:formatCode>m/d/yyyy</c:formatCode>
                <c:ptCount val="595"/>
                <c:pt idx="0">
                  <c:v>25962</c:v>
                </c:pt>
                <c:pt idx="1">
                  <c:v>25990</c:v>
                </c:pt>
                <c:pt idx="2">
                  <c:v>26023</c:v>
                </c:pt>
                <c:pt idx="3">
                  <c:v>26053</c:v>
                </c:pt>
                <c:pt idx="4">
                  <c:v>26084</c:v>
                </c:pt>
                <c:pt idx="5">
                  <c:v>26114</c:v>
                </c:pt>
                <c:pt idx="6">
                  <c:v>26144</c:v>
                </c:pt>
                <c:pt idx="7">
                  <c:v>26176</c:v>
                </c:pt>
                <c:pt idx="8">
                  <c:v>26206</c:v>
                </c:pt>
                <c:pt idx="9">
                  <c:v>26235</c:v>
                </c:pt>
                <c:pt idx="10">
                  <c:v>26267</c:v>
                </c:pt>
                <c:pt idx="11">
                  <c:v>26298</c:v>
                </c:pt>
                <c:pt idx="12">
                  <c:v>26329</c:v>
                </c:pt>
                <c:pt idx="13">
                  <c:v>26358</c:v>
                </c:pt>
                <c:pt idx="14">
                  <c:v>26389</c:v>
                </c:pt>
                <c:pt idx="15">
                  <c:v>26417</c:v>
                </c:pt>
                <c:pt idx="16">
                  <c:v>26450</c:v>
                </c:pt>
                <c:pt idx="17">
                  <c:v>26480</c:v>
                </c:pt>
                <c:pt idx="18">
                  <c:v>26511</c:v>
                </c:pt>
                <c:pt idx="19">
                  <c:v>26542</c:v>
                </c:pt>
                <c:pt idx="20">
                  <c:v>26571</c:v>
                </c:pt>
                <c:pt idx="21">
                  <c:v>26603</c:v>
                </c:pt>
                <c:pt idx="22">
                  <c:v>26633</c:v>
                </c:pt>
                <c:pt idx="23">
                  <c:v>26662</c:v>
                </c:pt>
                <c:pt idx="24">
                  <c:v>26695</c:v>
                </c:pt>
                <c:pt idx="25">
                  <c:v>26723</c:v>
                </c:pt>
                <c:pt idx="26">
                  <c:v>26753</c:v>
                </c:pt>
                <c:pt idx="27">
                  <c:v>26784</c:v>
                </c:pt>
                <c:pt idx="28">
                  <c:v>26815</c:v>
                </c:pt>
                <c:pt idx="29">
                  <c:v>26844</c:v>
                </c:pt>
                <c:pt idx="30">
                  <c:v>26876</c:v>
                </c:pt>
                <c:pt idx="31">
                  <c:v>26907</c:v>
                </c:pt>
                <c:pt idx="32">
                  <c:v>26935</c:v>
                </c:pt>
                <c:pt idx="33">
                  <c:v>26968</c:v>
                </c:pt>
                <c:pt idx="34">
                  <c:v>26998</c:v>
                </c:pt>
                <c:pt idx="35">
                  <c:v>27029</c:v>
                </c:pt>
                <c:pt idx="36">
                  <c:v>27060</c:v>
                </c:pt>
                <c:pt idx="37">
                  <c:v>27088</c:v>
                </c:pt>
                <c:pt idx="38">
                  <c:v>27117</c:v>
                </c:pt>
                <c:pt idx="39">
                  <c:v>27149</c:v>
                </c:pt>
                <c:pt idx="40">
                  <c:v>27180</c:v>
                </c:pt>
                <c:pt idx="41">
                  <c:v>27208</c:v>
                </c:pt>
                <c:pt idx="42">
                  <c:v>27241</c:v>
                </c:pt>
                <c:pt idx="43">
                  <c:v>27271</c:v>
                </c:pt>
                <c:pt idx="44">
                  <c:v>27302</c:v>
                </c:pt>
                <c:pt idx="45">
                  <c:v>27333</c:v>
                </c:pt>
                <c:pt idx="46">
                  <c:v>27362</c:v>
                </c:pt>
                <c:pt idx="47">
                  <c:v>27394</c:v>
                </c:pt>
                <c:pt idx="48">
                  <c:v>27425</c:v>
                </c:pt>
                <c:pt idx="49">
                  <c:v>27453</c:v>
                </c:pt>
                <c:pt idx="50">
                  <c:v>27484</c:v>
                </c:pt>
                <c:pt idx="51">
                  <c:v>27514</c:v>
                </c:pt>
                <c:pt idx="52">
                  <c:v>27544</c:v>
                </c:pt>
                <c:pt idx="53">
                  <c:v>27575</c:v>
                </c:pt>
                <c:pt idx="54">
                  <c:v>27606</c:v>
                </c:pt>
                <c:pt idx="55">
                  <c:v>27635</c:v>
                </c:pt>
                <c:pt idx="56">
                  <c:v>27667</c:v>
                </c:pt>
                <c:pt idx="57">
                  <c:v>27698</c:v>
                </c:pt>
                <c:pt idx="58">
                  <c:v>27726</c:v>
                </c:pt>
                <c:pt idx="59">
                  <c:v>27759</c:v>
                </c:pt>
                <c:pt idx="60">
                  <c:v>27789</c:v>
                </c:pt>
                <c:pt idx="61">
                  <c:v>27817</c:v>
                </c:pt>
                <c:pt idx="62">
                  <c:v>27850</c:v>
                </c:pt>
                <c:pt idx="63">
                  <c:v>27880</c:v>
                </c:pt>
                <c:pt idx="64">
                  <c:v>27911</c:v>
                </c:pt>
                <c:pt idx="65">
                  <c:v>27941</c:v>
                </c:pt>
                <c:pt idx="66">
                  <c:v>27971</c:v>
                </c:pt>
                <c:pt idx="67">
                  <c:v>28003</c:v>
                </c:pt>
                <c:pt idx="68">
                  <c:v>28033</c:v>
                </c:pt>
                <c:pt idx="69">
                  <c:v>28062</c:v>
                </c:pt>
                <c:pt idx="70">
                  <c:v>28094</c:v>
                </c:pt>
                <c:pt idx="71">
                  <c:v>28125</c:v>
                </c:pt>
                <c:pt idx="72">
                  <c:v>28156</c:v>
                </c:pt>
                <c:pt idx="73">
                  <c:v>28184</c:v>
                </c:pt>
                <c:pt idx="74">
                  <c:v>28215</c:v>
                </c:pt>
                <c:pt idx="75">
                  <c:v>28244</c:v>
                </c:pt>
                <c:pt idx="76">
                  <c:v>28276</c:v>
                </c:pt>
                <c:pt idx="77">
                  <c:v>28306</c:v>
                </c:pt>
                <c:pt idx="78">
                  <c:v>28335</c:v>
                </c:pt>
                <c:pt idx="79">
                  <c:v>28368</c:v>
                </c:pt>
                <c:pt idx="80">
                  <c:v>28398</c:v>
                </c:pt>
                <c:pt idx="81">
                  <c:v>28429</c:v>
                </c:pt>
                <c:pt idx="82">
                  <c:v>28459</c:v>
                </c:pt>
                <c:pt idx="83">
                  <c:v>28489</c:v>
                </c:pt>
                <c:pt idx="84">
                  <c:v>28521</c:v>
                </c:pt>
                <c:pt idx="85">
                  <c:v>28549</c:v>
                </c:pt>
                <c:pt idx="86">
                  <c:v>28580</c:v>
                </c:pt>
                <c:pt idx="87">
                  <c:v>28608</c:v>
                </c:pt>
                <c:pt idx="88">
                  <c:v>28641</c:v>
                </c:pt>
                <c:pt idx="89">
                  <c:v>28671</c:v>
                </c:pt>
                <c:pt idx="90">
                  <c:v>28702</c:v>
                </c:pt>
                <c:pt idx="91">
                  <c:v>28733</c:v>
                </c:pt>
                <c:pt idx="92">
                  <c:v>28762</c:v>
                </c:pt>
                <c:pt idx="93">
                  <c:v>28794</c:v>
                </c:pt>
                <c:pt idx="94">
                  <c:v>28824</c:v>
                </c:pt>
                <c:pt idx="95">
                  <c:v>28853</c:v>
                </c:pt>
                <c:pt idx="96">
                  <c:v>28886</c:v>
                </c:pt>
                <c:pt idx="97">
                  <c:v>28914</c:v>
                </c:pt>
                <c:pt idx="98">
                  <c:v>28944</c:v>
                </c:pt>
                <c:pt idx="99">
                  <c:v>28975</c:v>
                </c:pt>
                <c:pt idx="100">
                  <c:v>29006</c:v>
                </c:pt>
                <c:pt idx="101">
                  <c:v>29035</c:v>
                </c:pt>
                <c:pt idx="102">
                  <c:v>29067</c:v>
                </c:pt>
                <c:pt idx="103">
                  <c:v>29098</c:v>
                </c:pt>
                <c:pt idx="104">
                  <c:v>29126</c:v>
                </c:pt>
                <c:pt idx="105">
                  <c:v>29159</c:v>
                </c:pt>
                <c:pt idx="106">
                  <c:v>29189</c:v>
                </c:pt>
                <c:pt idx="107">
                  <c:v>29220</c:v>
                </c:pt>
                <c:pt idx="108">
                  <c:v>29251</c:v>
                </c:pt>
                <c:pt idx="109">
                  <c:v>29280</c:v>
                </c:pt>
                <c:pt idx="110">
                  <c:v>29311</c:v>
                </c:pt>
                <c:pt idx="111">
                  <c:v>29341</c:v>
                </c:pt>
                <c:pt idx="112">
                  <c:v>29371</c:v>
                </c:pt>
                <c:pt idx="113">
                  <c:v>29402</c:v>
                </c:pt>
                <c:pt idx="114">
                  <c:v>29433</c:v>
                </c:pt>
                <c:pt idx="115">
                  <c:v>29462</c:v>
                </c:pt>
                <c:pt idx="116">
                  <c:v>29494</c:v>
                </c:pt>
                <c:pt idx="117">
                  <c:v>29525</c:v>
                </c:pt>
                <c:pt idx="118">
                  <c:v>29553</c:v>
                </c:pt>
                <c:pt idx="119">
                  <c:v>29586</c:v>
                </c:pt>
                <c:pt idx="120">
                  <c:v>29616</c:v>
                </c:pt>
                <c:pt idx="121">
                  <c:v>29644</c:v>
                </c:pt>
                <c:pt idx="122">
                  <c:v>29676</c:v>
                </c:pt>
                <c:pt idx="123">
                  <c:v>29706</c:v>
                </c:pt>
                <c:pt idx="124">
                  <c:v>29735</c:v>
                </c:pt>
                <c:pt idx="125">
                  <c:v>29767</c:v>
                </c:pt>
                <c:pt idx="126">
                  <c:v>29798</c:v>
                </c:pt>
                <c:pt idx="127">
                  <c:v>29829</c:v>
                </c:pt>
                <c:pt idx="128">
                  <c:v>29859</c:v>
                </c:pt>
                <c:pt idx="129">
                  <c:v>29889</c:v>
                </c:pt>
                <c:pt idx="130">
                  <c:v>29920</c:v>
                </c:pt>
                <c:pt idx="131">
                  <c:v>29951</c:v>
                </c:pt>
                <c:pt idx="132">
                  <c:v>29980</c:v>
                </c:pt>
                <c:pt idx="133">
                  <c:v>30008</c:v>
                </c:pt>
                <c:pt idx="134">
                  <c:v>30041</c:v>
                </c:pt>
                <c:pt idx="135">
                  <c:v>30071</c:v>
                </c:pt>
                <c:pt idx="136">
                  <c:v>30102</c:v>
                </c:pt>
                <c:pt idx="137">
                  <c:v>30132</c:v>
                </c:pt>
                <c:pt idx="138">
                  <c:v>30162</c:v>
                </c:pt>
                <c:pt idx="139">
                  <c:v>30194</c:v>
                </c:pt>
                <c:pt idx="140">
                  <c:v>30224</c:v>
                </c:pt>
                <c:pt idx="141">
                  <c:v>30253</c:v>
                </c:pt>
                <c:pt idx="142">
                  <c:v>30285</c:v>
                </c:pt>
                <c:pt idx="143">
                  <c:v>30316</c:v>
                </c:pt>
                <c:pt idx="144">
                  <c:v>30347</c:v>
                </c:pt>
                <c:pt idx="145">
                  <c:v>30375</c:v>
                </c:pt>
                <c:pt idx="146">
                  <c:v>30406</c:v>
                </c:pt>
                <c:pt idx="147">
                  <c:v>30435</c:v>
                </c:pt>
                <c:pt idx="148">
                  <c:v>30467</c:v>
                </c:pt>
                <c:pt idx="149">
                  <c:v>30497</c:v>
                </c:pt>
                <c:pt idx="150">
                  <c:v>30526</c:v>
                </c:pt>
                <c:pt idx="151">
                  <c:v>30559</c:v>
                </c:pt>
                <c:pt idx="152">
                  <c:v>30589</c:v>
                </c:pt>
                <c:pt idx="153">
                  <c:v>30620</c:v>
                </c:pt>
                <c:pt idx="154">
                  <c:v>30650</c:v>
                </c:pt>
                <c:pt idx="155">
                  <c:v>30680</c:v>
                </c:pt>
                <c:pt idx="156">
                  <c:v>30712</c:v>
                </c:pt>
                <c:pt idx="157">
                  <c:v>30741</c:v>
                </c:pt>
                <c:pt idx="158">
                  <c:v>30771</c:v>
                </c:pt>
                <c:pt idx="159">
                  <c:v>30802</c:v>
                </c:pt>
                <c:pt idx="160">
                  <c:v>30833</c:v>
                </c:pt>
                <c:pt idx="161">
                  <c:v>30862</c:v>
                </c:pt>
                <c:pt idx="162">
                  <c:v>30894</c:v>
                </c:pt>
                <c:pt idx="163">
                  <c:v>30925</c:v>
                </c:pt>
                <c:pt idx="164">
                  <c:v>30953</c:v>
                </c:pt>
                <c:pt idx="165">
                  <c:v>30986</c:v>
                </c:pt>
                <c:pt idx="166">
                  <c:v>31016</c:v>
                </c:pt>
                <c:pt idx="167">
                  <c:v>31047</c:v>
                </c:pt>
                <c:pt idx="168">
                  <c:v>31078</c:v>
                </c:pt>
                <c:pt idx="169">
                  <c:v>31106</c:v>
                </c:pt>
                <c:pt idx="170">
                  <c:v>31135</c:v>
                </c:pt>
                <c:pt idx="171">
                  <c:v>31167</c:v>
                </c:pt>
                <c:pt idx="172">
                  <c:v>31198</c:v>
                </c:pt>
                <c:pt idx="173">
                  <c:v>31226</c:v>
                </c:pt>
                <c:pt idx="174">
                  <c:v>31259</c:v>
                </c:pt>
                <c:pt idx="175">
                  <c:v>31289</c:v>
                </c:pt>
                <c:pt idx="176">
                  <c:v>31320</c:v>
                </c:pt>
                <c:pt idx="177">
                  <c:v>31351</c:v>
                </c:pt>
                <c:pt idx="178">
                  <c:v>31380</c:v>
                </c:pt>
                <c:pt idx="179">
                  <c:v>31412</c:v>
                </c:pt>
                <c:pt idx="180">
                  <c:v>31443</c:v>
                </c:pt>
                <c:pt idx="181">
                  <c:v>31471</c:v>
                </c:pt>
                <c:pt idx="182">
                  <c:v>31502</c:v>
                </c:pt>
                <c:pt idx="183">
                  <c:v>31532</c:v>
                </c:pt>
                <c:pt idx="184">
                  <c:v>31562</c:v>
                </c:pt>
                <c:pt idx="185">
                  <c:v>31593</c:v>
                </c:pt>
                <c:pt idx="186">
                  <c:v>31624</c:v>
                </c:pt>
                <c:pt idx="187">
                  <c:v>31653</c:v>
                </c:pt>
                <c:pt idx="188">
                  <c:v>31685</c:v>
                </c:pt>
                <c:pt idx="189">
                  <c:v>31716</c:v>
                </c:pt>
                <c:pt idx="190">
                  <c:v>31744</c:v>
                </c:pt>
                <c:pt idx="191">
                  <c:v>31777</c:v>
                </c:pt>
                <c:pt idx="192">
                  <c:v>31807</c:v>
                </c:pt>
                <c:pt idx="193">
                  <c:v>31835</c:v>
                </c:pt>
                <c:pt idx="194">
                  <c:v>31867</c:v>
                </c:pt>
                <c:pt idx="195">
                  <c:v>31897</c:v>
                </c:pt>
                <c:pt idx="196">
                  <c:v>31926</c:v>
                </c:pt>
                <c:pt idx="197">
                  <c:v>31958</c:v>
                </c:pt>
                <c:pt idx="198">
                  <c:v>31989</c:v>
                </c:pt>
                <c:pt idx="199">
                  <c:v>32020</c:v>
                </c:pt>
                <c:pt idx="200">
                  <c:v>32050</c:v>
                </c:pt>
                <c:pt idx="201">
                  <c:v>32080</c:v>
                </c:pt>
                <c:pt idx="202">
                  <c:v>32111</c:v>
                </c:pt>
                <c:pt idx="203">
                  <c:v>32142</c:v>
                </c:pt>
                <c:pt idx="204">
                  <c:v>32171</c:v>
                </c:pt>
                <c:pt idx="205">
                  <c:v>32202</c:v>
                </c:pt>
                <c:pt idx="206">
                  <c:v>32233</c:v>
                </c:pt>
                <c:pt idx="207">
                  <c:v>32262</c:v>
                </c:pt>
                <c:pt idx="208">
                  <c:v>32294</c:v>
                </c:pt>
                <c:pt idx="209">
                  <c:v>32324</c:v>
                </c:pt>
                <c:pt idx="210">
                  <c:v>32353</c:v>
                </c:pt>
                <c:pt idx="211">
                  <c:v>32386</c:v>
                </c:pt>
                <c:pt idx="212">
                  <c:v>32416</c:v>
                </c:pt>
                <c:pt idx="213">
                  <c:v>32447</c:v>
                </c:pt>
                <c:pt idx="214">
                  <c:v>32477</c:v>
                </c:pt>
                <c:pt idx="215">
                  <c:v>32507</c:v>
                </c:pt>
                <c:pt idx="216">
                  <c:v>32539</c:v>
                </c:pt>
                <c:pt idx="217">
                  <c:v>32567</c:v>
                </c:pt>
                <c:pt idx="218">
                  <c:v>32598</c:v>
                </c:pt>
                <c:pt idx="219">
                  <c:v>32626</c:v>
                </c:pt>
                <c:pt idx="220">
                  <c:v>32659</c:v>
                </c:pt>
                <c:pt idx="221">
                  <c:v>32689</c:v>
                </c:pt>
                <c:pt idx="222">
                  <c:v>32720</c:v>
                </c:pt>
                <c:pt idx="223">
                  <c:v>32751</c:v>
                </c:pt>
                <c:pt idx="224">
                  <c:v>32780</c:v>
                </c:pt>
                <c:pt idx="225">
                  <c:v>32812</c:v>
                </c:pt>
                <c:pt idx="226">
                  <c:v>32842</c:v>
                </c:pt>
                <c:pt idx="227">
                  <c:v>32871</c:v>
                </c:pt>
                <c:pt idx="228">
                  <c:v>32904</c:v>
                </c:pt>
                <c:pt idx="229">
                  <c:v>32932</c:v>
                </c:pt>
                <c:pt idx="230">
                  <c:v>32962</c:v>
                </c:pt>
                <c:pt idx="231">
                  <c:v>32993</c:v>
                </c:pt>
                <c:pt idx="232">
                  <c:v>33024</c:v>
                </c:pt>
                <c:pt idx="233">
                  <c:v>33053</c:v>
                </c:pt>
                <c:pt idx="234">
                  <c:v>33085</c:v>
                </c:pt>
                <c:pt idx="235">
                  <c:v>33116</c:v>
                </c:pt>
                <c:pt idx="236">
                  <c:v>33144</c:v>
                </c:pt>
                <c:pt idx="237">
                  <c:v>33177</c:v>
                </c:pt>
                <c:pt idx="238">
                  <c:v>33207</c:v>
                </c:pt>
                <c:pt idx="239">
                  <c:v>33238</c:v>
                </c:pt>
                <c:pt idx="240">
                  <c:v>33269</c:v>
                </c:pt>
                <c:pt idx="241">
                  <c:v>33297</c:v>
                </c:pt>
                <c:pt idx="242">
                  <c:v>33326</c:v>
                </c:pt>
                <c:pt idx="243">
                  <c:v>33358</c:v>
                </c:pt>
                <c:pt idx="244">
                  <c:v>33389</c:v>
                </c:pt>
                <c:pt idx="245">
                  <c:v>33417</c:v>
                </c:pt>
                <c:pt idx="246">
                  <c:v>33450</c:v>
                </c:pt>
                <c:pt idx="247">
                  <c:v>33480</c:v>
                </c:pt>
                <c:pt idx="248">
                  <c:v>33511</c:v>
                </c:pt>
                <c:pt idx="249">
                  <c:v>33542</c:v>
                </c:pt>
                <c:pt idx="250">
                  <c:v>33571</c:v>
                </c:pt>
                <c:pt idx="251">
                  <c:v>33603</c:v>
                </c:pt>
                <c:pt idx="252">
                  <c:v>33634</c:v>
                </c:pt>
                <c:pt idx="253">
                  <c:v>33662</c:v>
                </c:pt>
                <c:pt idx="254">
                  <c:v>33694</c:v>
                </c:pt>
                <c:pt idx="255">
                  <c:v>33724</c:v>
                </c:pt>
                <c:pt idx="256">
                  <c:v>33753</c:v>
                </c:pt>
                <c:pt idx="257">
                  <c:v>33785</c:v>
                </c:pt>
                <c:pt idx="258">
                  <c:v>33816</c:v>
                </c:pt>
                <c:pt idx="259">
                  <c:v>33847</c:v>
                </c:pt>
                <c:pt idx="260">
                  <c:v>33877</c:v>
                </c:pt>
                <c:pt idx="261">
                  <c:v>33907</c:v>
                </c:pt>
                <c:pt idx="262">
                  <c:v>33938</c:v>
                </c:pt>
                <c:pt idx="263">
                  <c:v>33969</c:v>
                </c:pt>
                <c:pt idx="264">
                  <c:v>33998</c:v>
                </c:pt>
                <c:pt idx="265">
                  <c:v>34026</c:v>
                </c:pt>
                <c:pt idx="266">
                  <c:v>34059</c:v>
                </c:pt>
                <c:pt idx="267">
                  <c:v>34089</c:v>
                </c:pt>
                <c:pt idx="268">
                  <c:v>34120</c:v>
                </c:pt>
                <c:pt idx="269">
                  <c:v>34150</c:v>
                </c:pt>
                <c:pt idx="270">
                  <c:v>34180</c:v>
                </c:pt>
                <c:pt idx="271">
                  <c:v>34212</c:v>
                </c:pt>
                <c:pt idx="272">
                  <c:v>34242</c:v>
                </c:pt>
                <c:pt idx="273">
                  <c:v>34271</c:v>
                </c:pt>
                <c:pt idx="274">
                  <c:v>34303</c:v>
                </c:pt>
                <c:pt idx="275">
                  <c:v>34334</c:v>
                </c:pt>
                <c:pt idx="276">
                  <c:v>34365</c:v>
                </c:pt>
                <c:pt idx="277">
                  <c:v>34393</c:v>
                </c:pt>
                <c:pt idx="278">
                  <c:v>34424</c:v>
                </c:pt>
                <c:pt idx="279">
                  <c:v>34453</c:v>
                </c:pt>
                <c:pt idx="280">
                  <c:v>34485</c:v>
                </c:pt>
                <c:pt idx="281">
                  <c:v>34515</c:v>
                </c:pt>
                <c:pt idx="282">
                  <c:v>34544</c:v>
                </c:pt>
                <c:pt idx="283">
                  <c:v>34577</c:v>
                </c:pt>
                <c:pt idx="284">
                  <c:v>34607</c:v>
                </c:pt>
                <c:pt idx="285">
                  <c:v>34638</c:v>
                </c:pt>
                <c:pt idx="286">
                  <c:v>34668</c:v>
                </c:pt>
                <c:pt idx="287">
                  <c:v>34698</c:v>
                </c:pt>
                <c:pt idx="288">
                  <c:v>34730</c:v>
                </c:pt>
                <c:pt idx="289">
                  <c:v>34758</c:v>
                </c:pt>
                <c:pt idx="290">
                  <c:v>34789</c:v>
                </c:pt>
                <c:pt idx="291">
                  <c:v>34817</c:v>
                </c:pt>
                <c:pt idx="292">
                  <c:v>34850</c:v>
                </c:pt>
                <c:pt idx="293">
                  <c:v>34880</c:v>
                </c:pt>
                <c:pt idx="294">
                  <c:v>34911</c:v>
                </c:pt>
                <c:pt idx="295">
                  <c:v>34942</c:v>
                </c:pt>
                <c:pt idx="296">
                  <c:v>34971</c:v>
                </c:pt>
                <c:pt idx="297">
                  <c:v>35003</c:v>
                </c:pt>
                <c:pt idx="298">
                  <c:v>35033</c:v>
                </c:pt>
                <c:pt idx="299">
                  <c:v>35062</c:v>
                </c:pt>
                <c:pt idx="300">
                  <c:v>35095</c:v>
                </c:pt>
                <c:pt idx="301">
                  <c:v>35124</c:v>
                </c:pt>
                <c:pt idx="302">
                  <c:v>35153</c:v>
                </c:pt>
                <c:pt idx="303">
                  <c:v>35185</c:v>
                </c:pt>
                <c:pt idx="304">
                  <c:v>35216</c:v>
                </c:pt>
                <c:pt idx="305">
                  <c:v>35244</c:v>
                </c:pt>
                <c:pt idx="306">
                  <c:v>35277</c:v>
                </c:pt>
                <c:pt idx="307">
                  <c:v>35307</c:v>
                </c:pt>
                <c:pt idx="308">
                  <c:v>35338</c:v>
                </c:pt>
                <c:pt idx="309">
                  <c:v>35369</c:v>
                </c:pt>
                <c:pt idx="310">
                  <c:v>35398</c:v>
                </c:pt>
                <c:pt idx="311">
                  <c:v>35430</c:v>
                </c:pt>
                <c:pt idx="312">
                  <c:v>35461</c:v>
                </c:pt>
                <c:pt idx="313">
                  <c:v>35489</c:v>
                </c:pt>
                <c:pt idx="314">
                  <c:v>35520</c:v>
                </c:pt>
                <c:pt idx="315">
                  <c:v>35550</c:v>
                </c:pt>
                <c:pt idx="316">
                  <c:v>35580</c:v>
                </c:pt>
                <c:pt idx="317">
                  <c:v>35611</c:v>
                </c:pt>
                <c:pt idx="318">
                  <c:v>35642</c:v>
                </c:pt>
                <c:pt idx="319">
                  <c:v>35671</c:v>
                </c:pt>
                <c:pt idx="320">
                  <c:v>35703</c:v>
                </c:pt>
                <c:pt idx="321">
                  <c:v>35734</c:v>
                </c:pt>
                <c:pt idx="322">
                  <c:v>35762</c:v>
                </c:pt>
                <c:pt idx="323">
                  <c:v>35795</c:v>
                </c:pt>
                <c:pt idx="324">
                  <c:v>35825</c:v>
                </c:pt>
                <c:pt idx="325">
                  <c:v>35853</c:v>
                </c:pt>
                <c:pt idx="326">
                  <c:v>35885</c:v>
                </c:pt>
                <c:pt idx="327">
                  <c:v>35915</c:v>
                </c:pt>
                <c:pt idx="328">
                  <c:v>35944</c:v>
                </c:pt>
                <c:pt idx="329">
                  <c:v>35976</c:v>
                </c:pt>
                <c:pt idx="330">
                  <c:v>36007</c:v>
                </c:pt>
                <c:pt idx="331">
                  <c:v>36038</c:v>
                </c:pt>
                <c:pt idx="332">
                  <c:v>36068</c:v>
                </c:pt>
                <c:pt idx="333">
                  <c:v>36098</c:v>
                </c:pt>
                <c:pt idx="334">
                  <c:v>36129</c:v>
                </c:pt>
                <c:pt idx="335">
                  <c:v>36160</c:v>
                </c:pt>
                <c:pt idx="336">
                  <c:v>36189</c:v>
                </c:pt>
                <c:pt idx="337">
                  <c:v>36217</c:v>
                </c:pt>
                <c:pt idx="338">
                  <c:v>36250</c:v>
                </c:pt>
                <c:pt idx="339">
                  <c:v>36280</c:v>
                </c:pt>
                <c:pt idx="340">
                  <c:v>36311</c:v>
                </c:pt>
                <c:pt idx="341">
                  <c:v>36341</c:v>
                </c:pt>
                <c:pt idx="342">
                  <c:v>36371</c:v>
                </c:pt>
                <c:pt idx="343">
                  <c:v>36403</c:v>
                </c:pt>
                <c:pt idx="344">
                  <c:v>36433</c:v>
                </c:pt>
                <c:pt idx="345">
                  <c:v>36462</c:v>
                </c:pt>
                <c:pt idx="346">
                  <c:v>36494</c:v>
                </c:pt>
                <c:pt idx="347">
                  <c:v>36525</c:v>
                </c:pt>
                <c:pt idx="348">
                  <c:v>36556</c:v>
                </c:pt>
                <c:pt idx="349">
                  <c:v>36585</c:v>
                </c:pt>
                <c:pt idx="350">
                  <c:v>36616</c:v>
                </c:pt>
                <c:pt idx="351">
                  <c:v>36644</c:v>
                </c:pt>
                <c:pt idx="352">
                  <c:v>36677</c:v>
                </c:pt>
                <c:pt idx="353">
                  <c:v>36707</c:v>
                </c:pt>
                <c:pt idx="354">
                  <c:v>36738</c:v>
                </c:pt>
                <c:pt idx="355">
                  <c:v>36769</c:v>
                </c:pt>
                <c:pt idx="356">
                  <c:v>36798</c:v>
                </c:pt>
                <c:pt idx="357">
                  <c:v>36830</c:v>
                </c:pt>
                <c:pt idx="358">
                  <c:v>36860</c:v>
                </c:pt>
                <c:pt idx="359">
                  <c:v>36889</c:v>
                </c:pt>
                <c:pt idx="360">
                  <c:v>36922</c:v>
                </c:pt>
                <c:pt idx="361">
                  <c:v>36950</c:v>
                </c:pt>
                <c:pt idx="362">
                  <c:v>36980</c:v>
                </c:pt>
                <c:pt idx="363">
                  <c:v>37011</c:v>
                </c:pt>
                <c:pt idx="364">
                  <c:v>37042</c:v>
                </c:pt>
                <c:pt idx="365">
                  <c:v>37071</c:v>
                </c:pt>
                <c:pt idx="366">
                  <c:v>37103</c:v>
                </c:pt>
                <c:pt idx="367">
                  <c:v>37134</c:v>
                </c:pt>
                <c:pt idx="368">
                  <c:v>37162</c:v>
                </c:pt>
                <c:pt idx="369">
                  <c:v>37195</c:v>
                </c:pt>
                <c:pt idx="370">
                  <c:v>37225</c:v>
                </c:pt>
                <c:pt idx="371">
                  <c:v>37256</c:v>
                </c:pt>
                <c:pt idx="372">
                  <c:v>37287</c:v>
                </c:pt>
                <c:pt idx="373">
                  <c:v>37315</c:v>
                </c:pt>
                <c:pt idx="374">
                  <c:v>37344</c:v>
                </c:pt>
                <c:pt idx="375">
                  <c:v>37376</c:v>
                </c:pt>
                <c:pt idx="376">
                  <c:v>37407</c:v>
                </c:pt>
                <c:pt idx="377">
                  <c:v>37435</c:v>
                </c:pt>
                <c:pt idx="378">
                  <c:v>37468</c:v>
                </c:pt>
                <c:pt idx="379">
                  <c:v>37498</c:v>
                </c:pt>
                <c:pt idx="380">
                  <c:v>37529</c:v>
                </c:pt>
                <c:pt idx="381">
                  <c:v>37560</c:v>
                </c:pt>
                <c:pt idx="382">
                  <c:v>37589</c:v>
                </c:pt>
                <c:pt idx="383">
                  <c:v>37621</c:v>
                </c:pt>
                <c:pt idx="384">
                  <c:v>37652</c:v>
                </c:pt>
                <c:pt idx="385">
                  <c:v>37680</c:v>
                </c:pt>
                <c:pt idx="386">
                  <c:v>37711</c:v>
                </c:pt>
                <c:pt idx="387">
                  <c:v>37741</c:v>
                </c:pt>
                <c:pt idx="388">
                  <c:v>37771</c:v>
                </c:pt>
                <c:pt idx="389">
                  <c:v>37802</c:v>
                </c:pt>
                <c:pt idx="390">
                  <c:v>37833</c:v>
                </c:pt>
                <c:pt idx="391">
                  <c:v>37862</c:v>
                </c:pt>
                <c:pt idx="392">
                  <c:v>37894</c:v>
                </c:pt>
                <c:pt idx="393">
                  <c:v>37925</c:v>
                </c:pt>
                <c:pt idx="394">
                  <c:v>37953</c:v>
                </c:pt>
                <c:pt idx="395">
                  <c:v>37986</c:v>
                </c:pt>
                <c:pt idx="396">
                  <c:v>38016</c:v>
                </c:pt>
                <c:pt idx="397">
                  <c:v>38044</c:v>
                </c:pt>
                <c:pt idx="398">
                  <c:v>38077</c:v>
                </c:pt>
                <c:pt idx="399">
                  <c:v>38107</c:v>
                </c:pt>
                <c:pt idx="400">
                  <c:v>38138</c:v>
                </c:pt>
                <c:pt idx="401">
                  <c:v>38168</c:v>
                </c:pt>
                <c:pt idx="402">
                  <c:v>38198</c:v>
                </c:pt>
                <c:pt idx="403">
                  <c:v>38230</c:v>
                </c:pt>
                <c:pt idx="404">
                  <c:v>38260</c:v>
                </c:pt>
                <c:pt idx="405">
                  <c:v>38289</c:v>
                </c:pt>
                <c:pt idx="406">
                  <c:v>38321</c:v>
                </c:pt>
                <c:pt idx="407">
                  <c:v>38352</c:v>
                </c:pt>
                <c:pt idx="408">
                  <c:v>38383</c:v>
                </c:pt>
                <c:pt idx="409">
                  <c:v>38411</c:v>
                </c:pt>
                <c:pt idx="410">
                  <c:v>38442</c:v>
                </c:pt>
                <c:pt idx="411">
                  <c:v>38471</c:v>
                </c:pt>
                <c:pt idx="412">
                  <c:v>38503</c:v>
                </c:pt>
                <c:pt idx="413">
                  <c:v>38533</c:v>
                </c:pt>
                <c:pt idx="414">
                  <c:v>38562</c:v>
                </c:pt>
                <c:pt idx="415">
                  <c:v>38595</c:v>
                </c:pt>
                <c:pt idx="416">
                  <c:v>38625</c:v>
                </c:pt>
                <c:pt idx="417">
                  <c:v>38656</c:v>
                </c:pt>
                <c:pt idx="418">
                  <c:v>38686</c:v>
                </c:pt>
                <c:pt idx="419">
                  <c:v>38716</c:v>
                </c:pt>
                <c:pt idx="420">
                  <c:v>38748</c:v>
                </c:pt>
                <c:pt idx="421">
                  <c:v>38776</c:v>
                </c:pt>
                <c:pt idx="422">
                  <c:v>38807</c:v>
                </c:pt>
                <c:pt idx="423">
                  <c:v>38835</c:v>
                </c:pt>
                <c:pt idx="424">
                  <c:v>38868</c:v>
                </c:pt>
                <c:pt idx="425">
                  <c:v>38898</c:v>
                </c:pt>
                <c:pt idx="426">
                  <c:v>38929</c:v>
                </c:pt>
                <c:pt idx="427">
                  <c:v>38960</c:v>
                </c:pt>
                <c:pt idx="428">
                  <c:v>38989</c:v>
                </c:pt>
                <c:pt idx="429">
                  <c:v>39021</c:v>
                </c:pt>
                <c:pt idx="430">
                  <c:v>39051</c:v>
                </c:pt>
                <c:pt idx="431">
                  <c:v>39080</c:v>
                </c:pt>
                <c:pt idx="432">
                  <c:v>39113</c:v>
                </c:pt>
                <c:pt idx="433">
                  <c:v>39141</c:v>
                </c:pt>
                <c:pt idx="434">
                  <c:v>39171</c:v>
                </c:pt>
                <c:pt idx="435">
                  <c:v>39202</c:v>
                </c:pt>
                <c:pt idx="436">
                  <c:v>39233</c:v>
                </c:pt>
                <c:pt idx="437">
                  <c:v>39262</c:v>
                </c:pt>
                <c:pt idx="438">
                  <c:v>39294</c:v>
                </c:pt>
                <c:pt idx="439">
                  <c:v>39325</c:v>
                </c:pt>
                <c:pt idx="440">
                  <c:v>39353</c:v>
                </c:pt>
                <c:pt idx="441">
                  <c:v>39386</c:v>
                </c:pt>
                <c:pt idx="442">
                  <c:v>39416</c:v>
                </c:pt>
                <c:pt idx="443">
                  <c:v>39447</c:v>
                </c:pt>
                <c:pt idx="444">
                  <c:v>39478</c:v>
                </c:pt>
                <c:pt idx="445">
                  <c:v>39507</c:v>
                </c:pt>
                <c:pt idx="446">
                  <c:v>39538</c:v>
                </c:pt>
                <c:pt idx="447">
                  <c:v>39568</c:v>
                </c:pt>
                <c:pt idx="448">
                  <c:v>39598</c:v>
                </c:pt>
                <c:pt idx="449">
                  <c:v>39629</c:v>
                </c:pt>
                <c:pt idx="450">
                  <c:v>39660</c:v>
                </c:pt>
                <c:pt idx="451">
                  <c:v>39689</c:v>
                </c:pt>
                <c:pt idx="452">
                  <c:v>39721</c:v>
                </c:pt>
                <c:pt idx="453">
                  <c:v>39752</c:v>
                </c:pt>
                <c:pt idx="454">
                  <c:v>39780</c:v>
                </c:pt>
                <c:pt idx="455">
                  <c:v>39813</c:v>
                </c:pt>
                <c:pt idx="456">
                  <c:v>39843</c:v>
                </c:pt>
                <c:pt idx="457">
                  <c:v>39871</c:v>
                </c:pt>
                <c:pt idx="458">
                  <c:v>39903</c:v>
                </c:pt>
                <c:pt idx="459">
                  <c:v>39933</c:v>
                </c:pt>
                <c:pt idx="460">
                  <c:v>39962</c:v>
                </c:pt>
                <c:pt idx="461">
                  <c:v>39994</c:v>
                </c:pt>
                <c:pt idx="462">
                  <c:v>40025</c:v>
                </c:pt>
                <c:pt idx="463">
                  <c:v>40056</c:v>
                </c:pt>
                <c:pt idx="464">
                  <c:v>40086</c:v>
                </c:pt>
                <c:pt idx="465">
                  <c:v>40116</c:v>
                </c:pt>
                <c:pt idx="466">
                  <c:v>40147</c:v>
                </c:pt>
                <c:pt idx="467">
                  <c:v>40178</c:v>
                </c:pt>
                <c:pt idx="468">
                  <c:v>40207</c:v>
                </c:pt>
                <c:pt idx="469">
                  <c:v>40235</c:v>
                </c:pt>
                <c:pt idx="470">
                  <c:v>40268</c:v>
                </c:pt>
                <c:pt idx="471">
                  <c:v>40298</c:v>
                </c:pt>
                <c:pt idx="472">
                  <c:v>40329</c:v>
                </c:pt>
                <c:pt idx="473">
                  <c:v>40359</c:v>
                </c:pt>
                <c:pt idx="474">
                  <c:v>40389</c:v>
                </c:pt>
                <c:pt idx="475">
                  <c:v>40421</c:v>
                </c:pt>
                <c:pt idx="476">
                  <c:v>40451</c:v>
                </c:pt>
                <c:pt idx="477">
                  <c:v>40480</c:v>
                </c:pt>
                <c:pt idx="478">
                  <c:v>40512</c:v>
                </c:pt>
                <c:pt idx="479">
                  <c:v>40543</c:v>
                </c:pt>
                <c:pt idx="480">
                  <c:v>40574</c:v>
                </c:pt>
                <c:pt idx="481">
                  <c:v>40602</c:v>
                </c:pt>
                <c:pt idx="482">
                  <c:v>40633</c:v>
                </c:pt>
                <c:pt idx="483">
                  <c:v>40662</c:v>
                </c:pt>
                <c:pt idx="484">
                  <c:v>40694</c:v>
                </c:pt>
                <c:pt idx="485">
                  <c:v>40724</c:v>
                </c:pt>
                <c:pt idx="486">
                  <c:v>40753</c:v>
                </c:pt>
                <c:pt idx="487">
                  <c:v>40786</c:v>
                </c:pt>
                <c:pt idx="488">
                  <c:v>40816</c:v>
                </c:pt>
                <c:pt idx="489">
                  <c:v>40847</c:v>
                </c:pt>
                <c:pt idx="490">
                  <c:v>40877</c:v>
                </c:pt>
                <c:pt idx="491">
                  <c:v>40907</c:v>
                </c:pt>
                <c:pt idx="492">
                  <c:v>40939</c:v>
                </c:pt>
                <c:pt idx="493">
                  <c:v>40968</c:v>
                </c:pt>
                <c:pt idx="494">
                  <c:v>40998</c:v>
                </c:pt>
                <c:pt idx="495">
                  <c:v>41029</c:v>
                </c:pt>
                <c:pt idx="496">
                  <c:v>41060</c:v>
                </c:pt>
                <c:pt idx="497">
                  <c:v>41089</c:v>
                </c:pt>
                <c:pt idx="498">
                  <c:v>41121</c:v>
                </c:pt>
                <c:pt idx="499">
                  <c:v>41152</c:v>
                </c:pt>
                <c:pt idx="500">
                  <c:v>41180</c:v>
                </c:pt>
                <c:pt idx="501">
                  <c:v>41213</c:v>
                </c:pt>
                <c:pt idx="502">
                  <c:v>41243</c:v>
                </c:pt>
                <c:pt idx="503">
                  <c:v>41274</c:v>
                </c:pt>
                <c:pt idx="504">
                  <c:v>41305</c:v>
                </c:pt>
                <c:pt idx="505">
                  <c:v>41333</c:v>
                </c:pt>
                <c:pt idx="506">
                  <c:v>41362</c:v>
                </c:pt>
                <c:pt idx="507">
                  <c:v>41394</c:v>
                </c:pt>
                <c:pt idx="508">
                  <c:v>41425</c:v>
                </c:pt>
                <c:pt idx="509">
                  <c:v>41453</c:v>
                </c:pt>
                <c:pt idx="510">
                  <c:v>41486</c:v>
                </c:pt>
                <c:pt idx="511">
                  <c:v>41516</c:v>
                </c:pt>
                <c:pt idx="512">
                  <c:v>41547</c:v>
                </c:pt>
                <c:pt idx="513">
                  <c:v>41578</c:v>
                </c:pt>
                <c:pt idx="514">
                  <c:v>41607</c:v>
                </c:pt>
                <c:pt idx="515">
                  <c:v>41639</c:v>
                </c:pt>
                <c:pt idx="516">
                  <c:v>41670</c:v>
                </c:pt>
                <c:pt idx="517">
                  <c:v>41698</c:v>
                </c:pt>
                <c:pt idx="518">
                  <c:v>41729</c:v>
                </c:pt>
                <c:pt idx="519">
                  <c:v>41759</c:v>
                </c:pt>
                <c:pt idx="520">
                  <c:v>41789</c:v>
                </c:pt>
                <c:pt idx="521">
                  <c:v>41820</c:v>
                </c:pt>
                <c:pt idx="522">
                  <c:v>41851</c:v>
                </c:pt>
                <c:pt idx="523">
                  <c:v>41880</c:v>
                </c:pt>
                <c:pt idx="524">
                  <c:v>41912</c:v>
                </c:pt>
                <c:pt idx="525">
                  <c:v>41943</c:v>
                </c:pt>
                <c:pt idx="526">
                  <c:v>41971</c:v>
                </c:pt>
                <c:pt idx="527">
                  <c:v>42004</c:v>
                </c:pt>
                <c:pt idx="528">
                  <c:v>42034</c:v>
                </c:pt>
                <c:pt idx="529">
                  <c:v>42062</c:v>
                </c:pt>
                <c:pt idx="530">
                  <c:v>42094</c:v>
                </c:pt>
                <c:pt idx="531">
                  <c:v>42124</c:v>
                </c:pt>
                <c:pt idx="532">
                  <c:v>42153</c:v>
                </c:pt>
                <c:pt idx="533">
                  <c:v>42185</c:v>
                </c:pt>
                <c:pt idx="534">
                  <c:v>42216</c:v>
                </c:pt>
                <c:pt idx="535">
                  <c:v>42247</c:v>
                </c:pt>
                <c:pt idx="536">
                  <c:v>42277</c:v>
                </c:pt>
                <c:pt idx="537">
                  <c:v>42307</c:v>
                </c:pt>
                <c:pt idx="538">
                  <c:v>42338</c:v>
                </c:pt>
                <c:pt idx="539">
                  <c:v>42369</c:v>
                </c:pt>
                <c:pt idx="540">
                  <c:v>42398</c:v>
                </c:pt>
                <c:pt idx="541">
                  <c:v>42429</c:v>
                </c:pt>
                <c:pt idx="542">
                  <c:v>42460</c:v>
                </c:pt>
                <c:pt idx="543">
                  <c:v>42489</c:v>
                </c:pt>
                <c:pt idx="544">
                  <c:v>42521</c:v>
                </c:pt>
                <c:pt idx="545">
                  <c:v>42551</c:v>
                </c:pt>
                <c:pt idx="546">
                  <c:v>42580</c:v>
                </c:pt>
                <c:pt idx="547">
                  <c:v>42613</c:v>
                </c:pt>
                <c:pt idx="548">
                  <c:v>42643</c:v>
                </c:pt>
                <c:pt idx="549">
                  <c:v>42674</c:v>
                </c:pt>
                <c:pt idx="550">
                  <c:v>42704</c:v>
                </c:pt>
                <c:pt idx="551">
                  <c:v>42734</c:v>
                </c:pt>
                <c:pt idx="552">
                  <c:v>42766</c:v>
                </c:pt>
                <c:pt idx="553">
                  <c:v>42794</c:v>
                </c:pt>
                <c:pt idx="554">
                  <c:v>42825</c:v>
                </c:pt>
                <c:pt idx="555">
                  <c:v>42853</c:v>
                </c:pt>
                <c:pt idx="556">
                  <c:v>42886</c:v>
                </c:pt>
                <c:pt idx="557">
                  <c:v>42916</c:v>
                </c:pt>
                <c:pt idx="558">
                  <c:v>42947</c:v>
                </c:pt>
                <c:pt idx="559">
                  <c:v>42978</c:v>
                </c:pt>
                <c:pt idx="560">
                  <c:v>43007</c:v>
                </c:pt>
                <c:pt idx="561">
                  <c:v>43039</c:v>
                </c:pt>
                <c:pt idx="562">
                  <c:v>43069</c:v>
                </c:pt>
                <c:pt idx="563">
                  <c:v>43098</c:v>
                </c:pt>
                <c:pt idx="564">
                  <c:v>43131</c:v>
                </c:pt>
                <c:pt idx="565">
                  <c:v>43159</c:v>
                </c:pt>
                <c:pt idx="566">
                  <c:v>43189</c:v>
                </c:pt>
                <c:pt idx="567">
                  <c:v>43220</c:v>
                </c:pt>
                <c:pt idx="568">
                  <c:v>43251</c:v>
                </c:pt>
                <c:pt idx="569">
                  <c:v>43280</c:v>
                </c:pt>
                <c:pt idx="570">
                  <c:v>43312</c:v>
                </c:pt>
                <c:pt idx="571">
                  <c:v>43343</c:v>
                </c:pt>
                <c:pt idx="572">
                  <c:v>43371</c:v>
                </c:pt>
                <c:pt idx="573">
                  <c:v>43404</c:v>
                </c:pt>
                <c:pt idx="574">
                  <c:v>43434</c:v>
                </c:pt>
                <c:pt idx="575">
                  <c:v>43465</c:v>
                </c:pt>
                <c:pt idx="576">
                  <c:v>43496</c:v>
                </c:pt>
                <c:pt idx="577">
                  <c:v>43524</c:v>
                </c:pt>
                <c:pt idx="578">
                  <c:v>43553</c:v>
                </c:pt>
                <c:pt idx="579">
                  <c:v>43585</c:v>
                </c:pt>
                <c:pt idx="580">
                  <c:v>43616</c:v>
                </c:pt>
                <c:pt idx="581">
                  <c:v>43644</c:v>
                </c:pt>
                <c:pt idx="582">
                  <c:v>43677</c:v>
                </c:pt>
                <c:pt idx="583">
                  <c:v>43707</c:v>
                </c:pt>
                <c:pt idx="584">
                  <c:v>43738</c:v>
                </c:pt>
                <c:pt idx="585">
                  <c:v>43769</c:v>
                </c:pt>
                <c:pt idx="586">
                  <c:v>43798</c:v>
                </c:pt>
                <c:pt idx="587">
                  <c:v>43830</c:v>
                </c:pt>
                <c:pt idx="588">
                  <c:v>43861</c:v>
                </c:pt>
                <c:pt idx="589">
                  <c:v>43889</c:v>
                </c:pt>
                <c:pt idx="590">
                  <c:v>43921</c:v>
                </c:pt>
                <c:pt idx="591">
                  <c:v>43951</c:v>
                </c:pt>
                <c:pt idx="592">
                  <c:v>43980</c:v>
                </c:pt>
                <c:pt idx="593">
                  <c:v>44012</c:v>
                </c:pt>
                <c:pt idx="594">
                  <c:v>44043</c:v>
                </c:pt>
              </c:numCache>
            </c:numRef>
          </c:cat>
          <c:val>
            <c:numRef>
              <c:f>[Book1]Sheet1!$K$7:$K$601</c:f>
              <c:numCache>
                <c:formatCode>General</c:formatCode>
                <c:ptCount val="595"/>
                <c:pt idx="0">
                  <c:v>5.75</c:v>
                </c:pt>
                <c:pt idx="1">
                  <c:v>5.75</c:v>
                </c:pt>
                <c:pt idx="2">
                  <c:v>5.75</c:v>
                </c:pt>
                <c:pt idx="3">
                  <c:v>5.75</c:v>
                </c:pt>
                <c:pt idx="4">
                  <c:v>5.5</c:v>
                </c:pt>
                <c:pt idx="5">
                  <c:v>5.5</c:v>
                </c:pt>
                <c:pt idx="6">
                  <c:v>5.25</c:v>
                </c:pt>
                <c:pt idx="7">
                  <c:v>5.25</c:v>
                </c:pt>
                <c:pt idx="8">
                  <c:v>5.25</c:v>
                </c:pt>
                <c:pt idx="9">
                  <c:v>5.25</c:v>
                </c:pt>
                <c:pt idx="10">
                  <c:v>5.25</c:v>
                </c:pt>
                <c:pt idx="11">
                  <c:v>4.75</c:v>
                </c:pt>
                <c:pt idx="12">
                  <c:v>4.75</c:v>
                </c:pt>
                <c:pt idx="13">
                  <c:v>4.75</c:v>
                </c:pt>
                <c:pt idx="14">
                  <c:v>4.75</c:v>
                </c:pt>
                <c:pt idx="15">
                  <c:v>4.75</c:v>
                </c:pt>
                <c:pt idx="16">
                  <c:v>4.75</c:v>
                </c:pt>
                <c:pt idx="17">
                  <c:v>4.25</c:v>
                </c:pt>
                <c:pt idx="18">
                  <c:v>4.25</c:v>
                </c:pt>
                <c:pt idx="19">
                  <c:v>4.25</c:v>
                </c:pt>
                <c:pt idx="20">
                  <c:v>4.25</c:v>
                </c:pt>
                <c:pt idx="21">
                  <c:v>4.25</c:v>
                </c:pt>
                <c:pt idx="22">
                  <c:v>4.25</c:v>
                </c:pt>
                <c:pt idx="23">
                  <c:v>4.25</c:v>
                </c:pt>
                <c:pt idx="24">
                  <c:v>4.25</c:v>
                </c:pt>
                <c:pt idx="25">
                  <c:v>4.25</c:v>
                </c:pt>
                <c:pt idx="26">
                  <c:v>4.25</c:v>
                </c:pt>
                <c:pt idx="27">
                  <c:v>5</c:v>
                </c:pt>
                <c:pt idx="28">
                  <c:v>5.5</c:v>
                </c:pt>
                <c:pt idx="29">
                  <c:v>5.5</c:v>
                </c:pt>
                <c:pt idx="30">
                  <c:v>6</c:v>
                </c:pt>
                <c:pt idx="31">
                  <c:v>7</c:v>
                </c:pt>
                <c:pt idx="32">
                  <c:v>7</c:v>
                </c:pt>
                <c:pt idx="33">
                  <c:v>7</c:v>
                </c:pt>
                <c:pt idx="34">
                  <c:v>7</c:v>
                </c:pt>
                <c:pt idx="35">
                  <c:v>9</c:v>
                </c:pt>
                <c:pt idx="36">
                  <c:v>9</c:v>
                </c:pt>
                <c:pt idx="37">
                  <c:v>9</c:v>
                </c:pt>
                <c:pt idx="38">
                  <c:v>9</c:v>
                </c:pt>
                <c:pt idx="39">
                  <c:v>9</c:v>
                </c:pt>
                <c:pt idx="40">
                  <c:v>9</c:v>
                </c:pt>
                <c:pt idx="41">
                  <c:v>9</c:v>
                </c:pt>
                <c:pt idx="42">
                  <c:v>9</c:v>
                </c:pt>
                <c:pt idx="43">
                  <c:v>9</c:v>
                </c:pt>
                <c:pt idx="44">
                  <c:v>9</c:v>
                </c:pt>
                <c:pt idx="45">
                  <c:v>9</c:v>
                </c:pt>
                <c:pt idx="46">
                  <c:v>9</c:v>
                </c:pt>
                <c:pt idx="47">
                  <c:v>9</c:v>
                </c:pt>
                <c:pt idx="48">
                  <c:v>9</c:v>
                </c:pt>
                <c:pt idx="49">
                  <c:v>9</c:v>
                </c:pt>
                <c:pt idx="50">
                  <c:v>9</c:v>
                </c:pt>
                <c:pt idx="51">
                  <c:v>8.5</c:v>
                </c:pt>
                <c:pt idx="52">
                  <c:v>8.5</c:v>
                </c:pt>
                <c:pt idx="53">
                  <c:v>8</c:v>
                </c:pt>
                <c:pt idx="54">
                  <c:v>8</c:v>
                </c:pt>
                <c:pt idx="55">
                  <c:v>7.5</c:v>
                </c:pt>
                <c:pt idx="56">
                  <c:v>7.5</c:v>
                </c:pt>
                <c:pt idx="57">
                  <c:v>6.5</c:v>
                </c:pt>
                <c:pt idx="58">
                  <c:v>6.5</c:v>
                </c:pt>
                <c:pt idx="59">
                  <c:v>6.5</c:v>
                </c:pt>
                <c:pt idx="60">
                  <c:v>6.5</c:v>
                </c:pt>
                <c:pt idx="61">
                  <c:v>6.5</c:v>
                </c:pt>
                <c:pt idx="62">
                  <c:v>6.5</c:v>
                </c:pt>
                <c:pt idx="63">
                  <c:v>6.5</c:v>
                </c:pt>
                <c:pt idx="64">
                  <c:v>6.5</c:v>
                </c:pt>
                <c:pt idx="65">
                  <c:v>6.5</c:v>
                </c:pt>
                <c:pt idx="66">
                  <c:v>6.5</c:v>
                </c:pt>
                <c:pt idx="67">
                  <c:v>6.5</c:v>
                </c:pt>
                <c:pt idx="68">
                  <c:v>6.5</c:v>
                </c:pt>
                <c:pt idx="69">
                  <c:v>6.5</c:v>
                </c:pt>
                <c:pt idx="70">
                  <c:v>6.5</c:v>
                </c:pt>
                <c:pt idx="71">
                  <c:v>6.5</c:v>
                </c:pt>
                <c:pt idx="72">
                  <c:v>6.5</c:v>
                </c:pt>
                <c:pt idx="73">
                  <c:v>6.5</c:v>
                </c:pt>
                <c:pt idx="74">
                  <c:v>6</c:v>
                </c:pt>
                <c:pt idx="75">
                  <c:v>5</c:v>
                </c:pt>
                <c:pt idx="76">
                  <c:v>5</c:v>
                </c:pt>
                <c:pt idx="77">
                  <c:v>5</c:v>
                </c:pt>
                <c:pt idx="78">
                  <c:v>5</c:v>
                </c:pt>
                <c:pt idx="79">
                  <c:v>5</c:v>
                </c:pt>
                <c:pt idx="80">
                  <c:v>4.25</c:v>
                </c:pt>
                <c:pt idx="81">
                  <c:v>4.25</c:v>
                </c:pt>
                <c:pt idx="82">
                  <c:v>4.25</c:v>
                </c:pt>
                <c:pt idx="83">
                  <c:v>4.25</c:v>
                </c:pt>
                <c:pt idx="84">
                  <c:v>4.25</c:v>
                </c:pt>
                <c:pt idx="85">
                  <c:v>4.25</c:v>
                </c:pt>
                <c:pt idx="86">
                  <c:v>3.5</c:v>
                </c:pt>
                <c:pt idx="87">
                  <c:v>3.5</c:v>
                </c:pt>
                <c:pt idx="88">
                  <c:v>3.5</c:v>
                </c:pt>
                <c:pt idx="89">
                  <c:v>3.5</c:v>
                </c:pt>
                <c:pt idx="90">
                  <c:v>3.5</c:v>
                </c:pt>
                <c:pt idx="91">
                  <c:v>3.5</c:v>
                </c:pt>
                <c:pt idx="92">
                  <c:v>3.5</c:v>
                </c:pt>
                <c:pt idx="93">
                  <c:v>3.5</c:v>
                </c:pt>
                <c:pt idx="94">
                  <c:v>3.5</c:v>
                </c:pt>
                <c:pt idx="95">
                  <c:v>3.5</c:v>
                </c:pt>
                <c:pt idx="96">
                  <c:v>3.5</c:v>
                </c:pt>
                <c:pt idx="97">
                  <c:v>3.5</c:v>
                </c:pt>
                <c:pt idx="98">
                  <c:v>3.5</c:v>
                </c:pt>
                <c:pt idx="99">
                  <c:v>4.25</c:v>
                </c:pt>
                <c:pt idx="100">
                  <c:v>4.25</c:v>
                </c:pt>
                <c:pt idx="101">
                  <c:v>4.25</c:v>
                </c:pt>
                <c:pt idx="102">
                  <c:v>5.25</c:v>
                </c:pt>
                <c:pt idx="103">
                  <c:v>5.25</c:v>
                </c:pt>
                <c:pt idx="104">
                  <c:v>5.25</c:v>
                </c:pt>
                <c:pt idx="105">
                  <c:v>5.25</c:v>
                </c:pt>
                <c:pt idx="106">
                  <c:v>6.25</c:v>
                </c:pt>
                <c:pt idx="107">
                  <c:v>6.25</c:v>
                </c:pt>
                <c:pt idx="108">
                  <c:v>6.25</c:v>
                </c:pt>
                <c:pt idx="109">
                  <c:v>7.25</c:v>
                </c:pt>
                <c:pt idx="110">
                  <c:v>9</c:v>
                </c:pt>
                <c:pt idx="111">
                  <c:v>9</c:v>
                </c:pt>
                <c:pt idx="112">
                  <c:v>9</c:v>
                </c:pt>
                <c:pt idx="113">
                  <c:v>9</c:v>
                </c:pt>
                <c:pt idx="114">
                  <c:v>9</c:v>
                </c:pt>
                <c:pt idx="115">
                  <c:v>8.25</c:v>
                </c:pt>
                <c:pt idx="116">
                  <c:v>8.25</c:v>
                </c:pt>
                <c:pt idx="117">
                  <c:v>8.25</c:v>
                </c:pt>
                <c:pt idx="118">
                  <c:v>7.25</c:v>
                </c:pt>
                <c:pt idx="119">
                  <c:v>7.25</c:v>
                </c:pt>
                <c:pt idx="120">
                  <c:v>7.25</c:v>
                </c:pt>
                <c:pt idx="121">
                  <c:v>7.25</c:v>
                </c:pt>
                <c:pt idx="122">
                  <c:v>6.25</c:v>
                </c:pt>
                <c:pt idx="123">
                  <c:v>6.25</c:v>
                </c:pt>
                <c:pt idx="124">
                  <c:v>6.25</c:v>
                </c:pt>
                <c:pt idx="125">
                  <c:v>6.25</c:v>
                </c:pt>
                <c:pt idx="126">
                  <c:v>6.25</c:v>
                </c:pt>
                <c:pt idx="127">
                  <c:v>6.25</c:v>
                </c:pt>
                <c:pt idx="128">
                  <c:v>6.25</c:v>
                </c:pt>
                <c:pt idx="129">
                  <c:v>6.25</c:v>
                </c:pt>
                <c:pt idx="130">
                  <c:v>6.25</c:v>
                </c:pt>
                <c:pt idx="131">
                  <c:v>5.5</c:v>
                </c:pt>
                <c:pt idx="132">
                  <c:v>5.5</c:v>
                </c:pt>
                <c:pt idx="133">
                  <c:v>5.5</c:v>
                </c:pt>
                <c:pt idx="134">
                  <c:v>5.5</c:v>
                </c:pt>
                <c:pt idx="135">
                  <c:v>5.5</c:v>
                </c:pt>
                <c:pt idx="136">
                  <c:v>5.5</c:v>
                </c:pt>
                <c:pt idx="137">
                  <c:v>5.5</c:v>
                </c:pt>
                <c:pt idx="138">
                  <c:v>5.5</c:v>
                </c:pt>
                <c:pt idx="139">
                  <c:v>5.5</c:v>
                </c:pt>
                <c:pt idx="140">
                  <c:v>5.5</c:v>
                </c:pt>
                <c:pt idx="141">
                  <c:v>5.5</c:v>
                </c:pt>
                <c:pt idx="142">
                  <c:v>5.5</c:v>
                </c:pt>
                <c:pt idx="143">
                  <c:v>5.5</c:v>
                </c:pt>
                <c:pt idx="144">
                  <c:v>5.5</c:v>
                </c:pt>
                <c:pt idx="145">
                  <c:v>5.5</c:v>
                </c:pt>
                <c:pt idx="146">
                  <c:v>5.5</c:v>
                </c:pt>
                <c:pt idx="147">
                  <c:v>5.5</c:v>
                </c:pt>
                <c:pt idx="148">
                  <c:v>5.5</c:v>
                </c:pt>
                <c:pt idx="149">
                  <c:v>5.5</c:v>
                </c:pt>
                <c:pt idx="150">
                  <c:v>5.5</c:v>
                </c:pt>
                <c:pt idx="151">
                  <c:v>5.5</c:v>
                </c:pt>
                <c:pt idx="152">
                  <c:v>5.5</c:v>
                </c:pt>
                <c:pt idx="153">
                  <c:v>5</c:v>
                </c:pt>
                <c:pt idx="154">
                  <c:v>5</c:v>
                </c:pt>
                <c:pt idx="155">
                  <c:v>5</c:v>
                </c:pt>
                <c:pt idx="156">
                  <c:v>5</c:v>
                </c:pt>
                <c:pt idx="157">
                  <c:v>5</c:v>
                </c:pt>
                <c:pt idx="158">
                  <c:v>5</c:v>
                </c:pt>
                <c:pt idx="159">
                  <c:v>5</c:v>
                </c:pt>
                <c:pt idx="160">
                  <c:v>5</c:v>
                </c:pt>
                <c:pt idx="161">
                  <c:v>5</c:v>
                </c:pt>
                <c:pt idx="162">
                  <c:v>5</c:v>
                </c:pt>
                <c:pt idx="163">
                  <c:v>5</c:v>
                </c:pt>
                <c:pt idx="164">
                  <c:v>5</c:v>
                </c:pt>
                <c:pt idx="165">
                  <c:v>5</c:v>
                </c:pt>
                <c:pt idx="166">
                  <c:v>5</c:v>
                </c:pt>
                <c:pt idx="167">
                  <c:v>5</c:v>
                </c:pt>
                <c:pt idx="168">
                  <c:v>5</c:v>
                </c:pt>
                <c:pt idx="169">
                  <c:v>5</c:v>
                </c:pt>
                <c:pt idx="170">
                  <c:v>5</c:v>
                </c:pt>
                <c:pt idx="171">
                  <c:v>5</c:v>
                </c:pt>
                <c:pt idx="172">
                  <c:v>5</c:v>
                </c:pt>
                <c:pt idx="173">
                  <c:v>5</c:v>
                </c:pt>
                <c:pt idx="174">
                  <c:v>5</c:v>
                </c:pt>
                <c:pt idx="175">
                  <c:v>5</c:v>
                </c:pt>
                <c:pt idx="176">
                  <c:v>5</c:v>
                </c:pt>
                <c:pt idx="177">
                  <c:v>5</c:v>
                </c:pt>
                <c:pt idx="178">
                  <c:v>5</c:v>
                </c:pt>
                <c:pt idx="179">
                  <c:v>5</c:v>
                </c:pt>
                <c:pt idx="180">
                  <c:v>4.5</c:v>
                </c:pt>
                <c:pt idx="181">
                  <c:v>4.5</c:v>
                </c:pt>
                <c:pt idx="182">
                  <c:v>4</c:v>
                </c:pt>
                <c:pt idx="183">
                  <c:v>3.5</c:v>
                </c:pt>
                <c:pt idx="184">
                  <c:v>3.5</c:v>
                </c:pt>
                <c:pt idx="185">
                  <c:v>3.5</c:v>
                </c:pt>
                <c:pt idx="186">
                  <c:v>3.5</c:v>
                </c:pt>
                <c:pt idx="187">
                  <c:v>3.5</c:v>
                </c:pt>
                <c:pt idx="188">
                  <c:v>3.5</c:v>
                </c:pt>
                <c:pt idx="189">
                  <c:v>3.5</c:v>
                </c:pt>
                <c:pt idx="190">
                  <c:v>3</c:v>
                </c:pt>
                <c:pt idx="191">
                  <c:v>3</c:v>
                </c:pt>
                <c:pt idx="192">
                  <c:v>3</c:v>
                </c:pt>
                <c:pt idx="193">
                  <c:v>2.5</c:v>
                </c:pt>
                <c:pt idx="194">
                  <c:v>2.5</c:v>
                </c:pt>
                <c:pt idx="195">
                  <c:v>2.5</c:v>
                </c:pt>
                <c:pt idx="196">
                  <c:v>2.5</c:v>
                </c:pt>
                <c:pt idx="197">
                  <c:v>2.5</c:v>
                </c:pt>
                <c:pt idx="198">
                  <c:v>2.5</c:v>
                </c:pt>
                <c:pt idx="199">
                  <c:v>2.5</c:v>
                </c:pt>
                <c:pt idx="200">
                  <c:v>2.5</c:v>
                </c:pt>
                <c:pt idx="201">
                  <c:v>2.5</c:v>
                </c:pt>
                <c:pt idx="202">
                  <c:v>2.5</c:v>
                </c:pt>
                <c:pt idx="203">
                  <c:v>2.5</c:v>
                </c:pt>
                <c:pt idx="204">
                  <c:v>2.5</c:v>
                </c:pt>
                <c:pt idx="205">
                  <c:v>2.5</c:v>
                </c:pt>
                <c:pt idx="206">
                  <c:v>2.5</c:v>
                </c:pt>
                <c:pt idx="207">
                  <c:v>2.5</c:v>
                </c:pt>
                <c:pt idx="208">
                  <c:v>2.5</c:v>
                </c:pt>
                <c:pt idx="209">
                  <c:v>2.5</c:v>
                </c:pt>
                <c:pt idx="210">
                  <c:v>2.5</c:v>
                </c:pt>
                <c:pt idx="211">
                  <c:v>2.5</c:v>
                </c:pt>
                <c:pt idx="212">
                  <c:v>2.5</c:v>
                </c:pt>
                <c:pt idx="213">
                  <c:v>2.5</c:v>
                </c:pt>
                <c:pt idx="214">
                  <c:v>2.5</c:v>
                </c:pt>
                <c:pt idx="215">
                  <c:v>2.5</c:v>
                </c:pt>
                <c:pt idx="216">
                  <c:v>2.5</c:v>
                </c:pt>
                <c:pt idx="217">
                  <c:v>2.5</c:v>
                </c:pt>
                <c:pt idx="218">
                  <c:v>2.5</c:v>
                </c:pt>
                <c:pt idx="219">
                  <c:v>2.5</c:v>
                </c:pt>
                <c:pt idx="220">
                  <c:v>3.25</c:v>
                </c:pt>
                <c:pt idx="221">
                  <c:v>3.25</c:v>
                </c:pt>
                <c:pt idx="222">
                  <c:v>3.25</c:v>
                </c:pt>
                <c:pt idx="223">
                  <c:v>3.25</c:v>
                </c:pt>
                <c:pt idx="224">
                  <c:v>3.25</c:v>
                </c:pt>
                <c:pt idx="225">
                  <c:v>3.75</c:v>
                </c:pt>
                <c:pt idx="226">
                  <c:v>3.75</c:v>
                </c:pt>
                <c:pt idx="227">
                  <c:v>4.25</c:v>
                </c:pt>
                <c:pt idx="228">
                  <c:v>4.25</c:v>
                </c:pt>
                <c:pt idx="229">
                  <c:v>4.25</c:v>
                </c:pt>
                <c:pt idx="230">
                  <c:v>5.25</c:v>
                </c:pt>
                <c:pt idx="231">
                  <c:v>5.25</c:v>
                </c:pt>
                <c:pt idx="232">
                  <c:v>5.25</c:v>
                </c:pt>
                <c:pt idx="233">
                  <c:v>5.25</c:v>
                </c:pt>
                <c:pt idx="234">
                  <c:v>5.25</c:v>
                </c:pt>
                <c:pt idx="235">
                  <c:v>6</c:v>
                </c:pt>
                <c:pt idx="236">
                  <c:v>6</c:v>
                </c:pt>
                <c:pt idx="237">
                  <c:v>6</c:v>
                </c:pt>
                <c:pt idx="238">
                  <c:v>6</c:v>
                </c:pt>
                <c:pt idx="239">
                  <c:v>6</c:v>
                </c:pt>
                <c:pt idx="240">
                  <c:v>6</c:v>
                </c:pt>
                <c:pt idx="241">
                  <c:v>6</c:v>
                </c:pt>
                <c:pt idx="242">
                  <c:v>6</c:v>
                </c:pt>
                <c:pt idx="243">
                  <c:v>6</c:v>
                </c:pt>
                <c:pt idx="244">
                  <c:v>6</c:v>
                </c:pt>
                <c:pt idx="245">
                  <c:v>6</c:v>
                </c:pt>
                <c:pt idx="246">
                  <c:v>5.5</c:v>
                </c:pt>
                <c:pt idx="247">
                  <c:v>5.5</c:v>
                </c:pt>
                <c:pt idx="248">
                  <c:v>5.5</c:v>
                </c:pt>
                <c:pt idx="249">
                  <c:v>5.5</c:v>
                </c:pt>
                <c:pt idx="250">
                  <c:v>5</c:v>
                </c:pt>
                <c:pt idx="251">
                  <c:v>4.5</c:v>
                </c:pt>
                <c:pt idx="252">
                  <c:v>4.5</c:v>
                </c:pt>
                <c:pt idx="253">
                  <c:v>4.5</c:v>
                </c:pt>
                <c:pt idx="254">
                  <c:v>4.5</c:v>
                </c:pt>
                <c:pt idx="255">
                  <c:v>3.75</c:v>
                </c:pt>
                <c:pt idx="256">
                  <c:v>3.75</c:v>
                </c:pt>
                <c:pt idx="257">
                  <c:v>3.75</c:v>
                </c:pt>
                <c:pt idx="258">
                  <c:v>3.25</c:v>
                </c:pt>
                <c:pt idx="259">
                  <c:v>3.25</c:v>
                </c:pt>
                <c:pt idx="260">
                  <c:v>3.25</c:v>
                </c:pt>
                <c:pt idx="261">
                  <c:v>3.25</c:v>
                </c:pt>
                <c:pt idx="262">
                  <c:v>3.25</c:v>
                </c:pt>
                <c:pt idx="263">
                  <c:v>3.25</c:v>
                </c:pt>
                <c:pt idx="264">
                  <c:v>3.25</c:v>
                </c:pt>
                <c:pt idx="265">
                  <c:v>2.5</c:v>
                </c:pt>
                <c:pt idx="266">
                  <c:v>2.5</c:v>
                </c:pt>
                <c:pt idx="267">
                  <c:v>2.5</c:v>
                </c:pt>
                <c:pt idx="268">
                  <c:v>2.5</c:v>
                </c:pt>
                <c:pt idx="269">
                  <c:v>2.5</c:v>
                </c:pt>
                <c:pt idx="270">
                  <c:v>2.5</c:v>
                </c:pt>
                <c:pt idx="271">
                  <c:v>2.5</c:v>
                </c:pt>
                <c:pt idx="272">
                  <c:v>1.75</c:v>
                </c:pt>
                <c:pt idx="273">
                  <c:v>1.75</c:v>
                </c:pt>
                <c:pt idx="274">
                  <c:v>1.75</c:v>
                </c:pt>
                <c:pt idx="275">
                  <c:v>1.75</c:v>
                </c:pt>
                <c:pt idx="276">
                  <c:v>1.75</c:v>
                </c:pt>
                <c:pt idx="277">
                  <c:v>1.75</c:v>
                </c:pt>
                <c:pt idx="278">
                  <c:v>1.75</c:v>
                </c:pt>
                <c:pt idx="279">
                  <c:v>1.75</c:v>
                </c:pt>
                <c:pt idx="280">
                  <c:v>1.75</c:v>
                </c:pt>
                <c:pt idx="281">
                  <c:v>1.75</c:v>
                </c:pt>
                <c:pt idx="282">
                  <c:v>1.75</c:v>
                </c:pt>
                <c:pt idx="283">
                  <c:v>1.75</c:v>
                </c:pt>
                <c:pt idx="284">
                  <c:v>1.75</c:v>
                </c:pt>
                <c:pt idx="285">
                  <c:v>1.75</c:v>
                </c:pt>
                <c:pt idx="286">
                  <c:v>1.75</c:v>
                </c:pt>
                <c:pt idx="287">
                  <c:v>1.75</c:v>
                </c:pt>
                <c:pt idx="288">
                  <c:v>1.75</c:v>
                </c:pt>
                <c:pt idx="289">
                  <c:v>1.75</c:v>
                </c:pt>
                <c:pt idx="290">
                  <c:v>1.75</c:v>
                </c:pt>
                <c:pt idx="291">
                  <c:v>1</c:v>
                </c:pt>
                <c:pt idx="292">
                  <c:v>1</c:v>
                </c:pt>
                <c:pt idx="293">
                  <c:v>1</c:v>
                </c:pt>
                <c:pt idx="294">
                  <c:v>1</c:v>
                </c:pt>
                <c:pt idx="295">
                  <c:v>1</c:v>
                </c:pt>
                <c:pt idx="296">
                  <c:v>0.5</c:v>
                </c:pt>
                <c:pt idx="297">
                  <c:v>0.5</c:v>
                </c:pt>
                <c:pt idx="298">
                  <c:v>0.5</c:v>
                </c:pt>
                <c:pt idx="299">
                  <c:v>0.5</c:v>
                </c:pt>
                <c:pt idx="300">
                  <c:v>0.5</c:v>
                </c:pt>
                <c:pt idx="301">
                  <c:v>0.5</c:v>
                </c:pt>
                <c:pt idx="302">
                  <c:v>0.5</c:v>
                </c:pt>
                <c:pt idx="303">
                  <c:v>0.5</c:v>
                </c:pt>
                <c:pt idx="304">
                  <c:v>0.5</c:v>
                </c:pt>
                <c:pt idx="305">
                  <c:v>0.5</c:v>
                </c:pt>
                <c:pt idx="306">
                  <c:v>0.5</c:v>
                </c:pt>
                <c:pt idx="307">
                  <c:v>0.5</c:v>
                </c:pt>
                <c:pt idx="308">
                  <c:v>0.5</c:v>
                </c:pt>
                <c:pt idx="309">
                  <c:v>0.5</c:v>
                </c:pt>
                <c:pt idx="310">
                  <c:v>0.5</c:v>
                </c:pt>
                <c:pt idx="311">
                  <c:v>0.5</c:v>
                </c:pt>
                <c:pt idx="312">
                  <c:v>0.5</c:v>
                </c:pt>
                <c:pt idx="313">
                  <c:v>0.5</c:v>
                </c:pt>
                <c:pt idx="314">
                  <c:v>0.5</c:v>
                </c:pt>
                <c:pt idx="315">
                  <c:v>0.5</c:v>
                </c:pt>
                <c:pt idx="316">
                  <c:v>0.5</c:v>
                </c:pt>
                <c:pt idx="317">
                  <c:v>0.5</c:v>
                </c:pt>
                <c:pt idx="318">
                  <c:v>0.5</c:v>
                </c:pt>
                <c:pt idx="319">
                  <c:v>0.5</c:v>
                </c:pt>
                <c:pt idx="320">
                  <c:v>0.5</c:v>
                </c:pt>
                <c:pt idx="321">
                  <c:v>0.5</c:v>
                </c:pt>
                <c:pt idx="322">
                  <c:v>0.5</c:v>
                </c:pt>
                <c:pt idx="323">
                  <c:v>0.5</c:v>
                </c:pt>
                <c:pt idx="324">
                  <c:v>0.5</c:v>
                </c:pt>
                <c:pt idx="325">
                  <c:v>0.5</c:v>
                </c:pt>
                <c:pt idx="326">
                  <c:v>0.5</c:v>
                </c:pt>
                <c:pt idx="327">
                  <c:v>0.5</c:v>
                </c:pt>
                <c:pt idx="328">
                  <c:v>0.5</c:v>
                </c:pt>
                <c:pt idx="329">
                  <c:v>0.5</c:v>
                </c:pt>
                <c:pt idx="330">
                  <c:v>0.5</c:v>
                </c:pt>
                <c:pt idx="331">
                  <c:v>0.5</c:v>
                </c:pt>
                <c:pt idx="332">
                  <c:v>0.25</c:v>
                </c:pt>
                <c:pt idx="333">
                  <c:v>0.25</c:v>
                </c:pt>
                <c:pt idx="334">
                  <c:v>0.25</c:v>
                </c:pt>
                <c:pt idx="335">
                  <c:v>0.25</c:v>
                </c:pt>
                <c:pt idx="336">
                  <c:v>0.25</c:v>
                </c:pt>
                <c:pt idx="337">
                  <c:v>0.25</c:v>
                </c:pt>
                <c:pt idx="338">
                  <c:v>0.25</c:v>
                </c:pt>
                <c:pt idx="339">
                  <c:v>0.25</c:v>
                </c:pt>
                <c:pt idx="340">
                  <c:v>0.25</c:v>
                </c:pt>
                <c:pt idx="341">
                  <c:v>0.25</c:v>
                </c:pt>
                <c:pt idx="342">
                  <c:v>0.25</c:v>
                </c:pt>
                <c:pt idx="343">
                  <c:v>0.25</c:v>
                </c:pt>
                <c:pt idx="344">
                  <c:v>0.25</c:v>
                </c:pt>
                <c:pt idx="345">
                  <c:v>0.25</c:v>
                </c:pt>
                <c:pt idx="346">
                  <c:v>0.25</c:v>
                </c:pt>
                <c:pt idx="347">
                  <c:v>0.25</c:v>
                </c:pt>
                <c:pt idx="348">
                  <c:v>0.25</c:v>
                </c:pt>
                <c:pt idx="349">
                  <c:v>0.25</c:v>
                </c:pt>
                <c:pt idx="350">
                  <c:v>0.25</c:v>
                </c:pt>
                <c:pt idx="351">
                  <c:v>0.25</c:v>
                </c:pt>
                <c:pt idx="352">
                  <c:v>0.25</c:v>
                </c:pt>
                <c:pt idx="353">
                  <c:v>0.25</c:v>
                </c:pt>
                <c:pt idx="354">
                  <c:v>0.25</c:v>
                </c:pt>
                <c:pt idx="355">
                  <c:v>0.25</c:v>
                </c:pt>
                <c:pt idx="356">
                  <c:v>0.25</c:v>
                </c:pt>
                <c:pt idx="357">
                  <c:v>0.25</c:v>
                </c:pt>
                <c:pt idx="358">
                  <c:v>0.25</c:v>
                </c:pt>
                <c:pt idx="359">
                  <c:v>0.25</c:v>
                </c:pt>
                <c:pt idx="360">
                  <c:v>0.25</c:v>
                </c:pt>
                <c:pt idx="361">
                  <c:v>0.15</c:v>
                </c:pt>
                <c:pt idx="362">
                  <c:v>0.15</c:v>
                </c:pt>
                <c:pt idx="363">
                  <c:v>0.15</c:v>
                </c:pt>
                <c:pt idx="364">
                  <c:v>0.15</c:v>
                </c:pt>
                <c:pt idx="365">
                  <c:v>0.15</c:v>
                </c:pt>
                <c:pt idx="366">
                  <c:v>0.15</c:v>
                </c:pt>
                <c:pt idx="367">
                  <c:v>0.15</c:v>
                </c:pt>
                <c:pt idx="368">
                  <c:v>0.15</c:v>
                </c:pt>
                <c:pt idx="369">
                  <c:v>0.15</c:v>
                </c:pt>
                <c:pt idx="370">
                  <c:v>0.15</c:v>
                </c:pt>
                <c:pt idx="371">
                  <c:v>0.15</c:v>
                </c:pt>
                <c:pt idx="372">
                  <c:v>0.15</c:v>
                </c:pt>
                <c:pt idx="373">
                  <c:v>0.15</c:v>
                </c:pt>
                <c:pt idx="374">
                  <c:v>0.15</c:v>
                </c:pt>
                <c:pt idx="375">
                  <c:v>0.15</c:v>
                </c:pt>
                <c:pt idx="376">
                  <c:v>0.15</c:v>
                </c:pt>
                <c:pt idx="377">
                  <c:v>0.15</c:v>
                </c:pt>
                <c:pt idx="378">
                  <c:v>0.15</c:v>
                </c:pt>
                <c:pt idx="379">
                  <c:v>0.15</c:v>
                </c:pt>
                <c:pt idx="380">
                  <c:v>0.15</c:v>
                </c:pt>
                <c:pt idx="381">
                  <c:v>0.15</c:v>
                </c:pt>
                <c:pt idx="382">
                  <c:v>0.15</c:v>
                </c:pt>
                <c:pt idx="383">
                  <c:v>0.15</c:v>
                </c:pt>
                <c:pt idx="384">
                  <c:v>0.15</c:v>
                </c:pt>
                <c:pt idx="385">
                  <c:v>0.15</c:v>
                </c:pt>
                <c:pt idx="386">
                  <c:v>0.15</c:v>
                </c:pt>
                <c:pt idx="387">
                  <c:v>0.15</c:v>
                </c:pt>
                <c:pt idx="388">
                  <c:v>0.15</c:v>
                </c:pt>
                <c:pt idx="389">
                  <c:v>0.15</c:v>
                </c:pt>
                <c:pt idx="390">
                  <c:v>0.15</c:v>
                </c:pt>
                <c:pt idx="391">
                  <c:v>0.15</c:v>
                </c:pt>
                <c:pt idx="392">
                  <c:v>0.15</c:v>
                </c:pt>
                <c:pt idx="393">
                  <c:v>0.15</c:v>
                </c:pt>
                <c:pt idx="394">
                  <c:v>0.15</c:v>
                </c:pt>
                <c:pt idx="395">
                  <c:v>0.15</c:v>
                </c:pt>
                <c:pt idx="396">
                  <c:v>0.15</c:v>
                </c:pt>
                <c:pt idx="397">
                  <c:v>0.15</c:v>
                </c:pt>
                <c:pt idx="398">
                  <c:v>0.15</c:v>
                </c:pt>
                <c:pt idx="399">
                  <c:v>0.15</c:v>
                </c:pt>
                <c:pt idx="400">
                  <c:v>0.15</c:v>
                </c:pt>
                <c:pt idx="401">
                  <c:v>0.15</c:v>
                </c:pt>
                <c:pt idx="402">
                  <c:v>0.15</c:v>
                </c:pt>
                <c:pt idx="403">
                  <c:v>0.15</c:v>
                </c:pt>
                <c:pt idx="404">
                  <c:v>0.15</c:v>
                </c:pt>
                <c:pt idx="405">
                  <c:v>0.15</c:v>
                </c:pt>
                <c:pt idx="406">
                  <c:v>0.15</c:v>
                </c:pt>
                <c:pt idx="407">
                  <c:v>0.15</c:v>
                </c:pt>
                <c:pt idx="408">
                  <c:v>0.15</c:v>
                </c:pt>
                <c:pt idx="409">
                  <c:v>0.15</c:v>
                </c:pt>
                <c:pt idx="410">
                  <c:v>0.15</c:v>
                </c:pt>
                <c:pt idx="411">
                  <c:v>0.15</c:v>
                </c:pt>
                <c:pt idx="412">
                  <c:v>0.15</c:v>
                </c:pt>
                <c:pt idx="413">
                  <c:v>0.15</c:v>
                </c:pt>
                <c:pt idx="414">
                  <c:v>0.15</c:v>
                </c:pt>
                <c:pt idx="415">
                  <c:v>0.15</c:v>
                </c:pt>
                <c:pt idx="416">
                  <c:v>0.15</c:v>
                </c:pt>
                <c:pt idx="417">
                  <c:v>0.15</c:v>
                </c:pt>
                <c:pt idx="418">
                  <c:v>0.15</c:v>
                </c:pt>
                <c:pt idx="419">
                  <c:v>0.15</c:v>
                </c:pt>
                <c:pt idx="420">
                  <c:v>0.15</c:v>
                </c:pt>
                <c:pt idx="421">
                  <c:v>0.15</c:v>
                </c:pt>
                <c:pt idx="422">
                  <c:v>0</c:v>
                </c:pt>
                <c:pt idx="423">
                  <c:v>0</c:v>
                </c:pt>
                <c:pt idx="424">
                  <c:v>0</c:v>
                </c:pt>
                <c:pt idx="425">
                  <c:v>0</c:v>
                </c:pt>
                <c:pt idx="426">
                  <c:v>0.25</c:v>
                </c:pt>
                <c:pt idx="427">
                  <c:v>0.25</c:v>
                </c:pt>
                <c:pt idx="428">
                  <c:v>0.25</c:v>
                </c:pt>
                <c:pt idx="429">
                  <c:v>0.25</c:v>
                </c:pt>
                <c:pt idx="430">
                  <c:v>0.25</c:v>
                </c:pt>
                <c:pt idx="431">
                  <c:v>0.25</c:v>
                </c:pt>
                <c:pt idx="432">
                  <c:v>0.25</c:v>
                </c:pt>
                <c:pt idx="433">
                  <c:v>0.5</c:v>
                </c:pt>
                <c:pt idx="434">
                  <c:v>0.5</c:v>
                </c:pt>
                <c:pt idx="435">
                  <c:v>0.5</c:v>
                </c:pt>
                <c:pt idx="436">
                  <c:v>0.5</c:v>
                </c:pt>
                <c:pt idx="437">
                  <c:v>0.5</c:v>
                </c:pt>
                <c:pt idx="438">
                  <c:v>0.5</c:v>
                </c:pt>
                <c:pt idx="439">
                  <c:v>0.5</c:v>
                </c:pt>
                <c:pt idx="440">
                  <c:v>0.5</c:v>
                </c:pt>
                <c:pt idx="441">
                  <c:v>0.5</c:v>
                </c:pt>
                <c:pt idx="442">
                  <c:v>0.5</c:v>
                </c:pt>
                <c:pt idx="443">
                  <c:v>0.5</c:v>
                </c:pt>
                <c:pt idx="444">
                  <c:v>0.5</c:v>
                </c:pt>
                <c:pt idx="445">
                  <c:v>0.5</c:v>
                </c:pt>
                <c:pt idx="446">
                  <c:v>0.5</c:v>
                </c:pt>
                <c:pt idx="447">
                  <c:v>0.5</c:v>
                </c:pt>
                <c:pt idx="448">
                  <c:v>0.5</c:v>
                </c:pt>
                <c:pt idx="449">
                  <c:v>0.5</c:v>
                </c:pt>
                <c:pt idx="450">
                  <c:v>0.5</c:v>
                </c:pt>
                <c:pt idx="451">
                  <c:v>0.5</c:v>
                </c:pt>
                <c:pt idx="452">
                  <c:v>0.5</c:v>
                </c:pt>
                <c:pt idx="453">
                  <c:v>0.3</c:v>
                </c:pt>
                <c:pt idx="454">
                  <c:v>0.3</c:v>
                </c:pt>
                <c:pt idx="455">
                  <c:v>0.1</c:v>
                </c:pt>
                <c:pt idx="456">
                  <c:v>0.1</c:v>
                </c:pt>
                <c:pt idx="457">
                  <c:v>0.1</c:v>
                </c:pt>
                <c:pt idx="458">
                  <c:v>0.1</c:v>
                </c:pt>
                <c:pt idx="459">
                  <c:v>0.1</c:v>
                </c:pt>
                <c:pt idx="460">
                  <c:v>0.1</c:v>
                </c:pt>
                <c:pt idx="461">
                  <c:v>0.1</c:v>
                </c:pt>
                <c:pt idx="462">
                  <c:v>0.1</c:v>
                </c:pt>
                <c:pt idx="463">
                  <c:v>0.1</c:v>
                </c:pt>
                <c:pt idx="464">
                  <c:v>0.1</c:v>
                </c:pt>
                <c:pt idx="465">
                  <c:v>0.1</c:v>
                </c:pt>
                <c:pt idx="466">
                  <c:v>0.1</c:v>
                </c:pt>
                <c:pt idx="467">
                  <c:v>0.1</c:v>
                </c:pt>
                <c:pt idx="468">
                  <c:v>0.1</c:v>
                </c:pt>
                <c:pt idx="469">
                  <c:v>0.1</c:v>
                </c:pt>
                <c:pt idx="470">
                  <c:v>0.1</c:v>
                </c:pt>
                <c:pt idx="471">
                  <c:v>0.1</c:v>
                </c:pt>
                <c:pt idx="472">
                  <c:v>0.1</c:v>
                </c:pt>
                <c:pt idx="473">
                  <c:v>0.1</c:v>
                </c:pt>
                <c:pt idx="474">
                  <c:v>0.1</c:v>
                </c:pt>
                <c:pt idx="475">
                  <c:v>0.1</c:v>
                </c:pt>
                <c:pt idx="476">
                  <c:v>0.1</c:v>
                </c:pt>
                <c:pt idx="477">
                  <c:v>0.05</c:v>
                </c:pt>
                <c:pt idx="478">
                  <c:v>0.05</c:v>
                </c:pt>
                <c:pt idx="479">
                  <c:v>0.05</c:v>
                </c:pt>
                <c:pt idx="480">
                  <c:v>0.05</c:v>
                </c:pt>
                <c:pt idx="481">
                  <c:v>0.05</c:v>
                </c:pt>
                <c:pt idx="482">
                  <c:v>0.05</c:v>
                </c:pt>
                <c:pt idx="483">
                  <c:v>0.05</c:v>
                </c:pt>
                <c:pt idx="484">
                  <c:v>0.05</c:v>
                </c:pt>
                <c:pt idx="485">
                  <c:v>0.05</c:v>
                </c:pt>
                <c:pt idx="486">
                  <c:v>0.05</c:v>
                </c:pt>
                <c:pt idx="487">
                  <c:v>0.05</c:v>
                </c:pt>
                <c:pt idx="488">
                  <c:v>0.05</c:v>
                </c:pt>
                <c:pt idx="489">
                  <c:v>0.05</c:v>
                </c:pt>
                <c:pt idx="490">
                  <c:v>0.05</c:v>
                </c:pt>
                <c:pt idx="491">
                  <c:v>0.05</c:v>
                </c:pt>
                <c:pt idx="492">
                  <c:v>0.05</c:v>
                </c:pt>
                <c:pt idx="493">
                  <c:v>0.05</c:v>
                </c:pt>
                <c:pt idx="494">
                  <c:v>0.05</c:v>
                </c:pt>
                <c:pt idx="495">
                  <c:v>0.05</c:v>
                </c:pt>
                <c:pt idx="496">
                  <c:v>0.05</c:v>
                </c:pt>
                <c:pt idx="497">
                  <c:v>0.05</c:v>
                </c:pt>
                <c:pt idx="498">
                  <c:v>0.05</c:v>
                </c:pt>
                <c:pt idx="499">
                  <c:v>0.05</c:v>
                </c:pt>
                <c:pt idx="500">
                  <c:v>0.05</c:v>
                </c:pt>
                <c:pt idx="501">
                  <c:v>0.05</c:v>
                </c:pt>
                <c:pt idx="502">
                  <c:v>0.05</c:v>
                </c:pt>
                <c:pt idx="503">
                  <c:v>0.05</c:v>
                </c:pt>
                <c:pt idx="504">
                  <c:v>0.05</c:v>
                </c:pt>
                <c:pt idx="505">
                  <c:v>0.05</c:v>
                </c:pt>
                <c:pt idx="506">
                  <c:v>0.05</c:v>
                </c:pt>
                <c:pt idx="507">
                  <c:v>0.05</c:v>
                </c:pt>
                <c:pt idx="508">
                  <c:v>0.05</c:v>
                </c:pt>
                <c:pt idx="509">
                  <c:v>0.05</c:v>
                </c:pt>
                <c:pt idx="510">
                  <c:v>0.05</c:v>
                </c:pt>
                <c:pt idx="511">
                  <c:v>0.05</c:v>
                </c:pt>
                <c:pt idx="512">
                  <c:v>0.05</c:v>
                </c:pt>
                <c:pt idx="513">
                  <c:v>0.05</c:v>
                </c:pt>
                <c:pt idx="514">
                  <c:v>0.05</c:v>
                </c:pt>
                <c:pt idx="515">
                  <c:v>0.05</c:v>
                </c:pt>
                <c:pt idx="516">
                  <c:v>0.05</c:v>
                </c:pt>
                <c:pt idx="517">
                  <c:v>0.05</c:v>
                </c:pt>
                <c:pt idx="518">
                  <c:v>0.05</c:v>
                </c:pt>
                <c:pt idx="519">
                  <c:v>0.05</c:v>
                </c:pt>
                <c:pt idx="520">
                  <c:v>0.05</c:v>
                </c:pt>
                <c:pt idx="521">
                  <c:v>0.05</c:v>
                </c:pt>
                <c:pt idx="522">
                  <c:v>0.05</c:v>
                </c:pt>
                <c:pt idx="523">
                  <c:v>0.05</c:v>
                </c:pt>
                <c:pt idx="524">
                  <c:v>0.05</c:v>
                </c:pt>
                <c:pt idx="525">
                  <c:v>0.05</c:v>
                </c:pt>
                <c:pt idx="526">
                  <c:v>0.05</c:v>
                </c:pt>
                <c:pt idx="527">
                  <c:v>0.05</c:v>
                </c:pt>
                <c:pt idx="528">
                  <c:v>0.05</c:v>
                </c:pt>
                <c:pt idx="529">
                  <c:v>0.05</c:v>
                </c:pt>
                <c:pt idx="530">
                  <c:v>0.05</c:v>
                </c:pt>
                <c:pt idx="531">
                  <c:v>0.05</c:v>
                </c:pt>
                <c:pt idx="532">
                  <c:v>0.05</c:v>
                </c:pt>
                <c:pt idx="533">
                  <c:v>0.05</c:v>
                </c:pt>
                <c:pt idx="534">
                  <c:v>0.05</c:v>
                </c:pt>
                <c:pt idx="535">
                  <c:v>0.05</c:v>
                </c:pt>
                <c:pt idx="536">
                  <c:v>0.05</c:v>
                </c:pt>
                <c:pt idx="537">
                  <c:v>0.05</c:v>
                </c:pt>
                <c:pt idx="538">
                  <c:v>0.05</c:v>
                </c:pt>
                <c:pt idx="539">
                  <c:v>0.05</c:v>
                </c:pt>
                <c:pt idx="540">
                  <c:v>0.05</c:v>
                </c:pt>
                <c:pt idx="541">
                  <c:v>0.05</c:v>
                </c:pt>
                <c:pt idx="542">
                  <c:v>0.05</c:v>
                </c:pt>
                <c:pt idx="543">
                  <c:v>0.05</c:v>
                </c:pt>
                <c:pt idx="544">
                  <c:v>0.05</c:v>
                </c:pt>
                <c:pt idx="545">
                  <c:v>0.05</c:v>
                </c:pt>
                <c:pt idx="546">
                  <c:v>0.05</c:v>
                </c:pt>
                <c:pt idx="547">
                  <c:v>0.05</c:v>
                </c:pt>
                <c:pt idx="548">
                  <c:v>-0.1</c:v>
                </c:pt>
                <c:pt idx="549">
                  <c:v>-0.1</c:v>
                </c:pt>
                <c:pt idx="550">
                  <c:v>-0.1</c:v>
                </c:pt>
                <c:pt idx="551">
                  <c:v>-0.1</c:v>
                </c:pt>
                <c:pt idx="552">
                  <c:v>-0.1</c:v>
                </c:pt>
                <c:pt idx="553">
                  <c:v>-0.1</c:v>
                </c:pt>
                <c:pt idx="554">
                  <c:v>-0.1</c:v>
                </c:pt>
                <c:pt idx="555">
                  <c:v>-0.1</c:v>
                </c:pt>
                <c:pt idx="556">
                  <c:v>-0.1</c:v>
                </c:pt>
                <c:pt idx="557">
                  <c:v>-0.1</c:v>
                </c:pt>
                <c:pt idx="558">
                  <c:v>-0.1</c:v>
                </c:pt>
                <c:pt idx="559">
                  <c:v>-0.1</c:v>
                </c:pt>
                <c:pt idx="560">
                  <c:v>-0.1</c:v>
                </c:pt>
                <c:pt idx="561">
                  <c:v>-0.1</c:v>
                </c:pt>
                <c:pt idx="562">
                  <c:v>-0.1</c:v>
                </c:pt>
                <c:pt idx="563">
                  <c:v>-0.1</c:v>
                </c:pt>
                <c:pt idx="564">
                  <c:v>-0.1</c:v>
                </c:pt>
                <c:pt idx="565">
                  <c:v>-0.1</c:v>
                </c:pt>
                <c:pt idx="566">
                  <c:v>-0.1</c:v>
                </c:pt>
                <c:pt idx="567">
                  <c:v>-0.1</c:v>
                </c:pt>
                <c:pt idx="568">
                  <c:v>-0.1</c:v>
                </c:pt>
                <c:pt idx="569">
                  <c:v>-0.1</c:v>
                </c:pt>
                <c:pt idx="570">
                  <c:v>-0.1</c:v>
                </c:pt>
                <c:pt idx="571">
                  <c:v>-0.1</c:v>
                </c:pt>
                <c:pt idx="572">
                  <c:v>-0.1</c:v>
                </c:pt>
                <c:pt idx="573">
                  <c:v>-0.1</c:v>
                </c:pt>
                <c:pt idx="574">
                  <c:v>-0.1</c:v>
                </c:pt>
                <c:pt idx="575">
                  <c:v>-0.1</c:v>
                </c:pt>
                <c:pt idx="576">
                  <c:v>-0.1</c:v>
                </c:pt>
                <c:pt idx="577">
                  <c:v>-0.1</c:v>
                </c:pt>
                <c:pt idx="578">
                  <c:v>-0.1</c:v>
                </c:pt>
                <c:pt idx="579">
                  <c:v>-0.1</c:v>
                </c:pt>
                <c:pt idx="580">
                  <c:v>-0.1</c:v>
                </c:pt>
                <c:pt idx="581">
                  <c:v>-0.1</c:v>
                </c:pt>
                <c:pt idx="582">
                  <c:v>-0.1</c:v>
                </c:pt>
                <c:pt idx="583">
                  <c:v>-0.1</c:v>
                </c:pt>
                <c:pt idx="584">
                  <c:v>-0.1</c:v>
                </c:pt>
                <c:pt idx="585">
                  <c:v>-0.1</c:v>
                </c:pt>
                <c:pt idx="586">
                  <c:v>-0.1</c:v>
                </c:pt>
                <c:pt idx="587">
                  <c:v>-0.1</c:v>
                </c:pt>
                <c:pt idx="588">
                  <c:v>-0.1</c:v>
                </c:pt>
                <c:pt idx="589">
                  <c:v>-0.1</c:v>
                </c:pt>
                <c:pt idx="590">
                  <c:v>-0.1</c:v>
                </c:pt>
                <c:pt idx="591">
                  <c:v>-0.1</c:v>
                </c:pt>
                <c:pt idx="592">
                  <c:v>-0.1</c:v>
                </c:pt>
                <c:pt idx="593">
                  <c:v>-0.1</c:v>
                </c:pt>
                <c:pt idx="594">
                  <c:v>-0.1</c:v>
                </c:pt>
              </c:numCache>
            </c:numRef>
          </c:val>
          <c:smooth val="0"/>
          <c:extLst>
            <c:ext xmlns:c16="http://schemas.microsoft.com/office/drawing/2014/chart" uri="{C3380CC4-5D6E-409C-BE32-E72D297353CC}">
              <c16:uniqueId val="{00000002-E90F-4F83-B364-B3E057E33181}"/>
            </c:ext>
          </c:extLst>
        </c:ser>
        <c:ser>
          <c:idx val="3"/>
          <c:order val="3"/>
          <c:tx>
            <c:strRef>
              <c:f>[Book1]Sheet1!$L$6</c:f>
              <c:strCache>
                <c:ptCount val="1"/>
                <c:pt idx="0">
                  <c:v>Germany (Europe)</c:v>
                </c:pt>
              </c:strCache>
            </c:strRef>
          </c:tx>
          <c:spPr>
            <a:ln w="19050" cap="rnd">
              <a:solidFill>
                <a:schemeClr val="accent5"/>
              </a:solidFill>
              <a:round/>
            </a:ln>
            <a:effectLst/>
          </c:spPr>
          <c:marker>
            <c:symbol val="none"/>
          </c:marker>
          <c:cat>
            <c:numRef>
              <c:f>[Book1]Sheet1!$H$7:$H$601</c:f>
              <c:numCache>
                <c:formatCode>m/d/yyyy</c:formatCode>
                <c:ptCount val="595"/>
                <c:pt idx="0">
                  <c:v>25962</c:v>
                </c:pt>
                <c:pt idx="1">
                  <c:v>25990</c:v>
                </c:pt>
                <c:pt idx="2">
                  <c:v>26023</c:v>
                </c:pt>
                <c:pt idx="3">
                  <c:v>26053</c:v>
                </c:pt>
                <c:pt idx="4">
                  <c:v>26084</c:v>
                </c:pt>
                <c:pt idx="5">
                  <c:v>26114</c:v>
                </c:pt>
                <c:pt idx="6">
                  <c:v>26144</c:v>
                </c:pt>
                <c:pt idx="7">
                  <c:v>26176</c:v>
                </c:pt>
                <c:pt idx="8">
                  <c:v>26206</c:v>
                </c:pt>
                <c:pt idx="9">
                  <c:v>26235</c:v>
                </c:pt>
                <c:pt idx="10">
                  <c:v>26267</c:v>
                </c:pt>
                <c:pt idx="11">
                  <c:v>26298</c:v>
                </c:pt>
                <c:pt idx="12">
                  <c:v>26329</c:v>
                </c:pt>
                <c:pt idx="13">
                  <c:v>26358</c:v>
                </c:pt>
                <c:pt idx="14">
                  <c:v>26389</c:v>
                </c:pt>
                <c:pt idx="15">
                  <c:v>26417</c:v>
                </c:pt>
                <c:pt idx="16">
                  <c:v>26450</c:v>
                </c:pt>
                <c:pt idx="17">
                  <c:v>26480</c:v>
                </c:pt>
                <c:pt idx="18">
                  <c:v>26511</c:v>
                </c:pt>
                <c:pt idx="19">
                  <c:v>26542</c:v>
                </c:pt>
                <c:pt idx="20">
                  <c:v>26571</c:v>
                </c:pt>
                <c:pt idx="21">
                  <c:v>26603</c:v>
                </c:pt>
                <c:pt idx="22">
                  <c:v>26633</c:v>
                </c:pt>
                <c:pt idx="23">
                  <c:v>26662</c:v>
                </c:pt>
                <c:pt idx="24">
                  <c:v>26695</c:v>
                </c:pt>
                <c:pt idx="25">
                  <c:v>26723</c:v>
                </c:pt>
                <c:pt idx="26">
                  <c:v>26753</c:v>
                </c:pt>
                <c:pt idx="27">
                  <c:v>26784</c:v>
                </c:pt>
                <c:pt idx="28">
                  <c:v>26815</c:v>
                </c:pt>
                <c:pt idx="29">
                  <c:v>26844</c:v>
                </c:pt>
                <c:pt idx="30">
                  <c:v>26876</c:v>
                </c:pt>
                <c:pt idx="31">
                  <c:v>26907</c:v>
                </c:pt>
                <c:pt idx="32">
                  <c:v>26935</c:v>
                </c:pt>
                <c:pt idx="33">
                  <c:v>26968</c:v>
                </c:pt>
                <c:pt idx="34">
                  <c:v>26998</c:v>
                </c:pt>
                <c:pt idx="35">
                  <c:v>27029</c:v>
                </c:pt>
                <c:pt idx="36">
                  <c:v>27060</c:v>
                </c:pt>
                <c:pt idx="37">
                  <c:v>27088</c:v>
                </c:pt>
                <c:pt idx="38">
                  <c:v>27117</c:v>
                </c:pt>
                <c:pt idx="39">
                  <c:v>27149</c:v>
                </c:pt>
                <c:pt idx="40">
                  <c:v>27180</c:v>
                </c:pt>
                <c:pt idx="41">
                  <c:v>27208</c:v>
                </c:pt>
                <c:pt idx="42">
                  <c:v>27241</c:v>
                </c:pt>
                <c:pt idx="43">
                  <c:v>27271</c:v>
                </c:pt>
                <c:pt idx="44">
                  <c:v>27302</c:v>
                </c:pt>
                <c:pt idx="45">
                  <c:v>27333</c:v>
                </c:pt>
                <c:pt idx="46">
                  <c:v>27362</c:v>
                </c:pt>
                <c:pt idx="47">
                  <c:v>27394</c:v>
                </c:pt>
                <c:pt idx="48">
                  <c:v>27425</c:v>
                </c:pt>
                <c:pt idx="49">
                  <c:v>27453</c:v>
                </c:pt>
                <c:pt idx="50">
                  <c:v>27484</c:v>
                </c:pt>
                <c:pt idx="51">
                  <c:v>27514</c:v>
                </c:pt>
                <c:pt idx="52">
                  <c:v>27544</c:v>
                </c:pt>
                <c:pt idx="53">
                  <c:v>27575</c:v>
                </c:pt>
                <c:pt idx="54">
                  <c:v>27606</c:v>
                </c:pt>
                <c:pt idx="55">
                  <c:v>27635</c:v>
                </c:pt>
                <c:pt idx="56">
                  <c:v>27667</c:v>
                </c:pt>
                <c:pt idx="57">
                  <c:v>27698</c:v>
                </c:pt>
                <c:pt idx="58">
                  <c:v>27726</c:v>
                </c:pt>
                <c:pt idx="59">
                  <c:v>27759</c:v>
                </c:pt>
                <c:pt idx="60">
                  <c:v>27789</c:v>
                </c:pt>
                <c:pt idx="61">
                  <c:v>27817</c:v>
                </c:pt>
                <c:pt idx="62">
                  <c:v>27850</c:v>
                </c:pt>
                <c:pt idx="63">
                  <c:v>27880</c:v>
                </c:pt>
                <c:pt idx="64">
                  <c:v>27911</c:v>
                </c:pt>
                <c:pt idx="65">
                  <c:v>27941</c:v>
                </c:pt>
                <c:pt idx="66">
                  <c:v>27971</c:v>
                </c:pt>
                <c:pt idx="67">
                  <c:v>28003</c:v>
                </c:pt>
                <c:pt idx="68">
                  <c:v>28033</c:v>
                </c:pt>
                <c:pt idx="69">
                  <c:v>28062</c:v>
                </c:pt>
                <c:pt idx="70">
                  <c:v>28094</c:v>
                </c:pt>
                <c:pt idx="71">
                  <c:v>28125</c:v>
                </c:pt>
                <c:pt idx="72">
                  <c:v>28156</c:v>
                </c:pt>
                <c:pt idx="73">
                  <c:v>28184</c:v>
                </c:pt>
                <c:pt idx="74">
                  <c:v>28215</c:v>
                </c:pt>
                <c:pt idx="75">
                  <c:v>28244</c:v>
                </c:pt>
                <c:pt idx="76">
                  <c:v>28276</c:v>
                </c:pt>
                <c:pt idx="77">
                  <c:v>28306</c:v>
                </c:pt>
                <c:pt idx="78">
                  <c:v>28335</c:v>
                </c:pt>
                <c:pt idx="79">
                  <c:v>28368</c:v>
                </c:pt>
                <c:pt idx="80">
                  <c:v>28398</c:v>
                </c:pt>
                <c:pt idx="81">
                  <c:v>28429</c:v>
                </c:pt>
                <c:pt idx="82">
                  <c:v>28459</c:v>
                </c:pt>
                <c:pt idx="83">
                  <c:v>28489</c:v>
                </c:pt>
                <c:pt idx="84">
                  <c:v>28521</c:v>
                </c:pt>
                <c:pt idx="85">
                  <c:v>28549</c:v>
                </c:pt>
                <c:pt idx="86">
                  <c:v>28580</c:v>
                </c:pt>
                <c:pt idx="87">
                  <c:v>28608</c:v>
                </c:pt>
                <c:pt idx="88">
                  <c:v>28641</c:v>
                </c:pt>
                <c:pt idx="89">
                  <c:v>28671</c:v>
                </c:pt>
                <c:pt idx="90">
                  <c:v>28702</c:v>
                </c:pt>
                <c:pt idx="91">
                  <c:v>28733</c:v>
                </c:pt>
                <c:pt idx="92">
                  <c:v>28762</c:v>
                </c:pt>
                <c:pt idx="93">
                  <c:v>28794</c:v>
                </c:pt>
                <c:pt idx="94">
                  <c:v>28824</c:v>
                </c:pt>
                <c:pt idx="95">
                  <c:v>28853</c:v>
                </c:pt>
                <c:pt idx="96">
                  <c:v>28886</c:v>
                </c:pt>
                <c:pt idx="97">
                  <c:v>28914</c:v>
                </c:pt>
                <c:pt idx="98">
                  <c:v>28944</c:v>
                </c:pt>
                <c:pt idx="99">
                  <c:v>28975</c:v>
                </c:pt>
                <c:pt idx="100">
                  <c:v>29006</c:v>
                </c:pt>
                <c:pt idx="101">
                  <c:v>29035</c:v>
                </c:pt>
                <c:pt idx="102">
                  <c:v>29067</c:v>
                </c:pt>
                <c:pt idx="103">
                  <c:v>29098</c:v>
                </c:pt>
                <c:pt idx="104">
                  <c:v>29126</c:v>
                </c:pt>
                <c:pt idx="105">
                  <c:v>29159</c:v>
                </c:pt>
                <c:pt idx="106">
                  <c:v>29189</c:v>
                </c:pt>
                <c:pt idx="107">
                  <c:v>29220</c:v>
                </c:pt>
                <c:pt idx="108">
                  <c:v>29251</c:v>
                </c:pt>
                <c:pt idx="109">
                  <c:v>29280</c:v>
                </c:pt>
                <c:pt idx="110">
                  <c:v>29311</c:v>
                </c:pt>
                <c:pt idx="111">
                  <c:v>29341</c:v>
                </c:pt>
                <c:pt idx="112">
                  <c:v>29371</c:v>
                </c:pt>
                <c:pt idx="113">
                  <c:v>29402</c:v>
                </c:pt>
                <c:pt idx="114">
                  <c:v>29433</c:v>
                </c:pt>
                <c:pt idx="115">
                  <c:v>29462</c:v>
                </c:pt>
                <c:pt idx="116">
                  <c:v>29494</c:v>
                </c:pt>
                <c:pt idx="117">
                  <c:v>29525</c:v>
                </c:pt>
                <c:pt idx="118">
                  <c:v>29553</c:v>
                </c:pt>
                <c:pt idx="119">
                  <c:v>29586</c:v>
                </c:pt>
                <c:pt idx="120">
                  <c:v>29616</c:v>
                </c:pt>
                <c:pt idx="121">
                  <c:v>29644</c:v>
                </c:pt>
                <c:pt idx="122">
                  <c:v>29676</c:v>
                </c:pt>
                <c:pt idx="123">
                  <c:v>29706</c:v>
                </c:pt>
                <c:pt idx="124">
                  <c:v>29735</c:v>
                </c:pt>
                <c:pt idx="125">
                  <c:v>29767</c:v>
                </c:pt>
                <c:pt idx="126">
                  <c:v>29798</c:v>
                </c:pt>
                <c:pt idx="127">
                  <c:v>29829</c:v>
                </c:pt>
                <c:pt idx="128">
                  <c:v>29859</c:v>
                </c:pt>
                <c:pt idx="129">
                  <c:v>29889</c:v>
                </c:pt>
                <c:pt idx="130">
                  <c:v>29920</c:v>
                </c:pt>
                <c:pt idx="131">
                  <c:v>29951</c:v>
                </c:pt>
                <c:pt idx="132">
                  <c:v>29980</c:v>
                </c:pt>
                <c:pt idx="133">
                  <c:v>30008</c:v>
                </c:pt>
                <c:pt idx="134">
                  <c:v>30041</c:v>
                </c:pt>
                <c:pt idx="135">
                  <c:v>30071</c:v>
                </c:pt>
                <c:pt idx="136">
                  <c:v>30102</c:v>
                </c:pt>
                <c:pt idx="137">
                  <c:v>30132</c:v>
                </c:pt>
                <c:pt idx="138">
                  <c:v>30162</c:v>
                </c:pt>
                <c:pt idx="139">
                  <c:v>30194</c:v>
                </c:pt>
                <c:pt idx="140">
                  <c:v>30224</c:v>
                </c:pt>
                <c:pt idx="141">
                  <c:v>30253</c:v>
                </c:pt>
                <c:pt idx="142">
                  <c:v>30285</c:v>
                </c:pt>
                <c:pt idx="143">
                  <c:v>30316</c:v>
                </c:pt>
                <c:pt idx="144">
                  <c:v>30347</c:v>
                </c:pt>
                <c:pt idx="145">
                  <c:v>30375</c:v>
                </c:pt>
                <c:pt idx="146">
                  <c:v>30406</c:v>
                </c:pt>
                <c:pt idx="147">
                  <c:v>30435</c:v>
                </c:pt>
                <c:pt idx="148">
                  <c:v>30467</c:v>
                </c:pt>
                <c:pt idx="149">
                  <c:v>30497</c:v>
                </c:pt>
                <c:pt idx="150">
                  <c:v>30526</c:v>
                </c:pt>
                <c:pt idx="151">
                  <c:v>30559</c:v>
                </c:pt>
                <c:pt idx="152">
                  <c:v>30589</c:v>
                </c:pt>
                <c:pt idx="153">
                  <c:v>30620</c:v>
                </c:pt>
                <c:pt idx="154">
                  <c:v>30650</c:v>
                </c:pt>
                <c:pt idx="155">
                  <c:v>30680</c:v>
                </c:pt>
                <c:pt idx="156">
                  <c:v>30712</c:v>
                </c:pt>
                <c:pt idx="157">
                  <c:v>30741</c:v>
                </c:pt>
                <c:pt idx="158">
                  <c:v>30771</c:v>
                </c:pt>
                <c:pt idx="159">
                  <c:v>30802</c:v>
                </c:pt>
                <c:pt idx="160">
                  <c:v>30833</c:v>
                </c:pt>
                <c:pt idx="161">
                  <c:v>30862</c:v>
                </c:pt>
                <c:pt idx="162">
                  <c:v>30894</c:v>
                </c:pt>
                <c:pt idx="163">
                  <c:v>30925</c:v>
                </c:pt>
                <c:pt idx="164">
                  <c:v>30953</c:v>
                </c:pt>
                <c:pt idx="165">
                  <c:v>30986</c:v>
                </c:pt>
                <c:pt idx="166">
                  <c:v>31016</c:v>
                </c:pt>
                <c:pt idx="167">
                  <c:v>31047</c:v>
                </c:pt>
                <c:pt idx="168">
                  <c:v>31078</c:v>
                </c:pt>
                <c:pt idx="169">
                  <c:v>31106</c:v>
                </c:pt>
                <c:pt idx="170">
                  <c:v>31135</c:v>
                </c:pt>
                <c:pt idx="171">
                  <c:v>31167</c:v>
                </c:pt>
                <c:pt idx="172">
                  <c:v>31198</c:v>
                </c:pt>
                <c:pt idx="173">
                  <c:v>31226</c:v>
                </c:pt>
                <c:pt idx="174">
                  <c:v>31259</c:v>
                </c:pt>
                <c:pt idx="175">
                  <c:v>31289</c:v>
                </c:pt>
                <c:pt idx="176">
                  <c:v>31320</c:v>
                </c:pt>
                <c:pt idx="177">
                  <c:v>31351</c:v>
                </c:pt>
                <c:pt idx="178">
                  <c:v>31380</c:v>
                </c:pt>
                <c:pt idx="179">
                  <c:v>31412</c:v>
                </c:pt>
                <c:pt idx="180">
                  <c:v>31443</c:v>
                </c:pt>
                <c:pt idx="181">
                  <c:v>31471</c:v>
                </c:pt>
                <c:pt idx="182">
                  <c:v>31502</c:v>
                </c:pt>
                <c:pt idx="183">
                  <c:v>31532</c:v>
                </c:pt>
                <c:pt idx="184">
                  <c:v>31562</c:v>
                </c:pt>
                <c:pt idx="185">
                  <c:v>31593</c:v>
                </c:pt>
                <c:pt idx="186">
                  <c:v>31624</c:v>
                </c:pt>
                <c:pt idx="187">
                  <c:v>31653</c:v>
                </c:pt>
                <c:pt idx="188">
                  <c:v>31685</c:v>
                </c:pt>
                <c:pt idx="189">
                  <c:v>31716</c:v>
                </c:pt>
                <c:pt idx="190">
                  <c:v>31744</c:v>
                </c:pt>
                <c:pt idx="191">
                  <c:v>31777</c:v>
                </c:pt>
                <c:pt idx="192">
                  <c:v>31807</c:v>
                </c:pt>
                <c:pt idx="193">
                  <c:v>31835</c:v>
                </c:pt>
                <c:pt idx="194">
                  <c:v>31867</c:v>
                </c:pt>
                <c:pt idx="195">
                  <c:v>31897</c:v>
                </c:pt>
                <c:pt idx="196">
                  <c:v>31926</c:v>
                </c:pt>
                <c:pt idx="197">
                  <c:v>31958</c:v>
                </c:pt>
                <c:pt idx="198">
                  <c:v>31989</c:v>
                </c:pt>
                <c:pt idx="199">
                  <c:v>32020</c:v>
                </c:pt>
                <c:pt idx="200">
                  <c:v>32050</c:v>
                </c:pt>
                <c:pt idx="201">
                  <c:v>32080</c:v>
                </c:pt>
                <c:pt idx="202">
                  <c:v>32111</c:v>
                </c:pt>
                <c:pt idx="203">
                  <c:v>32142</c:v>
                </c:pt>
                <c:pt idx="204">
                  <c:v>32171</c:v>
                </c:pt>
                <c:pt idx="205">
                  <c:v>32202</c:v>
                </c:pt>
                <c:pt idx="206">
                  <c:v>32233</c:v>
                </c:pt>
                <c:pt idx="207">
                  <c:v>32262</c:v>
                </c:pt>
                <c:pt idx="208">
                  <c:v>32294</c:v>
                </c:pt>
                <c:pt idx="209">
                  <c:v>32324</c:v>
                </c:pt>
                <c:pt idx="210">
                  <c:v>32353</c:v>
                </c:pt>
                <c:pt idx="211">
                  <c:v>32386</c:v>
                </c:pt>
                <c:pt idx="212">
                  <c:v>32416</c:v>
                </c:pt>
                <c:pt idx="213">
                  <c:v>32447</c:v>
                </c:pt>
                <c:pt idx="214">
                  <c:v>32477</c:v>
                </c:pt>
                <c:pt idx="215">
                  <c:v>32507</c:v>
                </c:pt>
                <c:pt idx="216">
                  <c:v>32539</c:v>
                </c:pt>
                <c:pt idx="217">
                  <c:v>32567</c:v>
                </c:pt>
                <c:pt idx="218">
                  <c:v>32598</c:v>
                </c:pt>
                <c:pt idx="219">
                  <c:v>32626</c:v>
                </c:pt>
                <c:pt idx="220">
                  <c:v>32659</c:v>
                </c:pt>
                <c:pt idx="221">
                  <c:v>32689</c:v>
                </c:pt>
                <c:pt idx="222">
                  <c:v>32720</c:v>
                </c:pt>
                <c:pt idx="223">
                  <c:v>32751</c:v>
                </c:pt>
                <c:pt idx="224">
                  <c:v>32780</c:v>
                </c:pt>
                <c:pt idx="225">
                  <c:v>32812</c:v>
                </c:pt>
                <c:pt idx="226">
                  <c:v>32842</c:v>
                </c:pt>
                <c:pt idx="227">
                  <c:v>32871</c:v>
                </c:pt>
                <c:pt idx="228">
                  <c:v>32904</c:v>
                </c:pt>
                <c:pt idx="229">
                  <c:v>32932</c:v>
                </c:pt>
                <c:pt idx="230">
                  <c:v>32962</c:v>
                </c:pt>
                <c:pt idx="231">
                  <c:v>32993</c:v>
                </c:pt>
                <c:pt idx="232">
                  <c:v>33024</c:v>
                </c:pt>
                <c:pt idx="233">
                  <c:v>33053</c:v>
                </c:pt>
                <c:pt idx="234">
                  <c:v>33085</c:v>
                </c:pt>
                <c:pt idx="235">
                  <c:v>33116</c:v>
                </c:pt>
                <c:pt idx="236">
                  <c:v>33144</c:v>
                </c:pt>
                <c:pt idx="237">
                  <c:v>33177</c:v>
                </c:pt>
                <c:pt idx="238">
                  <c:v>33207</c:v>
                </c:pt>
                <c:pt idx="239">
                  <c:v>33238</c:v>
                </c:pt>
                <c:pt idx="240">
                  <c:v>33269</c:v>
                </c:pt>
                <c:pt idx="241">
                  <c:v>33297</c:v>
                </c:pt>
                <c:pt idx="242">
                  <c:v>33326</c:v>
                </c:pt>
                <c:pt idx="243">
                  <c:v>33358</c:v>
                </c:pt>
                <c:pt idx="244">
                  <c:v>33389</c:v>
                </c:pt>
                <c:pt idx="245">
                  <c:v>33417</c:v>
                </c:pt>
                <c:pt idx="246">
                  <c:v>33450</c:v>
                </c:pt>
                <c:pt idx="247">
                  <c:v>33480</c:v>
                </c:pt>
                <c:pt idx="248">
                  <c:v>33511</c:v>
                </c:pt>
                <c:pt idx="249">
                  <c:v>33542</c:v>
                </c:pt>
                <c:pt idx="250">
                  <c:v>33571</c:v>
                </c:pt>
                <c:pt idx="251">
                  <c:v>33603</c:v>
                </c:pt>
                <c:pt idx="252">
                  <c:v>33634</c:v>
                </c:pt>
                <c:pt idx="253">
                  <c:v>33662</c:v>
                </c:pt>
                <c:pt idx="254">
                  <c:v>33694</c:v>
                </c:pt>
                <c:pt idx="255">
                  <c:v>33724</c:v>
                </c:pt>
                <c:pt idx="256">
                  <c:v>33753</c:v>
                </c:pt>
                <c:pt idx="257">
                  <c:v>33785</c:v>
                </c:pt>
                <c:pt idx="258">
                  <c:v>33816</c:v>
                </c:pt>
                <c:pt idx="259">
                  <c:v>33847</c:v>
                </c:pt>
                <c:pt idx="260">
                  <c:v>33877</c:v>
                </c:pt>
                <c:pt idx="261">
                  <c:v>33907</c:v>
                </c:pt>
                <c:pt idx="262">
                  <c:v>33938</c:v>
                </c:pt>
                <c:pt idx="263">
                  <c:v>33969</c:v>
                </c:pt>
                <c:pt idx="264">
                  <c:v>33998</c:v>
                </c:pt>
                <c:pt idx="265">
                  <c:v>34026</c:v>
                </c:pt>
                <c:pt idx="266">
                  <c:v>34059</c:v>
                </c:pt>
                <c:pt idx="267">
                  <c:v>34089</c:v>
                </c:pt>
                <c:pt idx="268">
                  <c:v>34120</c:v>
                </c:pt>
                <c:pt idx="269">
                  <c:v>34150</c:v>
                </c:pt>
                <c:pt idx="270">
                  <c:v>34180</c:v>
                </c:pt>
                <c:pt idx="271">
                  <c:v>34212</c:v>
                </c:pt>
                <c:pt idx="272">
                  <c:v>34242</c:v>
                </c:pt>
                <c:pt idx="273">
                  <c:v>34271</c:v>
                </c:pt>
                <c:pt idx="274">
                  <c:v>34303</c:v>
                </c:pt>
                <c:pt idx="275">
                  <c:v>34334</c:v>
                </c:pt>
                <c:pt idx="276">
                  <c:v>34365</c:v>
                </c:pt>
                <c:pt idx="277">
                  <c:v>34393</c:v>
                </c:pt>
                <c:pt idx="278">
                  <c:v>34424</c:v>
                </c:pt>
                <c:pt idx="279">
                  <c:v>34453</c:v>
                </c:pt>
                <c:pt idx="280">
                  <c:v>34485</c:v>
                </c:pt>
                <c:pt idx="281">
                  <c:v>34515</c:v>
                </c:pt>
                <c:pt idx="282">
                  <c:v>34544</c:v>
                </c:pt>
                <c:pt idx="283">
                  <c:v>34577</c:v>
                </c:pt>
                <c:pt idx="284">
                  <c:v>34607</c:v>
                </c:pt>
                <c:pt idx="285">
                  <c:v>34638</c:v>
                </c:pt>
                <c:pt idx="286">
                  <c:v>34668</c:v>
                </c:pt>
                <c:pt idx="287">
                  <c:v>34698</c:v>
                </c:pt>
                <c:pt idx="288">
                  <c:v>34730</c:v>
                </c:pt>
                <c:pt idx="289">
                  <c:v>34758</c:v>
                </c:pt>
                <c:pt idx="290">
                  <c:v>34789</c:v>
                </c:pt>
                <c:pt idx="291">
                  <c:v>34817</c:v>
                </c:pt>
                <c:pt idx="292">
                  <c:v>34850</c:v>
                </c:pt>
                <c:pt idx="293">
                  <c:v>34880</c:v>
                </c:pt>
                <c:pt idx="294">
                  <c:v>34911</c:v>
                </c:pt>
                <c:pt idx="295">
                  <c:v>34942</c:v>
                </c:pt>
                <c:pt idx="296">
                  <c:v>34971</c:v>
                </c:pt>
                <c:pt idx="297">
                  <c:v>35003</c:v>
                </c:pt>
                <c:pt idx="298">
                  <c:v>35033</c:v>
                </c:pt>
                <c:pt idx="299">
                  <c:v>35062</c:v>
                </c:pt>
                <c:pt idx="300">
                  <c:v>35095</c:v>
                </c:pt>
                <c:pt idx="301">
                  <c:v>35124</c:v>
                </c:pt>
                <c:pt idx="302">
                  <c:v>35153</c:v>
                </c:pt>
                <c:pt idx="303">
                  <c:v>35185</c:v>
                </c:pt>
                <c:pt idx="304">
                  <c:v>35216</c:v>
                </c:pt>
                <c:pt idx="305">
                  <c:v>35244</c:v>
                </c:pt>
                <c:pt idx="306">
                  <c:v>35277</c:v>
                </c:pt>
                <c:pt idx="307">
                  <c:v>35307</c:v>
                </c:pt>
                <c:pt idx="308">
                  <c:v>35338</c:v>
                </c:pt>
                <c:pt idx="309">
                  <c:v>35369</c:v>
                </c:pt>
                <c:pt idx="310">
                  <c:v>35398</c:v>
                </c:pt>
                <c:pt idx="311">
                  <c:v>35430</c:v>
                </c:pt>
                <c:pt idx="312">
                  <c:v>35461</c:v>
                </c:pt>
                <c:pt idx="313">
                  <c:v>35489</c:v>
                </c:pt>
                <c:pt idx="314">
                  <c:v>35520</c:v>
                </c:pt>
                <c:pt idx="315">
                  <c:v>35550</c:v>
                </c:pt>
                <c:pt idx="316">
                  <c:v>35580</c:v>
                </c:pt>
                <c:pt idx="317">
                  <c:v>35611</c:v>
                </c:pt>
                <c:pt idx="318">
                  <c:v>35642</c:v>
                </c:pt>
                <c:pt idx="319">
                  <c:v>35671</c:v>
                </c:pt>
                <c:pt idx="320">
                  <c:v>35703</c:v>
                </c:pt>
                <c:pt idx="321">
                  <c:v>35734</c:v>
                </c:pt>
                <c:pt idx="322">
                  <c:v>35762</c:v>
                </c:pt>
                <c:pt idx="323">
                  <c:v>35795</c:v>
                </c:pt>
                <c:pt idx="324">
                  <c:v>35825</c:v>
                </c:pt>
                <c:pt idx="325">
                  <c:v>35853</c:v>
                </c:pt>
                <c:pt idx="326">
                  <c:v>35885</c:v>
                </c:pt>
                <c:pt idx="327">
                  <c:v>35915</c:v>
                </c:pt>
                <c:pt idx="328">
                  <c:v>35944</c:v>
                </c:pt>
                <c:pt idx="329">
                  <c:v>35976</c:v>
                </c:pt>
                <c:pt idx="330">
                  <c:v>36007</c:v>
                </c:pt>
                <c:pt idx="331">
                  <c:v>36038</c:v>
                </c:pt>
                <c:pt idx="332">
                  <c:v>36068</c:v>
                </c:pt>
                <c:pt idx="333">
                  <c:v>36098</c:v>
                </c:pt>
                <c:pt idx="334">
                  <c:v>36129</c:v>
                </c:pt>
                <c:pt idx="335">
                  <c:v>36160</c:v>
                </c:pt>
                <c:pt idx="336">
                  <c:v>36189</c:v>
                </c:pt>
                <c:pt idx="337">
                  <c:v>36217</c:v>
                </c:pt>
                <c:pt idx="338">
                  <c:v>36250</c:v>
                </c:pt>
                <c:pt idx="339">
                  <c:v>36280</c:v>
                </c:pt>
                <c:pt idx="340">
                  <c:v>36311</c:v>
                </c:pt>
                <c:pt idx="341">
                  <c:v>36341</c:v>
                </c:pt>
                <c:pt idx="342">
                  <c:v>36371</c:v>
                </c:pt>
                <c:pt idx="343">
                  <c:v>36403</c:v>
                </c:pt>
                <c:pt idx="344">
                  <c:v>36433</c:v>
                </c:pt>
                <c:pt idx="345">
                  <c:v>36462</c:v>
                </c:pt>
                <c:pt idx="346">
                  <c:v>36494</c:v>
                </c:pt>
                <c:pt idx="347">
                  <c:v>36525</c:v>
                </c:pt>
                <c:pt idx="348">
                  <c:v>36556</c:v>
                </c:pt>
                <c:pt idx="349">
                  <c:v>36585</c:v>
                </c:pt>
                <c:pt idx="350">
                  <c:v>36616</c:v>
                </c:pt>
                <c:pt idx="351">
                  <c:v>36644</c:v>
                </c:pt>
                <c:pt idx="352">
                  <c:v>36677</c:v>
                </c:pt>
                <c:pt idx="353">
                  <c:v>36707</c:v>
                </c:pt>
                <c:pt idx="354">
                  <c:v>36738</c:v>
                </c:pt>
                <c:pt idx="355">
                  <c:v>36769</c:v>
                </c:pt>
                <c:pt idx="356">
                  <c:v>36798</c:v>
                </c:pt>
                <c:pt idx="357">
                  <c:v>36830</c:v>
                </c:pt>
                <c:pt idx="358">
                  <c:v>36860</c:v>
                </c:pt>
                <c:pt idx="359">
                  <c:v>36889</c:v>
                </c:pt>
                <c:pt idx="360">
                  <c:v>36922</c:v>
                </c:pt>
                <c:pt idx="361">
                  <c:v>36950</c:v>
                </c:pt>
                <c:pt idx="362">
                  <c:v>36980</c:v>
                </c:pt>
                <c:pt idx="363">
                  <c:v>37011</c:v>
                </c:pt>
                <c:pt idx="364">
                  <c:v>37042</c:v>
                </c:pt>
                <c:pt idx="365">
                  <c:v>37071</c:v>
                </c:pt>
                <c:pt idx="366">
                  <c:v>37103</c:v>
                </c:pt>
                <c:pt idx="367">
                  <c:v>37134</c:v>
                </c:pt>
                <c:pt idx="368">
                  <c:v>37162</c:v>
                </c:pt>
                <c:pt idx="369">
                  <c:v>37195</c:v>
                </c:pt>
                <c:pt idx="370">
                  <c:v>37225</c:v>
                </c:pt>
                <c:pt idx="371">
                  <c:v>37256</c:v>
                </c:pt>
                <c:pt idx="372">
                  <c:v>37287</c:v>
                </c:pt>
                <c:pt idx="373">
                  <c:v>37315</c:v>
                </c:pt>
                <c:pt idx="374">
                  <c:v>37344</c:v>
                </c:pt>
                <c:pt idx="375">
                  <c:v>37376</c:v>
                </c:pt>
                <c:pt idx="376">
                  <c:v>37407</c:v>
                </c:pt>
                <c:pt idx="377">
                  <c:v>37435</c:v>
                </c:pt>
                <c:pt idx="378">
                  <c:v>37468</c:v>
                </c:pt>
                <c:pt idx="379">
                  <c:v>37498</c:v>
                </c:pt>
                <c:pt idx="380">
                  <c:v>37529</c:v>
                </c:pt>
                <c:pt idx="381">
                  <c:v>37560</c:v>
                </c:pt>
                <c:pt idx="382">
                  <c:v>37589</c:v>
                </c:pt>
                <c:pt idx="383">
                  <c:v>37621</c:v>
                </c:pt>
                <c:pt idx="384">
                  <c:v>37652</c:v>
                </c:pt>
                <c:pt idx="385">
                  <c:v>37680</c:v>
                </c:pt>
                <c:pt idx="386">
                  <c:v>37711</c:v>
                </c:pt>
                <c:pt idx="387">
                  <c:v>37741</c:v>
                </c:pt>
                <c:pt idx="388">
                  <c:v>37771</c:v>
                </c:pt>
                <c:pt idx="389">
                  <c:v>37802</c:v>
                </c:pt>
                <c:pt idx="390">
                  <c:v>37833</c:v>
                </c:pt>
                <c:pt idx="391">
                  <c:v>37862</c:v>
                </c:pt>
                <c:pt idx="392">
                  <c:v>37894</c:v>
                </c:pt>
                <c:pt idx="393">
                  <c:v>37925</c:v>
                </c:pt>
                <c:pt idx="394">
                  <c:v>37953</c:v>
                </c:pt>
                <c:pt idx="395">
                  <c:v>37986</c:v>
                </c:pt>
                <c:pt idx="396">
                  <c:v>38016</c:v>
                </c:pt>
                <c:pt idx="397">
                  <c:v>38044</c:v>
                </c:pt>
                <c:pt idx="398">
                  <c:v>38077</c:v>
                </c:pt>
                <c:pt idx="399">
                  <c:v>38107</c:v>
                </c:pt>
                <c:pt idx="400">
                  <c:v>38138</c:v>
                </c:pt>
                <c:pt idx="401">
                  <c:v>38168</c:v>
                </c:pt>
                <c:pt idx="402">
                  <c:v>38198</c:v>
                </c:pt>
                <c:pt idx="403">
                  <c:v>38230</c:v>
                </c:pt>
                <c:pt idx="404">
                  <c:v>38260</c:v>
                </c:pt>
                <c:pt idx="405">
                  <c:v>38289</c:v>
                </c:pt>
                <c:pt idx="406">
                  <c:v>38321</c:v>
                </c:pt>
                <c:pt idx="407">
                  <c:v>38352</c:v>
                </c:pt>
                <c:pt idx="408">
                  <c:v>38383</c:v>
                </c:pt>
                <c:pt idx="409">
                  <c:v>38411</c:v>
                </c:pt>
                <c:pt idx="410">
                  <c:v>38442</c:v>
                </c:pt>
                <c:pt idx="411">
                  <c:v>38471</c:v>
                </c:pt>
                <c:pt idx="412">
                  <c:v>38503</c:v>
                </c:pt>
                <c:pt idx="413">
                  <c:v>38533</c:v>
                </c:pt>
                <c:pt idx="414">
                  <c:v>38562</c:v>
                </c:pt>
                <c:pt idx="415">
                  <c:v>38595</c:v>
                </c:pt>
                <c:pt idx="416">
                  <c:v>38625</c:v>
                </c:pt>
                <c:pt idx="417">
                  <c:v>38656</c:v>
                </c:pt>
                <c:pt idx="418">
                  <c:v>38686</c:v>
                </c:pt>
                <c:pt idx="419">
                  <c:v>38716</c:v>
                </c:pt>
                <c:pt idx="420">
                  <c:v>38748</c:v>
                </c:pt>
                <c:pt idx="421">
                  <c:v>38776</c:v>
                </c:pt>
                <c:pt idx="422">
                  <c:v>38807</c:v>
                </c:pt>
                <c:pt idx="423">
                  <c:v>38835</c:v>
                </c:pt>
                <c:pt idx="424">
                  <c:v>38868</c:v>
                </c:pt>
                <c:pt idx="425">
                  <c:v>38898</c:v>
                </c:pt>
                <c:pt idx="426">
                  <c:v>38929</c:v>
                </c:pt>
                <c:pt idx="427">
                  <c:v>38960</c:v>
                </c:pt>
                <c:pt idx="428">
                  <c:v>38989</c:v>
                </c:pt>
                <c:pt idx="429">
                  <c:v>39021</c:v>
                </c:pt>
                <c:pt idx="430">
                  <c:v>39051</c:v>
                </c:pt>
                <c:pt idx="431">
                  <c:v>39080</c:v>
                </c:pt>
                <c:pt idx="432">
                  <c:v>39113</c:v>
                </c:pt>
                <c:pt idx="433">
                  <c:v>39141</c:v>
                </c:pt>
                <c:pt idx="434">
                  <c:v>39171</c:v>
                </c:pt>
                <c:pt idx="435">
                  <c:v>39202</c:v>
                </c:pt>
                <c:pt idx="436">
                  <c:v>39233</c:v>
                </c:pt>
                <c:pt idx="437">
                  <c:v>39262</c:v>
                </c:pt>
                <c:pt idx="438">
                  <c:v>39294</c:v>
                </c:pt>
                <c:pt idx="439">
                  <c:v>39325</c:v>
                </c:pt>
                <c:pt idx="440">
                  <c:v>39353</c:v>
                </c:pt>
                <c:pt idx="441">
                  <c:v>39386</c:v>
                </c:pt>
                <c:pt idx="442">
                  <c:v>39416</c:v>
                </c:pt>
                <c:pt idx="443">
                  <c:v>39447</c:v>
                </c:pt>
                <c:pt idx="444">
                  <c:v>39478</c:v>
                </c:pt>
                <c:pt idx="445">
                  <c:v>39507</c:v>
                </c:pt>
                <c:pt idx="446">
                  <c:v>39538</c:v>
                </c:pt>
                <c:pt idx="447">
                  <c:v>39568</c:v>
                </c:pt>
                <c:pt idx="448">
                  <c:v>39598</c:v>
                </c:pt>
                <c:pt idx="449">
                  <c:v>39629</c:v>
                </c:pt>
                <c:pt idx="450">
                  <c:v>39660</c:v>
                </c:pt>
                <c:pt idx="451">
                  <c:v>39689</c:v>
                </c:pt>
                <c:pt idx="452">
                  <c:v>39721</c:v>
                </c:pt>
                <c:pt idx="453">
                  <c:v>39752</c:v>
                </c:pt>
                <c:pt idx="454">
                  <c:v>39780</c:v>
                </c:pt>
                <c:pt idx="455">
                  <c:v>39813</c:v>
                </c:pt>
                <c:pt idx="456">
                  <c:v>39843</c:v>
                </c:pt>
                <c:pt idx="457">
                  <c:v>39871</c:v>
                </c:pt>
                <c:pt idx="458">
                  <c:v>39903</c:v>
                </c:pt>
                <c:pt idx="459">
                  <c:v>39933</c:v>
                </c:pt>
                <c:pt idx="460">
                  <c:v>39962</c:v>
                </c:pt>
                <c:pt idx="461">
                  <c:v>39994</c:v>
                </c:pt>
                <c:pt idx="462">
                  <c:v>40025</c:v>
                </c:pt>
                <c:pt idx="463">
                  <c:v>40056</c:v>
                </c:pt>
                <c:pt idx="464">
                  <c:v>40086</c:v>
                </c:pt>
                <c:pt idx="465">
                  <c:v>40116</c:v>
                </c:pt>
                <c:pt idx="466">
                  <c:v>40147</c:v>
                </c:pt>
                <c:pt idx="467">
                  <c:v>40178</c:v>
                </c:pt>
                <c:pt idx="468">
                  <c:v>40207</c:v>
                </c:pt>
                <c:pt idx="469">
                  <c:v>40235</c:v>
                </c:pt>
                <c:pt idx="470">
                  <c:v>40268</c:v>
                </c:pt>
                <c:pt idx="471">
                  <c:v>40298</c:v>
                </c:pt>
                <c:pt idx="472">
                  <c:v>40329</c:v>
                </c:pt>
                <c:pt idx="473">
                  <c:v>40359</c:v>
                </c:pt>
                <c:pt idx="474">
                  <c:v>40389</c:v>
                </c:pt>
                <c:pt idx="475">
                  <c:v>40421</c:v>
                </c:pt>
                <c:pt idx="476">
                  <c:v>40451</c:v>
                </c:pt>
                <c:pt idx="477">
                  <c:v>40480</c:v>
                </c:pt>
                <c:pt idx="478">
                  <c:v>40512</c:v>
                </c:pt>
                <c:pt idx="479">
                  <c:v>40543</c:v>
                </c:pt>
                <c:pt idx="480">
                  <c:v>40574</c:v>
                </c:pt>
                <c:pt idx="481">
                  <c:v>40602</c:v>
                </c:pt>
                <c:pt idx="482">
                  <c:v>40633</c:v>
                </c:pt>
                <c:pt idx="483">
                  <c:v>40662</c:v>
                </c:pt>
                <c:pt idx="484">
                  <c:v>40694</c:v>
                </c:pt>
                <c:pt idx="485">
                  <c:v>40724</c:v>
                </c:pt>
                <c:pt idx="486">
                  <c:v>40753</c:v>
                </c:pt>
                <c:pt idx="487">
                  <c:v>40786</c:v>
                </c:pt>
                <c:pt idx="488">
                  <c:v>40816</c:v>
                </c:pt>
                <c:pt idx="489">
                  <c:v>40847</c:v>
                </c:pt>
                <c:pt idx="490">
                  <c:v>40877</c:v>
                </c:pt>
                <c:pt idx="491">
                  <c:v>40907</c:v>
                </c:pt>
                <c:pt idx="492">
                  <c:v>40939</c:v>
                </c:pt>
                <c:pt idx="493">
                  <c:v>40968</c:v>
                </c:pt>
                <c:pt idx="494">
                  <c:v>40998</c:v>
                </c:pt>
                <c:pt idx="495">
                  <c:v>41029</c:v>
                </c:pt>
                <c:pt idx="496">
                  <c:v>41060</c:v>
                </c:pt>
                <c:pt idx="497">
                  <c:v>41089</c:v>
                </c:pt>
                <c:pt idx="498">
                  <c:v>41121</c:v>
                </c:pt>
                <c:pt idx="499">
                  <c:v>41152</c:v>
                </c:pt>
                <c:pt idx="500">
                  <c:v>41180</c:v>
                </c:pt>
                <c:pt idx="501">
                  <c:v>41213</c:v>
                </c:pt>
                <c:pt idx="502">
                  <c:v>41243</c:v>
                </c:pt>
                <c:pt idx="503">
                  <c:v>41274</c:v>
                </c:pt>
                <c:pt idx="504">
                  <c:v>41305</c:v>
                </c:pt>
                <c:pt idx="505">
                  <c:v>41333</c:v>
                </c:pt>
                <c:pt idx="506">
                  <c:v>41362</c:v>
                </c:pt>
                <c:pt idx="507">
                  <c:v>41394</c:v>
                </c:pt>
                <c:pt idx="508">
                  <c:v>41425</c:v>
                </c:pt>
                <c:pt idx="509">
                  <c:v>41453</c:v>
                </c:pt>
                <c:pt idx="510">
                  <c:v>41486</c:v>
                </c:pt>
                <c:pt idx="511">
                  <c:v>41516</c:v>
                </c:pt>
                <c:pt idx="512">
                  <c:v>41547</c:v>
                </c:pt>
                <c:pt idx="513">
                  <c:v>41578</c:v>
                </c:pt>
                <c:pt idx="514">
                  <c:v>41607</c:v>
                </c:pt>
                <c:pt idx="515">
                  <c:v>41639</c:v>
                </c:pt>
                <c:pt idx="516">
                  <c:v>41670</c:v>
                </c:pt>
                <c:pt idx="517">
                  <c:v>41698</c:v>
                </c:pt>
                <c:pt idx="518">
                  <c:v>41729</c:v>
                </c:pt>
                <c:pt idx="519">
                  <c:v>41759</c:v>
                </c:pt>
                <c:pt idx="520">
                  <c:v>41789</c:v>
                </c:pt>
                <c:pt idx="521">
                  <c:v>41820</c:v>
                </c:pt>
                <c:pt idx="522">
                  <c:v>41851</c:v>
                </c:pt>
                <c:pt idx="523">
                  <c:v>41880</c:v>
                </c:pt>
                <c:pt idx="524">
                  <c:v>41912</c:v>
                </c:pt>
                <c:pt idx="525">
                  <c:v>41943</c:v>
                </c:pt>
                <c:pt idx="526">
                  <c:v>41971</c:v>
                </c:pt>
                <c:pt idx="527">
                  <c:v>42004</c:v>
                </c:pt>
                <c:pt idx="528">
                  <c:v>42034</c:v>
                </c:pt>
                <c:pt idx="529">
                  <c:v>42062</c:v>
                </c:pt>
                <c:pt idx="530">
                  <c:v>42094</c:v>
                </c:pt>
                <c:pt idx="531">
                  <c:v>42124</c:v>
                </c:pt>
                <c:pt idx="532">
                  <c:v>42153</c:v>
                </c:pt>
                <c:pt idx="533">
                  <c:v>42185</c:v>
                </c:pt>
                <c:pt idx="534">
                  <c:v>42216</c:v>
                </c:pt>
                <c:pt idx="535">
                  <c:v>42247</c:v>
                </c:pt>
                <c:pt idx="536">
                  <c:v>42277</c:v>
                </c:pt>
                <c:pt idx="537">
                  <c:v>42307</c:v>
                </c:pt>
                <c:pt idx="538">
                  <c:v>42338</c:v>
                </c:pt>
                <c:pt idx="539">
                  <c:v>42369</c:v>
                </c:pt>
                <c:pt idx="540">
                  <c:v>42398</c:v>
                </c:pt>
                <c:pt idx="541">
                  <c:v>42429</c:v>
                </c:pt>
                <c:pt idx="542">
                  <c:v>42460</c:v>
                </c:pt>
                <c:pt idx="543">
                  <c:v>42489</c:v>
                </c:pt>
                <c:pt idx="544">
                  <c:v>42521</c:v>
                </c:pt>
                <c:pt idx="545">
                  <c:v>42551</c:v>
                </c:pt>
                <c:pt idx="546">
                  <c:v>42580</c:v>
                </c:pt>
                <c:pt idx="547">
                  <c:v>42613</c:v>
                </c:pt>
                <c:pt idx="548">
                  <c:v>42643</c:v>
                </c:pt>
                <c:pt idx="549">
                  <c:v>42674</c:v>
                </c:pt>
                <c:pt idx="550">
                  <c:v>42704</c:v>
                </c:pt>
                <c:pt idx="551">
                  <c:v>42734</c:v>
                </c:pt>
                <c:pt idx="552">
                  <c:v>42766</c:v>
                </c:pt>
                <c:pt idx="553">
                  <c:v>42794</c:v>
                </c:pt>
                <c:pt idx="554">
                  <c:v>42825</c:v>
                </c:pt>
                <c:pt idx="555">
                  <c:v>42853</c:v>
                </c:pt>
                <c:pt idx="556">
                  <c:v>42886</c:v>
                </c:pt>
                <c:pt idx="557">
                  <c:v>42916</c:v>
                </c:pt>
                <c:pt idx="558">
                  <c:v>42947</c:v>
                </c:pt>
                <c:pt idx="559">
                  <c:v>42978</c:v>
                </c:pt>
                <c:pt idx="560">
                  <c:v>43007</c:v>
                </c:pt>
                <c:pt idx="561">
                  <c:v>43039</c:v>
                </c:pt>
                <c:pt idx="562">
                  <c:v>43069</c:v>
                </c:pt>
                <c:pt idx="563">
                  <c:v>43098</c:v>
                </c:pt>
                <c:pt idx="564">
                  <c:v>43131</c:v>
                </c:pt>
                <c:pt idx="565">
                  <c:v>43159</c:v>
                </c:pt>
                <c:pt idx="566">
                  <c:v>43189</c:v>
                </c:pt>
                <c:pt idx="567">
                  <c:v>43220</c:v>
                </c:pt>
                <c:pt idx="568">
                  <c:v>43251</c:v>
                </c:pt>
                <c:pt idx="569">
                  <c:v>43280</c:v>
                </c:pt>
                <c:pt idx="570">
                  <c:v>43312</c:v>
                </c:pt>
                <c:pt idx="571">
                  <c:v>43343</c:v>
                </c:pt>
                <c:pt idx="572">
                  <c:v>43371</c:v>
                </c:pt>
                <c:pt idx="573">
                  <c:v>43404</c:v>
                </c:pt>
                <c:pt idx="574">
                  <c:v>43434</c:v>
                </c:pt>
                <c:pt idx="575">
                  <c:v>43465</c:v>
                </c:pt>
                <c:pt idx="576">
                  <c:v>43496</c:v>
                </c:pt>
                <c:pt idx="577">
                  <c:v>43524</c:v>
                </c:pt>
                <c:pt idx="578">
                  <c:v>43553</c:v>
                </c:pt>
                <c:pt idx="579">
                  <c:v>43585</c:v>
                </c:pt>
                <c:pt idx="580">
                  <c:v>43616</c:v>
                </c:pt>
                <c:pt idx="581">
                  <c:v>43644</c:v>
                </c:pt>
                <c:pt idx="582">
                  <c:v>43677</c:v>
                </c:pt>
                <c:pt idx="583">
                  <c:v>43707</c:v>
                </c:pt>
                <c:pt idx="584">
                  <c:v>43738</c:v>
                </c:pt>
                <c:pt idx="585">
                  <c:v>43769</c:v>
                </c:pt>
                <c:pt idx="586">
                  <c:v>43798</c:v>
                </c:pt>
                <c:pt idx="587">
                  <c:v>43830</c:v>
                </c:pt>
                <c:pt idx="588">
                  <c:v>43861</c:v>
                </c:pt>
                <c:pt idx="589">
                  <c:v>43889</c:v>
                </c:pt>
                <c:pt idx="590">
                  <c:v>43921</c:v>
                </c:pt>
                <c:pt idx="591">
                  <c:v>43951</c:v>
                </c:pt>
                <c:pt idx="592">
                  <c:v>43980</c:v>
                </c:pt>
                <c:pt idx="593">
                  <c:v>44012</c:v>
                </c:pt>
                <c:pt idx="594">
                  <c:v>44043</c:v>
                </c:pt>
              </c:numCache>
            </c:numRef>
          </c:cat>
          <c:val>
            <c:numRef>
              <c:f>[Book1]Sheet1!$L$7:$L$601</c:f>
              <c:numCache>
                <c:formatCode>General</c:formatCode>
                <c:ptCount val="595"/>
                <c:pt idx="0">
                  <c:v>6</c:v>
                </c:pt>
                <c:pt idx="1">
                  <c:v>6</c:v>
                </c:pt>
                <c:pt idx="2">
                  <c:v>6</c:v>
                </c:pt>
                <c:pt idx="3">
                  <c:v>5</c:v>
                </c:pt>
                <c:pt idx="4">
                  <c:v>5</c:v>
                </c:pt>
                <c:pt idx="5">
                  <c:v>5</c:v>
                </c:pt>
                <c:pt idx="6">
                  <c:v>5</c:v>
                </c:pt>
                <c:pt idx="7">
                  <c:v>5</c:v>
                </c:pt>
                <c:pt idx="8">
                  <c:v>5</c:v>
                </c:pt>
                <c:pt idx="9">
                  <c:v>4.5</c:v>
                </c:pt>
                <c:pt idx="10">
                  <c:v>4.5</c:v>
                </c:pt>
                <c:pt idx="11">
                  <c:v>4</c:v>
                </c:pt>
                <c:pt idx="12">
                  <c:v>4</c:v>
                </c:pt>
                <c:pt idx="13">
                  <c:v>3</c:v>
                </c:pt>
                <c:pt idx="14">
                  <c:v>3</c:v>
                </c:pt>
                <c:pt idx="15">
                  <c:v>3</c:v>
                </c:pt>
                <c:pt idx="16">
                  <c:v>3</c:v>
                </c:pt>
                <c:pt idx="17">
                  <c:v>3</c:v>
                </c:pt>
                <c:pt idx="18">
                  <c:v>3</c:v>
                </c:pt>
                <c:pt idx="19">
                  <c:v>3</c:v>
                </c:pt>
                <c:pt idx="20">
                  <c:v>3</c:v>
                </c:pt>
                <c:pt idx="21">
                  <c:v>3.5</c:v>
                </c:pt>
                <c:pt idx="22">
                  <c:v>4</c:v>
                </c:pt>
                <c:pt idx="23">
                  <c:v>4.5</c:v>
                </c:pt>
                <c:pt idx="24">
                  <c:v>5</c:v>
                </c:pt>
                <c:pt idx="25">
                  <c:v>5</c:v>
                </c:pt>
                <c:pt idx="26">
                  <c:v>5</c:v>
                </c:pt>
                <c:pt idx="27">
                  <c:v>5</c:v>
                </c:pt>
                <c:pt idx="28">
                  <c:v>6</c:v>
                </c:pt>
                <c:pt idx="29">
                  <c:v>7</c:v>
                </c:pt>
                <c:pt idx="30">
                  <c:v>7</c:v>
                </c:pt>
                <c:pt idx="31">
                  <c:v>7</c:v>
                </c:pt>
                <c:pt idx="32">
                  <c:v>7</c:v>
                </c:pt>
                <c:pt idx="33">
                  <c:v>7</c:v>
                </c:pt>
                <c:pt idx="34">
                  <c:v>7</c:v>
                </c:pt>
                <c:pt idx="35">
                  <c:v>7</c:v>
                </c:pt>
                <c:pt idx="36">
                  <c:v>7</c:v>
                </c:pt>
                <c:pt idx="37">
                  <c:v>7</c:v>
                </c:pt>
                <c:pt idx="38">
                  <c:v>7</c:v>
                </c:pt>
                <c:pt idx="39">
                  <c:v>7</c:v>
                </c:pt>
                <c:pt idx="40">
                  <c:v>7</c:v>
                </c:pt>
                <c:pt idx="41">
                  <c:v>7</c:v>
                </c:pt>
                <c:pt idx="42">
                  <c:v>7</c:v>
                </c:pt>
                <c:pt idx="43">
                  <c:v>7</c:v>
                </c:pt>
                <c:pt idx="44">
                  <c:v>7</c:v>
                </c:pt>
                <c:pt idx="45">
                  <c:v>6.5</c:v>
                </c:pt>
                <c:pt idx="46">
                  <c:v>6.5</c:v>
                </c:pt>
                <c:pt idx="47">
                  <c:v>6</c:v>
                </c:pt>
                <c:pt idx="48">
                  <c:v>6</c:v>
                </c:pt>
                <c:pt idx="49">
                  <c:v>5.5</c:v>
                </c:pt>
                <c:pt idx="50">
                  <c:v>5</c:v>
                </c:pt>
                <c:pt idx="51">
                  <c:v>5</c:v>
                </c:pt>
                <c:pt idx="52">
                  <c:v>4.5</c:v>
                </c:pt>
                <c:pt idx="53">
                  <c:v>4.5</c:v>
                </c:pt>
                <c:pt idx="54">
                  <c:v>4.5</c:v>
                </c:pt>
                <c:pt idx="55">
                  <c:v>4</c:v>
                </c:pt>
                <c:pt idx="56">
                  <c:v>3.5</c:v>
                </c:pt>
                <c:pt idx="57">
                  <c:v>3.5</c:v>
                </c:pt>
                <c:pt idx="58">
                  <c:v>3.5</c:v>
                </c:pt>
                <c:pt idx="59">
                  <c:v>3.5</c:v>
                </c:pt>
                <c:pt idx="60">
                  <c:v>3.5</c:v>
                </c:pt>
                <c:pt idx="61">
                  <c:v>3.5</c:v>
                </c:pt>
                <c:pt idx="62">
                  <c:v>3.5</c:v>
                </c:pt>
                <c:pt idx="63">
                  <c:v>3.5</c:v>
                </c:pt>
                <c:pt idx="64">
                  <c:v>3.5</c:v>
                </c:pt>
                <c:pt idx="65">
                  <c:v>3.5</c:v>
                </c:pt>
                <c:pt idx="66">
                  <c:v>3.5</c:v>
                </c:pt>
                <c:pt idx="67">
                  <c:v>3.5</c:v>
                </c:pt>
                <c:pt idx="68">
                  <c:v>3.5</c:v>
                </c:pt>
                <c:pt idx="69">
                  <c:v>3.5</c:v>
                </c:pt>
                <c:pt idx="70">
                  <c:v>3.5</c:v>
                </c:pt>
                <c:pt idx="71">
                  <c:v>3.5</c:v>
                </c:pt>
                <c:pt idx="72">
                  <c:v>3.5</c:v>
                </c:pt>
                <c:pt idx="73">
                  <c:v>3.5</c:v>
                </c:pt>
                <c:pt idx="74">
                  <c:v>3.5</c:v>
                </c:pt>
                <c:pt idx="75">
                  <c:v>3.5</c:v>
                </c:pt>
                <c:pt idx="76">
                  <c:v>3.5</c:v>
                </c:pt>
                <c:pt idx="77">
                  <c:v>3.5</c:v>
                </c:pt>
                <c:pt idx="78">
                  <c:v>3.5</c:v>
                </c:pt>
                <c:pt idx="79">
                  <c:v>3.5</c:v>
                </c:pt>
                <c:pt idx="80">
                  <c:v>3.5</c:v>
                </c:pt>
                <c:pt idx="81">
                  <c:v>3.5</c:v>
                </c:pt>
                <c:pt idx="82">
                  <c:v>3.5</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4</c:v>
                </c:pt>
                <c:pt idx="99">
                  <c:v>4</c:v>
                </c:pt>
                <c:pt idx="100">
                  <c:v>4</c:v>
                </c:pt>
                <c:pt idx="101">
                  <c:v>4</c:v>
                </c:pt>
                <c:pt idx="102">
                  <c:v>5</c:v>
                </c:pt>
                <c:pt idx="103">
                  <c:v>5</c:v>
                </c:pt>
                <c:pt idx="104">
                  <c:v>5</c:v>
                </c:pt>
                <c:pt idx="105">
                  <c:v>5</c:v>
                </c:pt>
                <c:pt idx="106">
                  <c:v>6</c:v>
                </c:pt>
                <c:pt idx="107">
                  <c:v>6</c:v>
                </c:pt>
                <c:pt idx="108">
                  <c:v>6</c:v>
                </c:pt>
                <c:pt idx="109">
                  <c:v>7</c:v>
                </c:pt>
                <c:pt idx="110">
                  <c:v>7</c:v>
                </c:pt>
                <c:pt idx="111">
                  <c:v>7</c:v>
                </c:pt>
                <c:pt idx="112">
                  <c:v>7.5</c:v>
                </c:pt>
                <c:pt idx="113">
                  <c:v>7.5</c:v>
                </c:pt>
                <c:pt idx="114">
                  <c:v>7.5</c:v>
                </c:pt>
                <c:pt idx="115">
                  <c:v>7.5</c:v>
                </c:pt>
                <c:pt idx="116">
                  <c:v>7.5</c:v>
                </c:pt>
                <c:pt idx="117">
                  <c:v>7.5</c:v>
                </c:pt>
                <c:pt idx="118">
                  <c:v>7.5</c:v>
                </c:pt>
                <c:pt idx="119">
                  <c:v>7.5</c:v>
                </c:pt>
                <c:pt idx="120">
                  <c:v>7.5</c:v>
                </c:pt>
                <c:pt idx="121">
                  <c:v>7.5</c:v>
                </c:pt>
                <c:pt idx="122">
                  <c:v>7.5</c:v>
                </c:pt>
                <c:pt idx="123">
                  <c:v>7.5</c:v>
                </c:pt>
                <c:pt idx="124">
                  <c:v>7.5</c:v>
                </c:pt>
                <c:pt idx="125">
                  <c:v>7.5</c:v>
                </c:pt>
                <c:pt idx="126">
                  <c:v>7.5</c:v>
                </c:pt>
                <c:pt idx="127">
                  <c:v>7.5</c:v>
                </c:pt>
                <c:pt idx="128">
                  <c:v>7.5</c:v>
                </c:pt>
                <c:pt idx="129">
                  <c:v>7.5</c:v>
                </c:pt>
                <c:pt idx="130">
                  <c:v>7.5</c:v>
                </c:pt>
                <c:pt idx="131">
                  <c:v>7.5</c:v>
                </c:pt>
                <c:pt idx="132">
                  <c:v>7.5</c:v>
                </c:pt>
                <c:pt idx="133">
                  <c:v>7.5</c:v>
                </c:pt>
                <c:pt idx="134">
                  <c:v>7.5</c:v>
                </c:pt>
                <c:pt idx="135">
                  <c:v>7.5</c:v>
                </c:pt>
                <c:pt idx="136">
                  <c:v>7.5</c:v>
                </c:pt>
                <c:pt idx="137">
                  <c:v>7.5</c:v>
                </c:pt>
                <c:pt idx="138">
                  <c:v>7.5</c:v>
                </c:pt>
                <c:pt idx="139">
                  <c:v>7</c:v>
                </c:pt>
                <c:pt idx="140">
                  <c:v>7</c:v>
                </c:pt>
                <c:pt idx="141">
                  <c:v>6</c:v>
                </c:pt>
                <c:pt idx="142">
                  <c:v>6</c:v>
                </c:pt>
                <c:pt idx="143">
                  <c:v>5</c:v>
                </c:pt>
                <c:pt idx="144">
                  <c:v>5</c:v>
                </c:pt>
                <c:pt idx="145">
                  <c:v>5</c:v>
                </c:pt>
                <c:pt idx="146">
                  <c:v>4</c:v>
                </c:pt>
                <c:pt idx="147">
                  <c:v>4</c:v>
                </c:pt>
                <c:pt idx="148">
                  <c:v>4</c:v>
                </c:pt>
                <c:pt idx="149">
                  <c:v>4</c:v>
                </c:pt>
                <c:pt idx="150">
                  <c:v>4</c:v>
                </c:pt>
                <c:pt idx="151">
                  <c:v>4</c:v>
                </c:pt>
                <c:pt idx="152">
                  <c:v>4</c:v>
                </c:pt>
                <c:pt idx="153">
                  <c:v>4</c:v>
                </c:pt>
                <c:pt idx="154">
                  <c:v>4</c:v>
                </c:pt>
                <c:pt idx="155">
                  <c:v>4</c:v>
                </c:pt>
                <c:pt idx="156">
                  <c:v>4</c:v>
                </c:pt>
                <c:pt idx="157">
                  <c:v>4</c:v>
                </c:pt>
                <c:pt idx="158">
                  <c:v>4</c:v>
                </c:pt>
                <c:pt idx="159">
                  <c:v>4</c:v>
                </c:pt>
                <c:pt idx="160">
                  <c:v>4</c:v>
                </c:pt>
                <c:pt idx="161">
                  <c:v>4.5</c:v>
                </c:pt>
                <c:pt idx="162">
                  <c:v>4.5</c:v>
                </c:pt>
                <c:pt idx="163">
                  <c:v>4.5</c:v>
                </c:pt>
                <c:pt idx="164">
                  <c:v>4.5</c:v>
                </c:pt>
                <c:pt idx="165">
                  <c:v>4.5</c:v>
                </c:pt>
                <c:pt idx="166">
                  <c:v>4.5</c:v>
                </c:pt>
                <c:pt idx="167">
                  <c:v>4.5</c:v>
                </c:pt>
                <c:pt idx="168">
                  <c:v>4.5</c:v>
                </c:pt>
                <c:pt idx="169">
                  <c:v>4.5</c:v>
                </c:pt>
                <c:pt idx="170">
                  <c:v>4.5</c:v>
                </c:pt>
                <c:pt idx="171">
                  <c:v>4.5</c:v>
                </c:pt>
                <c:pt idx="172">
                  <c:v>4.5</c:v>
                </c:pt>
                <c:pt idx="173">
                  <c:v>4.5</c:v>
                </c:pt>
                <c:pt idx="174">
                  <c:v>4.5</c:v>
                </c:pt>
                <c:pt idx="175">
                  <c:v>4</c:v>
                </c:pt>
                <c:pt idx="176">
                  <c:v>4</c:v>
                </c:pt>
                <c:pt idx="177">
                  <c:v>4</c:v>
                </c:pt>
                <c:pt idx="178">
                  <c:v>4</c:v>
                </c:pt>
                <c:pt idx="179">
                  <c:v>4</c:v>
                </c:pt>
                <c:pt idx="180">
                  <c:v>4</c:v>
                </c:pt>
                <c:pt idx="181">
                  <c:v>4</c:v>
                </c:pt>
                <c:pt idx="182">
                  <c:v>3.5</c:v>
                </c:pt>
                <c:pt idx="183">
                  <c:v>3.5</c:v>
                </c:pt>
                <c:pt idx="184">
                  <c:v>3.5</c:v>
                </c:pt>
                <c:pt idx="185">
                  <c:v>3.5</c:v>
                </c:pt>
                <c:pt idx="186">
                  <c:v>3.5</c:v>
                </c:pt>
                <c:pt idx="187">
                  <c:v>3.5</c:v>
                </c:pt>
                <c:pt idx="188">
                  <c:v>3.5</c:v>
                </c:pt>
                <c:pt idx="189">
                  <c:v>3.5</c:v>
                </c:pt>
                <c:pt idx="190">
                  <c:v>3.5</c:v>
                </c:pt>
                <c:pt idx="191">
                  <c:v>3.5</c:v>
                </c:pt>
                <c:pt idx="192">
                  <c:v>3</c:v>
                </c:pt>
                <c:pt idx="193">
                  <c:v>3</c:v>
                </c:pt>
                <c:pt idx="194">
                  <c:v>3</c:v>
                </c:pt>
                <c:pt idx="195">
                  <c:v>3</c:v>
                </c:pt>
                <c:pt idx="196">
                  <c:v>3</c:v>
                </c:pt>
                <c:pt idx="197">
                  <c:v>3</c:v>
                </c:pt>
                <c:pt idx="198">
                  <c:v>3</c:v>
                </c:pt>
                <c:pt idx="199">
                  <c:v>3</c:v>
                </c:pt>
                <c:pt idx="200">
                  <c:v>3</c:v>
                </c:pt>
                <c:pt idx="201">
                  <c:v>3</c:v>
                </c:pt>
                <c:pt idx="202">
                  <c:v>3</c:v>
                </c:pt>
                <c:pt idx="203">
                  <c:v>2.5</c:v>
                </c:pt>
                <c:pt idx="204">
                  <c:v>2.5</c:v>
                </c:pt>
                <c:pt idx="205">
                  <c:v>2.5</c:v>
                </c:pt>
                <c:pt idx="206">
                  <c:v>2.5</c:v>
                </c:pt>
                <c:pt idx="207">
                  <c:v>2.5</c:v>
                </c:pt>
                <c:pt idx="208">
                  <c:v>2.5</c:v>
                </c:pt>
                <c:pt idx="209">
                  <c:v>2.5</c:v>
                </c:pt>
                <c:pt idx="210">
                  <c:v>3</c:v>
                </c:pt>
                <c:pt idx="211">
                  <c:v>3.5</c:v>
                </c:pt>
                <c:pt idx="212">
                  <c:v>3.5</c:v>
                </c:pt>
                <c:pt idx="213">
                  <c:v>3.5</c:v>
                </c:pt>
                <c:pt idx="214">
                  <c:v>3.5</c:v>
                </c:pt>
                <c:pt idx="215">
                  <c:v>3.5</c:v>
                </c:pt>
                <c:pt idx="216">
                  <c:v>4</c:v>
                </c:pt>
                <c:pt idx="217">
                  <c:v>4</c:v>
                </c:pt>
                <c:pt idx="218">
                  <c:v>4</c:v>
                </c:pt>
                <c:pt idx="219">
                  <c:v>4.5</c:v>
                </c:pt>
                <c:pt idx="220">
                  <c:v>4.5</c:v>
                </c:pt>
                <c:pt idx="221">
                  <c:v>5</c:v>
                </c:pt>
                <c:pt idx="222">
                  <c:v>5</c:v>
                </c:pt>
                <c:pt idx="223">
                  <c:v>5</c:v>
                </c:pt>
                <c:pt idx="224">
                  <c:v>5</c:v>
                </c:pt>
                <c:pt idx="225">
                  <c:v>6</c:v>
                </c:pt>
                <c:pt idx="226">
                  <c:v>6</c:v>
                </c:pt>
                <c:pt idx="227">
                  <c:v>6</c:v>
                </c:pt>
                <c:pt idx="228">
                  <c:v>6</c:v>
                </c:pt>
                <c:pt idx="229">
                  <c:v>6</c:v>
                </c:pt>
                <c:pt idx="230">
                  <c:v>6</c:v>
                </c:pt>
                <c:pt idx="231">
                  <c:v>6</c:v>
                </c:pt>
                <c:pt idx="232">
                  <c:v>6</c:v>
                </c:pt>
                <c:pt idx="233">
                  <c:v>6</c:v>
                </c:pt>
                <c:pt idx="234">
                  <c:v>6</c:v>
                </c:pt>
                <c:pt idx="235">
                  <c:v>6</c:v>
                </c:pt>
                <c:pt idx="236">
                  <c:v>6</c:v>
                </c:pt>
                <c:pt idx="237">
                  <c:v>6</c:v>
                </c:pt>
                <c:pt idx="238">
                  <c:v>6</c:v>
                </c:pt>
                <c:pt idx="239">
                  <c:v>6</c:v>
                </c:pt>
                <c:pt idx="240">
                  <c:v>6</c:v>
                </c:pt>
                <c:pt idx="241">
                  <c:v>6.5</c:v>
                </c:pt>
                <c:pt idx="242">
                  <c:v>6.5</c:v>
                </c:pt>
                <c:pt idx="243">
                  <c:v>6.5</c:v>
                </c:pt>
                <c:pt idx="244">
                  <c:v>6.5</c:v>
                </c:pt>
                <c:pt idx="245">
                  <c:v>6.5</c:v>
                </c:pt>
                <c:pt idx="246">
                  <c:v>6.5</c:v>
                </c:pt>
                <c:pt idx="247">
                  <c:v>7.5</c:v>
                </c:pt>
                <c:pt idx="248">
                  <c:v>7.5</c:v>
                </c:pt>
                <c:pt idx="249">
                  <c:v>7.5</c:v>
                </c:pt>
                <c:pt idx="250">
                  <c:v>7.5</c:v>
                </c:pt>
                <c:pt idx="251">
                  <c:v>8</c:v>
                </c:pt>
                <c:pt idx="252">
                  <c:v>8</c:v>
                </c:pt>
                <c:pt idx="253">
                  <c:v>8</c:v>
                </c:pt>
                <c:pt idx="254">
                  <c:v>8</c:v>
                </c:pt>
                <c:pt idx="255">
                  <c:v>8</c:v>
                </c:pt>
                <c:pt idx="256">
                  <c:v>8</c:v>
                </c:pt>
                <c:pt idx="257">
                  <c:v>8</c:v>
                </c:pt>
                <c:pt idx="258">
                  <c:v>8.75</c:v>
                </c:pt>
                <c:pt idx="259">
                  <c:v>8.75</c:v>
                </c:pt>
                <c:pt idx="260">
                  <c:v>8.25</c:v>
                </c:pt>
                <c:pt idx="261">
                  <c:v>8.25</c:v>
                </c:pt>
                <c:pt idx="262">
                  <c:v>8.25</c:v>
                </c:pt>
                <c:pt idx="263">
                  <c:v>8.25</c:v>
                </c:pt>
                <c:pt idx="264">
                  <c:v>8.25</c:v>
                </c:pt>
                <c:pt idx="265">
                  <c:v>8</c:v>
                </c:pt>
                <c:pt idx="266">
                  <c:v>7.5</c:v>
                </c:pt>
                <c:pt idx="267">
                  <c:v>7.25</c:v>
                </c:pt>
                <c:pt idx="268">
                  <c:v>7.25</c:v>
                </c:pt>
                <c:pt idx="269">
                  <c:v>7.25</c:v>
                </c:pt>
                <c:pt idx="270">
                  <c:v>6.75</c:v>
                </c:pt>
                <c:pt idx="271">
                  <c:v>6.75</c:v>
                </c:pt>
                <c:pt idx="272">
                  <c:v>6.25</c:v>
                </c:pt>
                <c:pt idx="273">
                  <c:v>5.75</c:v>
                </c:pt>
                <c:pt idx="274">
                  <c:v>5.75</c:v>
                </c:pt>
                <c:pt idx="275">
                  <c:v>5.75</c:v>
                </c:pt>
                <c:pt idx="276">
                  <c:v>5.75</c:v>
                </c:pt>
                <c:pt idx="277">
                  <c:v>5.25</c:v>
                </c:pt>
                <c:pt idx="278">
                  <c:v>5.25</c:v>
                </c:pt>
                <c:pt idx="279">
                  <c:v>5</c:v>
                </c:pt>
                <c:pt idx="280">
                  <c:v>4.5</c:v>
                </c:pt>
                <c:pt idx="281">
                  <c:v>4.5</c:v>
                </c:pt>
                <c:pt idx="282">
                  <c:v>4.5</c:v>
                </c:pt>
                <c:pt idx="283">
                  <c:v>4.5</c:v>
                </c:pt>
                <c:pt idx="284">
                  <c:v>4.5</c:v>
                </c:pt>
                <c:pt idx="285">
                  <c:v>4.5</c:v>
                </c:pt>
                <c:pt idx="286">
                  <c:v>4.5</c:v>
                </c:pt>
                <c:pt idx="287">
                  <c:v>4.5</c:v>
                </c:pt>
                <c:pt idx="288">
                  <c:v>4.5</c:v>
                </c:pt>
                <c:pt idx="289">
                  <c:v>4.5</c:v>
                </c:pt>
                <c:pt idx="290">
                  <c:v>4</c:v>
                </c:pt>
                <c:pt idx="291">
                  <c:v>4</c:v>
                </c:pt>
                <c:pt idx="292">
                  <c:v>4</c:v>
                </c:pt>
                <c:pt idx="293">
                  <c:v>4</c:v>
                </c:pt>
                <c:pt idx="294">
                  <c:v>4</c:v>
                </c:pt>
                <c:pt idx="295">
                  <c:v>3.5</c:v>
                </c:pt>
                <c:pt idx="296">
                  <c:v>3.5</c:v>
                </c:pt>
                <c:pt idx="297">
                  <c:v>3.5</c:v>
                </c:pt>
                <c:pt idx="298">
                  <c:v>3.5</c:v>
                </c:pt>
                <c:pt idx="299">
                  <c:v>3</c:v>
                </c:pt>
                <c:pt idx="300">
                  <c:v>3</c:v>
                </c:pt>
                <c:pt idx="301">
                  <c:v>3</c:v>
                </c:pt>
                <c:pt idx="302">
                  <c:v>3</c:v>
                </c:pt>
                <c:pt idx="303">
                  <c:v>2.5</c:v>
                </c:pt>
                <c:pt idx="304">
                  <c:v>2.5</c:v>
                </c:pt>
                <c:pt idx="305">
                  <c:v>2.5</c:v>
                </c:pt>
                <c:pt idx="306">
                  <c:v>2.5</c:v>
                </c:pt>
                <c:pt idx="307">
                  <c:v>2.5</c:v>
                </c:pt>
                <c:pt idx="308">
                  <c:v>2.5</c:v>
                </c:pt>
                <c:pt idx="309">
                  <c:v>2.5</c:v>
                </c:pt>
                <c:pt idx="310">
                  <c:v>2.5</c:v>
                </c:pt>
                <c:pt idx="311">
                  <c:v>2.5</c:v>
                </c:pt>
                <c:pt idx="312">
                  <c:v>2.5</c:v>
                </c:pt>
                <c:pt idx="313">
                  <c:v>2.5</c:v>
                </c:pt>
                <c:pt idx="314">
                  <c:v>2.5</c:v>
                </c:pt>
                <c:pt idx="315">
                  <c:v>2.5</c:v>
                </c:pt>
                <c:pt idx="316">
                  <c:v>2.5</c:v>
                </c:pt>
                <c:pt idx="317">
                  <c:v>2.5</c:v>
                </c:pt>
                <c:pt idx="318">
                  <c:v>2.5</c:v>
                </c:pt>
                <c:pt idx="319">
                  <c:v>2.5</c:v>
                </c:pt>
                <c:pt idx="320">
                  <c:v>2.5</c:v>
                </c:pt>
                <c:pt idx="321">
                  <c:v>2.5</c:v>
                </c:pt>
                <c:pt idx="322">
                  <c:v>2.5</c:v>
                </c:pt>
                <c:pt idx="323">
                  <c:v>2.5</c:v>
                </c:pt>
                <c:pt idx="324">
                  <c:v>2.5</c:v>
                </c:pt>
                <c:pt idx="325">
                  <c:v>2.5</c:v>
                </c:pt>
                <c:pt idx="326">
                  <c:v>2.5</c:v>
                </c:pt>
                <c:pt idx="327">
                  <c:v>2.5</c:v>
                </c:pt>
                <c:pt idx="328">
                  <c:v>2.5</c:v>
                </c:pt>
                <c:pt idx="329">
                  <c:v>2.5</c:v>
                </c:pt>
                <c:pt idx="330">
                  <c:v>2.5</c:v>
                </c:pt>
                <c:pt idx="331">
                  <c:v>2.5</c:v>
                </c:pt>
                <c:pt idx="332">
                  <c:v>2.5</c:v>
                </c:pt>
                <c:pt idx="333">
                  <c:v>2.5</c:v>
                </c:pt>
                <c:pt idx="334">
                  <c:v>2.5</c:v>
                </c:pt>
                <c:pt idx="335">
                  <c:v>2.5</c:v>
                </c:pt>
                <c:pt idx="336">
                  <c:v>2</c:v>
                </c:pt>
                <c:pt idx="337">
                  <c:v>2</c:v>
                </c:pt>
                <c:pt idx="338">
                  <c:v>2</c:v>
                </c:pt>
                <c:pt idx="339">
                  <c:v>1.5</c:v>
                </c:pt>
                <c:pt idx="340">
                  <c:v>1.5</c:v>
                </c:pt>
                <c:pt idx="341">
                  <c:v>1.5</c:v>
                </c:pt>
                <c:pt idx="342">
                  <c:v>1.5</c:v>
                </c:pt>
                <c:pt idx="343">
                  <c:v>1.5</c:v>
                </c:pt>
                <c:pt idx="344">
                  <c:v>1.5</c:v>
                </c:pt>
                <c:pt idx="345">
                  <c:v>1.5</c:v>
                </c:pt>
                <c:pt idx="346">
                  <c:v>2</c:v>
                </c:pt>
                <c:pt idx="347">
                  <c:v>2</c:v>
                </c:pt>
                <c:pt idx="348">
                  <c:v>2</c:v>
                </c:pt>
                <c:pt idx="349">
                  <c:v>2.25</c:v>
                </c:pt>
                <c:pt idx="350">
                  <c:v>2.5</c:v>
                </c:pt>
                <c:pt idx="351">
                  <c:v>2.75</c:v>
                </c:pt>
                <c:pt idx="352">
                  <c:v>2.75</c:v>
                </c:pt>
                <c:pt idx="353">
                  <c:v>3.25</c:v>
                </c:pt>
                <c:pt idx="354">
                  <c:v>3.25</c:v>
                </c:pt>
                <c:pt idx="355">
                  <c:v>3.25</c:v>
                </c:pt>
                <c:pt idx="356">
                  <c:v>3.5</c:v>
                </c:pt>
                <c:pt idx="357">
                  <c:v>3.75</c:v>
                </c:pt>
                <c:pt idx="358">
                  <c:v>3.75</c:v>
                </c:pt>
                <c:pt idx="359">
                  <c:v>3.75</c:v>
                </c:pt>
                <c:pt idx="360">
                  <c:v>3.75</c:v>
                </c:pt>
                <c:pt idx="361">
                  <c:v>3.75</c:v>
                </c:pt>
                <c:pt idx="362">
                  <c:v>3.75</c:v>
                </c:pt>
                <c:pt idx="363">
                  <c:v>3.75</c:v>
                </c:pt>
                <c:pt idx="364">
                  <c:v>3.5</c:v>
                </c:pt>
                <c:pt idx="365">
                  <c:v>3.5</c:v>
                </c:pt>
                <c:pt idx="366">
                  <c:v>3.5</c:v>
                </c:pt>
                <c:pt idx="367">
                  <c:v>3.25</c:v>
                </c:pt>
                <c:pt idx="368">
                  <c:v>2.75</c:v>
                </c:pt>
                <c:pt idx="369">
                  <c:v>2.75</c:v>
                </c:pt>
                <c:pt idx="370">
                  <c:v>2.25</c:v>
                </c:pt>
                <c:pt idx="371">
                  <c:v>2.25</c:v>
                </c:pt>
                <c:pt idx="372">
                  <c:v>2.25</c:v>
                </c:pt>
                <c:pt idx="373">
                  <c:v>2.25</c:v>
                </c:pt>
                <c:pt idx="374">
                  <c:v>2.25</c:v>
                </c:pt>
                <c:pt idx="375">
                  <c:v>2.25</c:v>
                </c:pt>
                <c:pt idx="376">
                  <c:v>2.25</c:v>
                </c:pt>
                <c:pt idx="377">
                  <c:v>2.25</c:v>
                </c:pt>
                <c:pt idx="378">
                  <c:v>2.25</c:v>
                </c:pt>
                <c:pt idx="379">
                  <c:v>2.25</c:v>
                </c:pt>
                <c:pt idx="380">
                  <c:v>2.25</c:v>
                </c:pt>
                <c:pt idx="381">
                  <c:v>2.25</c:v>
                </c:pt>
                <c:pt idx="382">
                  <c:v>2.25</c:v>
                </c:pt>
                <c:pt idx="383">
                  <c:v>1.75</c:v>
                </c:pt>
                <c:pt idx="384">
                  <c:v>1.75</c:v>
                </c:pt>
                <c:pt idx="385">
                  <c:v>1.75</c:v>
                </c:pt>
                <c:pt idx="386">
                  <c:v>1.5</c:v>
                </c:pt>
                <c:pt idx="387">
                  <c:v>1.5</c:v>
                </c:pt>
                <c:pt idx="388">
                  <c:v>1.5</c:v>
                </c:pt>
                <c:pt idx="389">
                  <c:v>1</c:v>
                </c:pt>
                <c:pt idx="390">
                  <c:v>1</c:v>
                </c:pt>
                <c:pt idx="391">
                  <c:v>1</c:v>
                </c:pt>
                <c:pt idx="392">
                  <c:v>1</c:v>
                </c:pt>
                <c:pt idx="393">
                  <c:v>1</c:v>
                </c:pt>
                <c:pt idx="394">
                  <c:v>1</c:v>
                </c:pt>
                <c:pt idx="395">
                  <c:v>1</c:v>
                </c:pt>
                <c:pt idx="396">
                  <c:v>1</c:v>
                </c:pt>
                <c:pt idx="397">
                  <c:v>1</c:v>
                </c:pt>
                <c:pt idx="398">
                  <c:v>1</c:v>
                </c:pt>
                <c:pt idx="399">
                  <c:v>1</c:v>
                </c:pt>
                <c:pt idx="400">
                  <c:v>1</c:v>
                </c:pt>
                <c:pt idx="401">
                  <c:v>1</c:v>
                </c:pt>
                <c:pt idx="402">
                  <c:v>1</c:v>
                </c:pt>
                <c:pt idx="403">
                  <c:v>1</c:v>
                </c:pt>
                <c:pt idx="404">
                  <c:v>1</c:v>
                </c:pt>
                <c:pt idx="405">
                  <c:v>1</c:v>
                </c:pt>
                <c:pt idx="406">
                  <c:v>1</c:v>
                </c:pt>
                <c:pt idx="407">
                  <c:v>1</c:v>
                </c:pt>
                <c:pt idx="408">
                  <c:v>1</c:v>
                </c:pt>
                <c:pt idx="409">
                  <c:v>1</c:v>
                </c:pt>
                <c:pt idx="410">
                  <c:v>1</c:v>
                </c:pt>
                <c:pt idx="411">
                  <c:v>1</c:v>
                </c:pt>
                <c:pt idx="412">
                  <c:v>1</c:v>
                </c:pt>
                <c:pt idx="413">
                  <c:v>1</c:v>
                </c:pt>
                <c:pt idx="414">
                  <c:v>1</c:v>
                </c:pt>
                <c:pt idx="415">
                  <c:v>1</c:v>
                </c:pt>
                <c:pt idx="416">
                  <c:v>1</c:v>
                </c:pt>
                <c:pt idx="417">
                  <c:v>1</c:v>
                </c:pt>
                <c:pt idx="418">
                  <c:v>1</c:v>
                </c:pt>
                <c:pt idx="419">
                  <c:v>1.25</c:v>
                </c:pt>
                <c:pt idx="420">
                  <c:v>1.25</c:v>
                </c:pt>
                <c:pt idx="421">
                  <c:v>1.25</c:v>
                </c:pt>
                <c:pt idx="422">
                  <c:v>1.5</c:v>
                </c:pt>
                <c:pt idx="423">
                  <c:v>1.5</c:v>
                </c:pt>
                <c:pt idx="424">
                  <c:v>1.5</c:v>
                </c:pt>
                <c:pt idx="425">
                  <c:v>1.75</c:v>
                </c:pt>
                <c:pt idx="426">
                  <c:v>1.75</c:v>
                </c:pt>
                <c:pt idx="427">
                  <c:v>2</c:v>
                </c:pt>
                <c:pt idx="428">
                  <c:v>2</c:v>
                </c:pt>
                <c:pt idx="429">
                  <c:v>2.25</c:v>
                </c:pt>
                <c:pt idx="430">
                  <c:v>2.25</c:v>
                </c:pt>
                <c:pt idx="431">
                  <c:v>2.5</c:v>
                </c:pt>
                <c:pt idx="432">
                  <c:v>2.5</c:v>
                </c:pt>
                <c:pt idx="433">
                  <c:v>2.5</c:v>
                </c:pt>
                <c:pt idx="434">
                  <c:v>2.75</c:v>
                </c:pt>
                <c:pt idx="435">
                  <c:v>2.75</c:v>
                </c:pt>
                <c:pt idx="436">
                  <c:v>2.75</c:v>
                </c:pt>
                <c:pt idx="437">
                  <c:v>3</c:v>
                </c:pt>
                <c:pt idx="438">
                  <c:v>3</c:v>
                </c:pt>
                <c:pt idx="439">
                  <c:v>3</c:v>
                </c:pt>
                <c:pt idx="440">
                  <c:v>3</c:v>
                </c:pt>
                <c:pt idx="441">
                  <c:v>3</c:v>
                </c:pt>
                <c:pt idx="442">
                  <c:v>3</c:v>
                </c:pt>
                <c:pt idx="443">
                  <c:v>3</c:v>
                </c:pt>
                <c:pt idx="444">
                  <c:v>3</c:v>
                </c:pt>
                <c:pt idx="445">
                  <c:v>3</c:v>
                </c:pt>
                <c:pt idx="446">
                  <c:v>3</c:v>
                </c:pt>
                <c:pt idx="447">
                  <c:v>3</c:v>
                </c:pt>
                <c:pt idx="448">
                  <c:v>3</c:v>
                </c:pt>
                <c:pt idx="449">
                  <c:v>3</c:v>
                </c:pt>
                <c:pt idx="450">
                  <c:v>3.25</c:v>
                </c:pt>
                <c:pt idx="451">
                  <c:v>3.25</c:v>
                </c:pt>
                <c:pt idx="452">
                  <c:v>3.25</c:v>
                </c:pt>
                <c:pt idx="453">
                  <c:v>3.25</c:v>
                </c:pt>
                <c:pt idx="454">
                  <c:v>2.75</c:v>
                </c:pt>
                <c:pt idx="455">
                  <c:v>2</c:v>
                </c:pt>
                <c:pt idx="456">
                  <c:v>1</c:v>
                </c:pt>
                <c:pt idx="457">
                  <c:v>1</c:v>
                </c:pt>
                <c:pt idx="458">
                  <c:v>0.5</c:v>
                </c:pt>
                <c:pt idx="459">
                  <c:v>0.25</c:v>
                </c:pt>
                <c:pt idx="460">
                  <c:v>0.25</c:v>
                </c:pt>
                <c:pt idx="461">
                  <c:v>0.25</c:v>
                </c:pt>
                <c:pt idx="462">
                  <c:v>0.25</c:v>
                </c:pt>
                <c:pt idx="463">
                  <c:v>0.25</c:v>
                </c:pt>
                <c:pt idx="464">
                  <c:v>0.25</c:v>
                </c:pt>
                <c:pt idx="465">
                  <c:v>0.25</c:v>
                </c:pt>
                <c:pt idx="466">
                  <c:v>0.25</c:v>
                </c:pt>
                <c:pt idx="467">
                  <c:v>0.25</c:v>
                </c:pt>
                <c:pt idx="468">
                  <c:v>0.25</c:v>
                </c:pt>
                <c:pt idx="469">
                  <c:v>0.25</c:v>
                </c:pt>
                <c:pt idx="470">
                  <c:v>0.25</c:v>
                </c:pt>
                <c:pt idx="471">
                  <c:v>0.25</c:v>
                </c:pt>
                <c:pt idx="472">
                  <c:v>0.25</c:v>
                </c:pt>
                <c:pt idx="473">
                  <c:v>0.25</c:v>
                </c:pt>
                <c:pt idx="474">
                  <c:v>0.25</c:v>
                </c:pt>
                <c:pt idx="475">
                  <c:v>0.25</c:v>
                </c:pt>
                <c:pt idx="476">
                  <c:v>0.25</c:v>
                </c:pt>
                <c:pt idx="477">
                  <c:v>0.25</c:v>
                </c:pt>
                <c:pt idx="478">
                  <c:v>0.25</c:v>
                </c:pt>
                <c:pt idx="479">
                  <c:v>0.25</c:v>
                </c:pt>
                <c:pt idx="480">
                  <c:v>0.25</c:v>
                </c:pt>
                <c:pt idx="481">
                  <c:v>0.25</c:v>
                </c:pt>
                <c:pt idx="482">
                  <c:v>0.25</c:v>
                </c:pt>
                <c:pt idx="483">
                  <c:v>0.5</c:v>
                </c:pt>
                <c:pt idx="484">
                  <c:v>0.5</c:v>
                </c:pt>
                <c:pt idx="485">
                  <c:v>0.5</c:v>
                </c:pt>
                <c:pt idx="486">
                  <c:v>0.75</c:v>
                </c:pt>
                <c:pt idx="487">
                  <c:v>0.75</c:v>
                </c:pt>
                <c:pt idx="488">
                  <c:v>0.75</c:v>
                </c:pt>
                <c:pt idx="489">
                  <c:v>0.75</c:v>
                </c:pt>
                <c:pt idx="490">
                  <c:v>0.5</c:v>
                </c:pt>
                <c:pt idx="491">
                  <c:v>0.25</c:v>
                </c:pt>
                <c:pt idx="492">
                  <c:v>0.25</c:v>
                </c:pt>
                <c:pt idx="493">
                  <c:v>0.25</c:v>
                </c:pt>
                <c:pt idx="494">
                  <c:v>0.25</c:v>
                </c:pt>
                <c:pt idx="495">
                  <c:v>0.25</c:v>
                </c:pt>
                <c:pt idx="496">
                  <c:v>0.25</c:v>
                </c:pt>
                <c:pt idx="497">
                  <c:v>0.25</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-0.1</c:v>
                </c:pt>
                <c:pt idx="522">
                  <c:v>-0.1</c:v>
                </c:pt>
                <c:pt idx="523">
                  <c:v>-0.1</c:v>
                </c:pt>
                <c:pt idx="524">
                  <c:v>-0.2</c:v>
                </c:pt>
                <c:pt idx="525">
                  <c:v>-0.2</c:v>
                </c:pt>
                <c:pt idx="526">
                  <c:v>-0.2</c:v>
                </c:pt>
                <c:pt idx="527">
                  <c:v>-0.2</c:v>
                </c:pt>
                <c:pt idx="528">
                  <c:v>-0.2</c:v>
                </c:pt>
                <c:pt idx="529">
                  <c:v>-0.2</c:v>
                </c:pt>
                <c:pt idx="530">
                  <c:v>-0.2</c:v>
                </c:pt>
                <c:pt idx="531">
                  <c:v>-0.2</c:v>
                </c:pt>
                <c:pt idx="532">
                  <c:v>-0.2</c:v>
                </c:pt>
                <c:pt idx="533">
                  <c:v>-0.2</c:v>
                </c:pt>
                <c:pt idx="534">
                  <c:v>-0.2</c:v>
                </c:pt>
                <c:pt idx="535">
                  <c:v>-0.2</c:v>
                </c:pt>
                <c:pt idx="536">
                  <c:v>-0.2</c:v>
                </c:pt>
                <c:pt idx="537">
                  <c:v>-0.2</c:v>
                </c:pt>
                <c:pt idx="538">
                  <c:v>-0.2</c:v>
                </c:pt>
                <c:pt idx="539">
                  <c:v>-0.3</c:v>
                </c:pt>
                <c:pt idx="540">
                  <c:v>-0.3</c:v>
                </c:pt>
                <c:pt idx="541">
                  <c:v>-0.3</c:v>
                </c:pt>
                <c:pt idx="542">
                  <c:v>-0.4</c:v>
                </c:pt>
                <c:pt idx="543">
                  <c:v>-0.4</c:v>
                </c:pt>
                <c:pt idx="544">
                  <c:v>-0.4</c:v>
                </c:pt>
                <c:pt idx="545">
                  <c:v>-0.4</c:v>
                </c:pt>
                <c:pt idx="546">
                  <c:v>-0.4</c:v>
                </c:pt>
                <c:pt idx="547">
                  <c:v>-0.4</c:v>
                </c:pt>
                <c:pt idx="548">
                  <c:v>-0.4</c:v>
                </c:pt>
                <c:pt idx="549">
                  <c:v>-0.4</c:v>
                </c:pt>
                <c:pt idx="550">
                  <c:v>-0.4</c:v>
                </c:pt>
                <c:pt idx="551">
                  <c:v>-0.4</c:v>
                </c:pt>
                <c:pt idx="552">
                  <c:v>-0.4</c:v>
                </c:pt>
                <c:pt idx="553">
                  <c:v>-0.4</c:v>
                </c:pt>
                <c:pt idx="554">
                  <c:v>-0.4</c:v>
                </c:pt>
                <c:pt idx="555">
                  <c:v>-0.4</c:v>
                </c:pt>
                <c:pt idx="556">
                  <c:v>-0.4</c:v>
                </c:pt>
                <c:pt idx="557">
                  <c:v>-0.4</c:v>
                </c:pt>
                <c:pt idx="558">
                  <c:v>-0.4</c:v>
                </c:pt>
                <c:pt idx="559">
                  <c:v>-0.4</c:v>
                </c:pt>
                <c:pt idx="560">
                  <c:v>-0.4</c:v>
                </c:pt>
                <c:pt idx="561">
                  <c:v>-0.4</c:v>
                </c:pt>
                <c:pt idx="562">
                  <c:v>-0.4</c:v>
                </c:pt>
                <c:pt idx="563">
                  <c:v>-0.4</c:v>
                </c:pt>
                <c:pt idx="564">
                  <c:v>-0.4</c:v>
                </c:pt>
                <c:pt idx="565">
                  <c:v>-0.4</c:v>
                </c:pt>
                <c:pt idx="566">
                  <c:v>-0.4</c:v>
                </c:pt>
                <c:pt idx="567">
                  <c:v>-0.4</c:v>
                </c:pt>
                <c:pt idx="568">
                  <c:v>-0.4</c:v>
                </c:pt>
                <c:pt idx="569">
                  <c:v>-0.4</c:v>
                </c:pt>
                <c:pt idx="570">
                  <c:v>-0.4</c:v>
                </c:pt>
                <c:pt idx="571">
                  <c:v>-0.4</c:v>
                </c:pt>
                <c:pt idx="572">
                  <c:v>-0.4</c:v>
                </c:pt>
                <c:pt idx="573">
                  <c:v>-0.4</c:v>
                </c:pt>
                <c:pt idx="574">
                  <c:v>-0.4</c:v>
                </c:pt>
                <c:pt idx="575">
                  <c:v>-0.4</c:v>
                </c:pt>
                <c:pt idx="576">
                  <c:v>-0.4</c:v>
                </c:pt>
                <c:pt idx="577">
                  <c:v>-0.4</c:v>
                </c:pt>
                <c:pt idx="578">
                  <c:v>-0.4</c:v>
                </c:pt>
                <c:pt idx="579">
                  <c:v>-0.4</c:v>
                </c:pt>
                <c:pt idx="580">
                  <c:v>-0.4</c:v>
                </c:pt>
                <c:pt idx="581">
                  <c:v>-0.4</c:v>
                </c:pt>
                <c:pt idx="582">
                  <c:v>-0.4</c:v>
                </c:pt>
                <c:pt idx="583">
                  <c:v>-0.4</c:v>
                </c:pt>
                <c:pt idx="584">
                  <c:v>-0.5</c:v>
                </c:pt>
                <c:pt idx="585">
                  <c:v>-0.5</c:v>
                </c:pt>
                <c:pt idx="586">
                  <c:v>-0.5</c:v>
                </c:pt>
                <c:pt idx="587">
                  <c:v>-0.5</c:v>
                </c:pt>
                <c:pt idx="588">
                  <c:v>-0.5</c:v>
                </c:pt>
                <c:pt idx="589">
                  <c:v>-0.5</c:v>
                </c:pt>
                <c:pt idx="590">
                  <c:v>-0.5</c:v>
                </c:pt>
                <c:pt idx="591">
                  <c:v>-0.5</c:v>
                </c:pt>
                <c:pt idx="592">
                  <c:v>-0.5</c:v>
                </c:pt>
                <c:pt idx="593">
                  <c:v>-0.5</c:v>
                </c:pt>
                <c:pt idx="594">
                  <c:v>-0.5</c:v>
                </c:pt>
              </c:numCache>
            </c:numRef>
          </c:val>
          <c:smooth val="0"/>
          <c:extLst>
            <c:ext xmlns:c16="http://schemas.microsoft.com/office/drawing/2014/chart" uri="{C3380CC4-5D6E-409C-BE32-E72D297353CC}">
              <c16:uniqueId val="{00000003-E90F-4F83-B364-B3E057E33181}"/>
            </c:ext>
          </c:extLst>
        </c:ser>
        <c:dLbls>
          <c:showLegendKey val="0"/>
          <c:showVal val="0"/>
          <c:showCatName val="0"/>
          <c:showSerName val="0"/>
          <c:showPercent val="0"/>
          <c:showBubbleSize val="0"/>
        </c:dLbls>
        <c:smooth val="0"/>
        <c:axId val="492382288"/>
        <c:axId val="492382944"/>
      </c:lineChart>
      <c:dateAx>
        <c:axId val="492382288"/>
        <c:scaling>
          <c:orientation val="minMax"/>
        </c:scaling>
        <c:delete val="0"/>
        <c:axPos val="b"/>
        <c:numFmt formatCode="yyyy" sourceLinked="0"/>
        <c:majorTickMark val="none"/>
        <c:minorTickMark val="none"/>
        <c:tickLblPos val="low"/>
        <c:spPr>
          <a:noFill/>
          <a:ln w="6350" cap="flat" cmpd="sng" algn="ctr">
            <a:solidFill>
              <a:srgbClr val="424242">
                <a:lumMod val="100000"/>
              </a:srgbClr>
            </a:solid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cap="none" baseline="0">
                <a:solidFill>
                  <a:schemeClr val="tx1"/>
                </a:solidFill>
                <a:latin typeface="Ninety One Visuelt Light" panose="020B0303040202040104" pitchFamily="34" charset="0"/>
                <a:ea typeface="+mn-ea"/>
                <a:cs typeface="+mn-cs"/>
              </a:defRPr>
            </a:pPr>
            <a:endParaRPr lang="en-US"/>
          </a:p>
        </c:txPr>
        <c:crossAx val="492382944"/>
        <c:crosses val="autoZero"/>
        <c:auto val="1"/>
        <c:lblOffset val="100"/>
        <c:baseTimeUnit val="months"/>
        <c:majorUnit val="48"/>
        <c:majorTimeUnit val="months"/>
      </c:dateAx>
      <c:valAx>
        <c:axId val="492382944"/>
        <c:scaling>
          <c:orientation val="minMax"/>
          <c:max val="22"/>
          <c:min val="-2"/>
        </c:scaling>
        <c:delete val="0"/>
        <c:axPos val="l"/>
        <c:numFmt formatCode="General" sourceLinked="1"/>
        <c:majorTickMark val="none"/>
        <c:minorTickMark val="none"/>
        <c:tickLblPos val="low"/>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cap="none" baseline="0">
                <a:solidFill>
                  <a:schemeClr val="tx1"/>
                </a:solidFill>
                <a:latin typeface="Ninety One Visuelt Light" panose="020B0303040202040104" pitchFamily="34" charset="0"/>
                <a:ea typeface="+mn-ea"/>
                <a:cs typeface="+mn-cs"/>
              </a:defRPr>
            </a:pPr>
            <a:endParaRPr lang="en-US"/>
          </a:p>
        </c:txPr>
        <c:crossAx val="492382288"/>
        <c:crosses val="autoZero"/>
        <c:crossBetween val="midCat"/>
        <c:majorUnit val="2"/>
      </c:valAx>
      <c:spPr>
        <a:noFill/>
        <a:ln w="25400">
          <a:noFill/>
        </a:ln>
        <a:effectLst/>
        <a:extLst>
          <a:ext uri="{909E8E84-426E-40DD-AFC4-6F175D3DCCD1}">
            <a14:hiddenFill xmlns:a14="http://schemas.microsoft.com/office/drawing/2010/main">
              <a:noFill/>
            </a14:hiddenFill>
          </a:ext>
        </a:extLst>
      </c:spPr>
    </c:plotArea>
    <c:legend>
      <c:legendPos val="b"/>
      <c:layout>
        <c:manualLayout>
          <c:xMode val="edge"/>
          <c:yMode val="edge"/>
          <c:x val="0.72935690578998058"/>
          <c:y val="9.0106902356902357E-2"/>
          <c:w val="0.21519841507489579"/>
          <c:h val="0.26491554433221104"/>
        </c:manualLayout>
      </c:layout>
      <c:overlay val="0"/>
      <c:spPr>
        <a:noFill/>
        <a:ln>
          <a:noFill/>
        </a:ln>
        <a:effectLst/>
      </c:spPr>
      <c:txPr>
        <a:bodyPr rot="0" spcFirstLastPara="1" vertOverflow="ellipsis" vert="horz" wrap="square" anchor="ctr" anchorCtr="1"/>
        <a:lstStyle/>
        <a:p>
          <a:pPr>
            <a:defRPr sz="1200" b="0" i="0" u="none" strike="noStrike" kern="1200" cap="none" baseline="0">
              <a:solidFill>
                <a:schemeClr val="tx1"/>
              </a:solidFill>
              <a:latin typeface="Ninety One Visuelt Light" panose="020B0303040202040104" pitchFamily="34" charset="0"/>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25400">
      <a:noFill/>
    </a:ln>
    <a:effectLst/>
    <a:extLst>
      <a:ext uri="{909E8E84-426E-40DD-AFC4-6F175D3DCCD1}">
        <a14:hiddenFill xmlns:a14="http://schemas.microsoft.com/office/drawing/2010/main">
          <a:noFill/>
        </a14:hiddenFill>
      </a:ext>
    </a:extLst>
  </c:spPr>
  <c:txPr>
    <a:bodyPr/>
    <a:lstStyle/>
    <a:p>
      <a:pPr>
        <a:defRPr sz="1200" b="0" i="0" u="none" strike="noStrike" cap="none" baseline="0">
          <a:solidFill>
            <a:schemeClr val="tx1"/>
          </a:solidFill>
          <a:latin typeface="Ninety One Visuelt Light" panose="020B03030402020401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0DB148-F892-7D46-930E-DBDB2DD789D7}" type="datetimeFigureOut">
              <a:rPr lang="en-US" smtClean="0"/>
              <a:t>10/30/2020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8C7F7E-100A-A444-83F0-58B9D6AF4A81}" type="slidenum">
              <a:rPr lang="en-US" smtClean="0"/>
              <a:t>‹#›</a:t>
            </a:fld>
            <a:endParaRPr lang="en-US"/>
          </a:p>
        </p:txBody>
      </p:sp>
    </p:spTree>
    <p:extLst>
      <p:ext uri="{BB962C8B-B14F-4D97-AF65-F5344CB8AC3E}">
        <p14:creationId xmlns:p14="http://schemas.microsoft.com/office/powerpoint/2010/main" val="2121182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2ECA1B-EF38-DF43-83DB-5FDA8BE8F36D}" type="datetimeFigureOut">
              <a:rPr lang="en-US" smtClean="0"/>
              <a:t>10/30/2020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4C12B4-F7CE-E240-ACAE-EBF890481F97}" type="slidenum">
              <a:rPr lang="en-US" smtClean="0"/>
              <a:t>‹#›</a:t>
            </a:fld>
            <a:endParaRPr lang="en-US"/>
          </a:p>
        </p:txBody>
      </p:sp>
    </p:spTree>
    <p:extLst>
      <p:ext uri="{BB962C8B-B14F-4D97-AF65-F5344CB8AC3E}">
        <p14:creationId xmlns:p14="http://schemas.microsoft.com/office/powerpoint/2010/main" val="13526835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2</a:t>
            </a:fld>
            <a:endParaRPr lang="en-GB"/>
          </a:p>
        </p:txBody>
      </p:sp>
    </p:spTree>
    <p:extLst>
      <p:ext uri="{BB962C8B-B14F-4D97-AF65-F5344CB8AC3E}">
        <p14:creationId xmlns:p14="http://schemas.microsoft.com/office/powerpoint/2010/main" val="3278286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4C12B4-F7CE-E240-ACAE-EBF890481F9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61961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3</a:t>
            </a:fld>
            <a:endParaRPr lang="en-GB"/>
          </a:p>
        </p:txBody>
      </p:sp>
    </p:spTree>
    <p:extLst>
      <p:ext uri="{BB962C8B-B14F-4D97-AF65-F5344CB8AC3E}">
        <p14:creationId xmlns:p14="http://schemas.microsoft.com/office/powerpoint/2010/main" val="1981273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4</a:t>
            </a:fld>
            <a:endParaRPr lang="en-GB"/>
          </a:p>
        </p:txBody>
      </p:sp>
    </p:spTree>
    <p:extLst>
      <p:ext uri="{BB962C8B-B14F-4D97-AF65-F5344CB8AC3E}">
        <p14:creationId xmlns:p14="http://schemas.microsoft.com/office/powerpoint/2010/main" val="1878751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6</a:t>
            </a:fld>
            <a:endParaRPr lang="en-GB"/>
          </a:p>
        </p:txBody>
      </p:sp>
    </p:spTree>
    <p:extLst>
      <p:ext uri="{BB962C8B-B14F-4D97-AF65-F5344CB8AC3E}">
        <p14:creationId xmlns:p14="http://schemas.microsoft.com/office/powerpoint/2010/main" val="1163545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8</a:t>
            </a:fld>
            <a:endParaRPr lang="en-GB"/>
          </a:p>
        </p:txBody>
      </p:sp>
    </p:spTree>
    <p:extLst>
      <p:ext uri="{BB962C8B-B14F-4D97-AF65-F5344CB8AC3E}">
        <p14:creationId xmlns:p14="http://schemas.microsoft.com/office/powerpoint/2010/main" val="1326075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10</a:t>
            </a:fld>
            <a:endParaRPr lang="en-GB"/>
          </a:p>
        </p:txBody>
      </p:sp>
    </p:spTree>
    <p:extLst>
      <p:ext uri="{BB962C8B-B14F-4D97-AF65-F5344CB8AC3E}">
        <p14:creationId xmlns:p14="http://schemas.microsoft.com/office/powerpoint/2010/main" val="91832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11</a:t>
            </a:fld>
            <a:endParaRPr lang="en-GB"/>
          </a:p>
        </p:txBody>
      </p:sp>
    </p:spTree>
    <p:extLst>
      <p:ext uri="{BB962C8B-B14F-4D97-AF65-F5344CB8AC3E}">
        <p14:creationId xmlns:p14="http://schemas.microsoft.com/office/powerpoint/2010/main" val="1456220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12</a:t>
            </a:fld>
            <a:endParaRPr lang="en-GB"/>
          </a:p>
        </p:txBody>
      </p:sp>
    </p:spTree>
    <p:extLst>
      <p:ext uri="{BB962C8B-B14F-4D97-AF65-F5344CB8AC3E}">
        <p14:creationId xmlns:p14="http://schemas.microsoft.com/office/powerpoint/2010/main" val="3174582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13</a:t>
            </a:fld>
            <a:endParaRPr lang="en-GB"/>
          </a:p>
        </p:txBody>
      </p:sp>
    </p:spTree>
    <p:extLst>
      <p:ext uri="{BB962C8B-B14F-4D97-AF65-F5344CB8AC3E}">
        <p14:creationId xmlns:p14="http://schemas.microsoft.com/office/powerpoint/2010/main" val="18175727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7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144000" cy="5151745"/>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3541527424"/>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2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78596"/>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55711304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58688"/>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358274164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2"/>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370400" y="4872685"/>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7" name="Rectangle 6">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522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2"/>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sp>
        <p:nvSpPr>
          <p:cNvPr id="3" name="Content Placeholder 2"/>
          <p:cNvSpPr>
            <a:spLocks noGrp="1"/>
          </p:cNvSpPr>
          <p:nvPr>
            <p:ph idx="1"/>
          </p:nvPr>
        </p:nvSpPr>
        <p:spPr>
          <a:xfrm>
            <a:off x="550068" y="826710"/>
            <a:ext cx="8151019" cy="3767913"/>
          </a:xfrm>
        </p:spPr>
        <p:txBody>
          <a:bodyPr>
            <a:normAutofit/>
          </a:bodyPr>
          <a:lstStyle>
            <a:lvl1pPr marL="342900" indent="-342900">
              <a:buClr>
                <a:srgbClr val="50B800"/>
              </a:buClr>
              <a:buFont typeface="Wingdings" panose="05000000000000000000" pitchFamily="2" charset="2"/>
              <a:buChar char="l"/>
              <a:defRPr sz="1600">
                <a:solidFill>
                  <a:schemeClr val="tx1"/>
                </a:solidFill>
                <a:latin typeface="Century Gothic"/>
                <a:cs typeface="Century Gothic"/>
              </a:defRPr>
            </a:lvl1pPr>
            <a:lvl2pPr marL="742950" indent="-285750">
              <a:buClr>
                <a:srgbClr val="50B800"/>
              </a:buClr>
              <a:buSzPct val="80000"/>
              <a:buFont typeface="Wingdings" panose="05000000000000000000" pitchFamily="2" charset="2"/>
              <a:buChar char="¢"/>
              <a:defRPr sz="1600">
                <a:solidFill>
                  <a:schemeClr val="tx1"/>
                </a:solidFill>
                <a:latin typeface="Century Gothic"/>
                <a:cs typeface="Century Gothic"/>
              </a:defRPr>
            </a:lvl2pPr>
            <a:lvl3pPr marL="1143000" indent="-228600">
              <a:buClr>
                <a:srgbClr val="50B800"/>
              </a:buClr>
              <a:buFont typeface="Wingdings" panose="05000000000000000000" pitchFamily="2" charset="2"/>
              <a:buChar char="l"/>
              <a:defRPr sz="1600">
                <a:solidFill>
                  <a:schemeClr val="tx1"/>
                </a:solidFill>
                <a:latin typeface="Century Gothic"/>
                <a:cs typeface="Century Gothic"/>
              </a:defRPr>
            </a:lvl3pPr>
            <a:lvl4pPr>
              <a:buClr>
                <a:srgbClr val="50B800"/>
              </a:buClr>
              <a:defRPr sz="1600">
                <a:solidFill>
                  <a:schemeClr val="tx1"/>
                </a:solidFill>
                <a:latin typeface="Century Gothic"/>
                <a:cs typeface="Century Gothic"/>
              </a:defRPr>
            </a:lvl4pPr>
            <a:lvl5pPr>
              <a:buClr>
                <a:srgbClr val="50B800"/>
              </a:buClr>
              <a:defRPr sz="1600">
                <a:solidFill>
                  <a:schemeClr val="tx1"/>
                </a:solidFill>
                <a:latin typeface="Century Gothic"/>
                <a:cs typeface="Century Gothic"/>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370400" y="4872685"/>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8" name="Rectangle 7">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5665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Rectangle 2"/>
          <p:cNvSpPr/>
          <p:nvPr userDrawn="1"/>
        </p:nvSpPr>
        <p:spPr>
          <a:xfrm>
            <a:off x="317513" y="4816345"/>
            <a:ext cx="542097" cy="3271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23">
            <a:extLst>
              <a:ext uri="{FF2B5EF4-FFF2-40B4-BE49-F238E27FC236}">
                <a16:creationId xmlns:a16="http://schemas.microsoft.com/office/drawing/2014/main" id="{E13597E9-BEF6-2F4C-B6F6-EA03A2207C1D}"/>
              </a:ext>
            </a:extLst>
          </p:cNvPr>
          <p:cNvSpPr>
            <a:spLocks noChangeArrowheads="1"/>
          </p:cNvSpPr>
          <p:nvPr userDrawn="1"/>
        </p:nvSpPr>
        <p:spPr bwMode="auto">
          <a:xfrm>
            <a:off x="902021" y="4901468"/>
            <a:ext cx="6316252" cy="2377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72000" rIns="72000" bIns="72000">
            <a:spAutoFit/>
          </a:bodyPr>
          <a:lstStyle>
            <a:lvl1pPr eaLnBrk="0" hangingPunct="0">
              <a:defRPr sz="2400" b="1">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b="1">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b="1">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b="1">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ZA" sz="600" b="0" kern="1200" dirty="0">
                <a:solidFill>
                  <a:schemeClr val="tx1"/>
                </a:solidFill>
                <a:effectLst/>
                <a:latin typeface="+mn-lt"/>
                <a:ea typeface="ＭＳ Ｐゴシック" panose="020B0600070205080204" pitchFamily="34" charset="-128"/>
                <a:cs typeface="+mn-cs"/>
              </a:rPr>
              <a:t>Old Mutual International is a division of Old Mutual Life Assurance Company</a:t>
            </a:r>
            <a:r>
              <a:rPr lang="en-ZA" sz="600" b="0" kern="1200" baseline="0" dirty="0">
                <a:solidFill>
                  <a:schemeClr val="tx1"/>
                </a:solidFill>
                <a:effectLst/>
                <a:latin typeface="+mn-lt"/>
                <a:ea typeface="ＭＳ Ｐゴシック" panose="020B0600070205080204" pitchFamily="34" charset="-128"/>
                <a:cs typeface="+mn-cs"/>
              </a:rPr>
              <a:t> (South Africa) Limit</a:t>
            </a:r>
            <a:r>
              <a:rPr lang="en-ZA" sz="600" b="0" kern="1200" dirty="0">
                <a:solidFill>
                  <a:schemeClr val="tx1"/>
                </a:solidFill>
                <a:effectLst/>
                <a:latin typeface="+mn-lt"/>
                <a:ea typeface="ＭＳ Ｐゴシック" panose="020B0600070205080204" pitchFamily="34" charset="-128"/>
                <a:cs typeface="+mn-cs"/>
              </a:rPr>
              <a:t>ed which</a:t>
            </a:r>
            <a:r>
              <a:rPr lang="en-ZA" sz="600" b="0" kern="1200" baseline="0" dirty="0">
                <a:solidFill>
                  <a:schemeClr val="tx1"/>
                </a:solidFill>
                <a:effectLst/>
                <a:latin typeface="+mn-lt"/>
                <a:ea typeface="ＭＳ Ｐゴシック" panose="020B0600070205080204" pitchFamily="34" charset="-128"/>
                <a:cs typeface="+mn-cs"/>
              </a:rPr>
              <a:t> is a licensed f</a:t>
            </a:r>
            <a:r>
              <a:rPr lang="en-ZA" sz="600" b="0" kern="1200" dirty="0">
                <a:solidFill>
                  <a:schemeClr val="tx1"/>
                </a:solidFill>
                <a:effectLst/>
                <a:latin typeface="+mn-lt"/>
                <a:ea typeface="ＭＳ Ｐゴシック" panose="020B0600070205080204" pitchFamily="34" charset="-128"/>
                <a:cs typeface="+mn-cs"/>
              </a:rPr>
              <a:t>inancial services provider.</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60" y="0"/>
            <a:ext cx="2213929" cy="5143500"/>
          </a:xfrm>
          <a:prstGeom prst="rect">
            <a:avLst/>
          </a:prstGeom>
        </p:spPr>
      </p:pic>
      <p:sp>
        <p:nvSpPr>
          <p:cNvPr id="6" name="Title 1">
            <a:extLst>
              <a:ext uri="{FF2B5EF4-FFF2-40B4-BE49-F238E27FC236}">
                <a16:creationId xmlns:a16="http://schemas.microsoft.com/office/drawing/2014/main" id="{2712CA79-67B7-3F4E-A03D-7B729FFA5D91}"/>
              </a:ext>
            </a:extLst>
          </p:cNvPr>
          <p:cNvSpPr>
            <a:spLocks noGrp="1"/>
          </p:cNvSpPr>
          <p:nvPr>
            <p:ph type="ctrTitle" hasCustomPrompt="1"/>
          </p:nvPr>
        </p:nvSpPr>
        <p:spPr>
          <a:xfrm>
            <a:off x="301420" y="3723367"/>
            <a:ext cx="4445582" cy="405035"/>
          </a:xfrm>
        </p:spPr>
        <p:txBody>
          <a:bodyPr>
            <a:noAutofit/>
          </a:bodyPr>
          <a:lstStyle>
            <a:lvl1pPr algn="l">
              <a:defRPr sz="3600" b="0" i="0" baseline="0">
                <a:solidFill>
                  <a:schemeClr val="tx1"/>
                </a:solidFill>
                <a:latin typeface="Century Gothic"/>
                <a:cs typeface="Century Gothic"/>
              </a:defRPr>
            </a:lvl1pPr>
          </a:lstStyle>
          <a:p>
            <a:r>
              <a:rPr lang="en-US" dirty="0"/>
              <a:t>CLICK TO ADD TEXT</a:t>
            </a:r>
          </a:p>
        </p:txBody>
      </p:sp>
    </p:spTree>
    <p:extLst>
      <p:ext uri="{BB962C8B-B14F-4D97-AF65-F5344CB8AC3E}">
        <p14:creationId xmlns:p14="http://schemas.microsoft.com/office/powerpoint/2010/main" val="1368315187"/>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5426" userDrawn="1">
          <p15:clr>
            <a:srgbClr val="FBAE40"/>
          </p15:clr>
        </p15:guide>
        <p15:guide id="3" pos="249" userDrawn="1">
          <p15:clr>
            <a:srgbClr val="FBAE40"/>
          </p15:clr>
        </p15:guide>
        <p15:guide id="5" orient="horz" pos="3072" userDrawn="1">
          <p15:clr>
            <a:srgbClr val="FBAE40"/>
          </p15:clr>
        </p15:guide>
        <p15:guide id="6" pos="567"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38227" y="323410"/>
            <a:ext cx="8372951" cy="230299"/>
          </a:xfrm>
        </p:spPr>
        <p:txBody>
          <a:bodyPr anchor="b" anchorCtr="0"/>
          <a:lstStyle>
            <a:lvl1pPr>
              <a:defRPr>
                <a:solidFill>
                  <a:schemeClr val="tx1"/>
                </a:solidFill>
              </a:defRPr>
            </a:lvl1pPr>
          </a:lstStyle>
          <a:p>
            <a:r>
              <a:rPr lang="en-US" dirty="0"/>
              <a:t>Title (one line)</a:t>
            </a:r>
            <a:endParaRPr lang="en-GB" dirty="0"/>
          </a:p>
        </p:txBody>
      </p:sp>
      <p:sp>
        <p:nvSpPr>
          <p:cNvPr id="3" name="Sub-title"/>
          <p:cNvSpPr>
            <a:spLocks noGrp="1"/>
          </p:cNvSpPr>
          <p:nvPr>
            <p:ph type="body" sz="quarter" idx="11" hasCustomPrompt="1"/>
          </p:nvPr>
        </p:nvSpPr>
        <p:spPr>
          <a:xfrm>
            <a:off x="638228" y="623859"/>
            <a:ext cx="8372950" cy="188385"/>
          </a:xfrm>
          <a:prstGeom prst="rect">
            <a:avLst/>
          </a:prstGeom>
        </p:spPr>
        <p:txBody>
          <a:bodyPr vert="horz" wrap="square" lIns="0" tIns="0" rIns="0" bIns="0" rtlCol="0">
            <a:spAutoFit/>
          </a:bodyPr>
          <a:lstStyle>
            <a:lvl1pPr>
              <a:defRPr lang="en-US" sz="1224" dirty="0">
                <a:solidFill>
                  <a:schemeClr val="tx1"/>
                </a:solidFill>
              </a:defRPr>
            </a:lvl1pPr>
          </a:lstStyle>
          <a:p>
            <a:pPr lvl="0">
              <a:spcBef>
                <a:spcPts val="0"/>
              </a:spcBef>
            </a:pPr>
            <a:r>
              <a:rPr lang="en-US" dirty="0"/>
              <a:t>Sub-title</a:t>
            </a:r>
          </a:p>
        </p:txBody>
      </p:sp>
      <p:sp>
        <p:nvSpPr>
          <p:cNvPr id="4" name="Footnote" descr="Source"/>
          <p:cNvSpPr>
            <a:spLocks noGrp="1"/>
          </p:cNvSpPr>
          <p:nvPr>
            <p:ph type="body" sz="quarter" idx="13" hasCustomPrompt="1"/>
          </p:nvPr>
        </p:nvSpPr>
        <p:spPr>
          <a:xfrm>
            <a:off x="638228" y="4876716"/>
            <a:ext cx="8157720" cy="176074"/>
          </a:xfrm>
          <a:prstGeom prst="rect">
            <a:avLst/>
          </a:prstGeom>
        </p:spPr>
        <p:txBody>
          <a:bodyPr anchor="b" anchorCtr="0">
            <a:spAutoFit/>
          </a:bodyPr>
          <a:lstStyle>
            <a:lvl1pPr marL="0" algn="l" defTabSz="677268" rtl="0" eaLnBrk="1" latinLnBrk="0" hangingPunct="1">
              <a:lnSpc>
                <a:spcPct val="100000"/>
              </a:lnSpc>
              <a:spcBef>
                <a:spcPct val="0"/>
              </a:spcBef>
              <a:spcAft>
                <a:spcPts val="0"/>
              </a:spcAft>
              <a:buClrTx/>
              <a:buFontTx/>
              <a:buNone/>
              <a:defRPr lang="en-US" sz="544" b="0" kern="1200" dirty="0" smtClean="0">
                <a:solidFill>
                  <a:schemeClr val="tx1"/>
                </a:solidFill>
                <a:latin typeface="+mn-lt"/>
                <a:ea typeface="+mn-ea"/>
                <a:cs typeface="Arial" charset="0"/>
              </a:defRPr>
            </a:lvl1pPr>
            <a:lvl2pPr marL="0" algn="l" defTabSz="677268" rtl="0" eaLnBrk="1" latinLnBrk="0" hangingPunct="1">
              <a:spcBef>
                <a:spcPct val="0"/>
              </a:spcBef>
              <a:buClrTx/>
              <a:buFontTx/>
              <a:buNone/>
              <a:defRPr lang="en-US" sz="544" b="1" kern="1200" dirty="0" smtClean="0">
                <a:solidFill>
                  <a:schemeClr val="tx2"/>
                </a:solidFill>
                <a:latin typeface="+mn-lt"/>
                <a:ea typeface="+mn-ea"/>
                <a:cs typeface="Arial" charset="0"/>
              </a:defRPr>
            </a:lvl2pPr>
            <a:lvl3pPr marL="0" algn="l" defTabSz="677268" rtl="0" eaLnBrk="1" latinLnBrk="0" hangingPunct="1">
              <a:spcBef>
                <a:spcPct val="0"/>
              </a:spcBef>
              <a:buClrTx/>
              <a:buFontTx/>
              <a:buNone/>
              <a:defRPr lang="en-US" sz="544" b="1" kern="1200" dirty="0" smtClean="0">
                <a:solidFill>
                  <a:schemeClr val="tx2"/>
                </a:solidFill>
                <a:latin typeface="+mn-lt"/>
                <a:ea typeface="+mn-ea"/>
                <a:cs typeface="Arial" charset="0"/>
              </a:defRPr>
            </a:lvl3pPr>
            <a:lvl4pPr marL="0" algn="l" defTabSz="677268" rtl="0" eaLnBrk="1" latinLnBrk="0" hangingPunct="1">
              <a:spcBef>
                <a:spcPct val="0"/>
              </a:spcBef>
              <a:buClrTx/>
              <a:buFontTx/>
              <a:buNone/>
              <a:defRPr lang="en-US" sz="544" b="1" kern="1200" dirty="0" smtClean="0">
                <a:solidFill>
                  <a:schemeClr val="tx2"/>
                </a:solidFill>
                <a:latin typeface="+mn-lt"/>
                <a:ea typeface="+mn-ea"/>
                <a:cs typeface="Arial" charset="0"/>
              </a:defRPr>
            </a:lvl4pPr>
            <a:lvl5pPr marL="0" algn="l" defTabSz="677268" rtl="0" eaLnBrk="1" latinLnBrk="0" hangingPunct="1">
              <a:spcBef>
                <a:spcPct val="0"/>
              </a:spcBef>
              <a:buClrTx/>
              <a:buFontTx/>
              <a:buNone/>
              <a:defRPr lang="en-GB" sz="544" b="1" kern="1200" dirty="0" smtClean="0">
                <a:solidFill>
                  <a:schemeClr val="tx2"/>
                </a:solidFill>
                <a:latin typeface="+mn-lt"/>
                <a:ea typeface="+mn-ea"/>
                <a:cs typeface="Arial" charset="0"/>
              </a:defRPr>
            </a:lvl5pPr>
          </a:lstStyle>
          <a:p>
            <a:pPr lvl="0"/>
            <a:r>
              <a:rPr lang="en-US" dirty="0"/>
              <a:t>[Footnote]</a:t>
            </a:r>
          </a:p>
        </p:txBody>
      </p:sp>
    </p:spTree>
    <p:extLst>
      <p:ext uri="{BB962C8B-B14F-4D97-AF65-F5344CB8AC3E}">
        <p14:creationId xmlns:p14="http://schemas.microsoft.com/office/powerpoint/2010/main" val="3552934971"/>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8828" y="205979"/>
            <a:ext cx="7797971" cy="443186"/>
          </a:xfrm>
          <a:prstGeom prst="rect">
            <a:avLst/>
          </a:prstGeom>
        </p:spPr>
        <p:txBody>
          <a:bodyPr vert="horz" lIns="91440" tIns="45720" rIns="91440" bIns="45720" rtlCol="0" anchor="ctr">
            <a:noAutofit/>
          </a:bodyPr>
          <a:lstStyle/>
          <a:p>
            <a:r>
              <a:rPr lang="x-none"/>
              <a:t>CLICK TO EDIT MASTER TITLE STYLE</a:t>
            </a:r>
            <a:endParaRPr lang="en-US" dirty="0"/>
          </a:p>
        </p:txBody>
      </p:sp>
      <p:sp>
        <p:nvSpPr>
          <p:cNvPr id="3" name="Text Placeholder 2"/>
          <p:cNvSpPr>
            <a:spLocks noGrp="1"/>
          </p:cNvSpPr>
          <p:nvPr>
            <p:ph type="body" idx="1"/>
          </p:nvPr>
        </p:nvSpPr>
        <p:spPr>
          <a:xfrm>
            <a:off x="457200" y="805305"/>
            <a:ext cx="8229600" cy="3789318"/>
          </a:xfrm>
          <a:prstGeom prst="rect">
            <a:avLst/>
          </a:prstGeom>
        </p:spPr>
        <p:txBody>
          <a:bodyPr vert="horz" lIns="91440" tIns="45720" rIns="91440" bIns="45720" rtlCol="0">
            <a:normAutofit/>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6" name="Slide Number Placeholder 5"/>
          <p:cNvSpPr>
            <a:spLocks noGrp="1"/>
          </p:cNvSpPr>
          <p:nvPr>
            <p:ph type="sldNum" sz="quarter" idx="4"/>
          </p:nvPr>
        </p:nvSpPr>
        <p:spPr>
          <a:xfrm>
            <a:off x="360240" y="4869655"/>
            <a:ext cx="344485" cy="273844"/>
          </a:xfrm>
          <a:prstGeom prst="rect">
            <a:avLst/>
          </a:prstGeom>
        </p:spPr>
        <p:txBody>
          <a:bodyPr vert="horz" wrap="none" lIns="91440" tIns="45720" rIns="91440" bIns="45720" rtlCol="0" anchor="ctr"/>
          <a:lstStyle>
            <a:lvl1pPr algn="ctr">
              <a:defRPr sz="700">
                <a:solidFill>
                  <a:srgbClr val="009677"/>
                </a:solidFill>
                <a:latin typeface="Century Gothic"/>
                <a:cs typeface="Century Gothic"/>
              </a:defRPr>
            </a:lvl1pPr>
          </a:lstStyle>
          <a:p>
            <a:fld id="{F808627B-F915-7940-8094-9D0FE90F5C69}" type="slidenum">
              <a:rPr lang="en-US" smtClean="0"/>
              <a:pPr/>
              <a:t>‹#›</a:t>
            </a:fld>
            <a:endParaRPr lang="en-US" dirty="0"/>
          </a:p>
        </p:txBody>
      </p:sp>
      <p:pic>
        <p:nvPicPr>
          <p:cNvPr id="13" name="Picture 12" descr="Untitled-14.png"/>
          <p:cNvPicPr>
            <a:picLocks noChangeAspect="1"/>
          </p:cNvPicPr>
          <p:nvPr userDrawn="1"/>
        </p:nvPicPr>
        <p:blipFill rotWithShape="1">
          <a:blip r:embed="rId9"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pic>
        <p:nvPicPr>
          <p:cNvPr id="7" name="Picture 6"/>
          <p:cNvPicPr>
            <a:picLocks noChangeAspect="1"/>
          </p:cNvPicPr>
          <p:nvPr userDrawn="1"/>
        </p:nvPicPr>
        <p:blipFill rotWithShape="1">
          <a:blip r:embed="rId10">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4202318953"/>
      </p:ext>
    </p:extLst>
  </p:cSld>
  <p:clrMap bg1="lt1" tx1="dk1" bg2="lt2" tx2="dk2" accent1="accent1" accent2="accent2" accent3="accent3" accent4="accent4" accent5="accent5" accent6="accent6" hlink="hlink" folHlink="folHlink"/>
  <p:sldLayoutIdLst>
    <p:sldLayoutId id="2147483714" r:id="rId1"/>
    <p:sldLayoutId id="2147483716" r:id="rId2"/>
    <p:sldLayoutId id="2147483717" r:id="rId3"/>
    <p:sldLayoutId id="2147483650" r:id="rId4"/>
    <p:sldLayoutId id="2147483700" r:id="rId5"/>
    <p:sldLayoutId id="2147483668" r:id="rId6"/>
    <p:sldLayoutId id="2147483719" r:id="rId7"/>
  </p:sldLayoutIdLst>
  <p:hf hdr="0" ftr="0" dt="0"/>
  <p:txStyles>
    <p:titleStyle>
      <a:lvl1pPr algn="l" defTabSz="457200" rtl="0" eaLnBrk="1" latinLnBrk="0" hangingPunct="1">
        <a:spcBef>
          <a:spcPct val="0"/>
        </a:spcBef>
        <a:buNone/>
        <a:defRPr sz="2800" b="0" i="0" kern="1200">
          <a:solidFill>
            <a:schemeClr val="tx1"/>
          </a:solidFill>
          <a:latin typeface="Century Gothic"/>
          <a:ea typeface="+mj-ea"/>
          <a:cs typeface="Century Gothic"/>
        </a:defRPr>
      </a:lvl1pPr>
    </p:titleStyle>
    <p:bodyStyle>
      <a:lvl1pPr marL="342900" indent="-3429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vmlDrawing" Target="../drawings/vmlDrawing5.vml"/><Relationship Id="rId5" Type="http://schemas.openxmlformats.org/officeDocument/2006/relationships/image" Target="../media/image13.emf"/><Relationship Id="rId4" Type="http://schemas.openxmlformats.org/officeDocument/2006/relationships/oleObject" Target="file:///\\IAMLDNFS1.INVESTECAM.CORP\gdrive\Depts\Multi%20Asset\FUNDS\Global%20Multi-Asset%20Income\Risk%20Reports\GMAI_Risk_Marketing.xlsx!Risk!%5bGMAI_Risk_Marketing.xlsx%5dRisk%20Chart%205"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microsoft.com/office/2007/relationships/hdphoto" Target="../media/hdphoto2.wdp"/><Relationship Id="rId5" Type="http://schemas.openxmlformats.org/officeDocument/2006/relationships/image" Target="../media/image15.png"/><Relationship Id="rId10" Type="http://schemas.openxmlformats.org/officeDocument/2006/relationships/image" Target="../media/image19.png"/><Relationship Id="rId4" Type="http://schemas.microsoft.com/office/2007/relationships/hdphoto" Target="../media/hdphoto1.wdp"/><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file:///\\iamctnfs1.investecam.corp\shared\GRAPHICS\RETAIL\PRESENTATIONS\2020\OMI\GMAI%20performance_30Sep20.xlsx!GMAI%20SI!%5bGMAI%20performance_30Sep20.xlsx%5dGMAI%20SI%20Chart%202"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9.emf"/><Relationship Id="rId4" Type="http://schemas.openxmlformats.org/officeDocument/2006/relationships/oleObject" Target="file:///\\IAMLDNFS1.INVESTECAM.CORP\gdrive\Depts\Marketing\Marketing%20Information\Evidence\Masters\Multi-Asset\Global%20Multi-Asset%20Income\Market%20Yield%20Proxy.xlsx!Pres%20Charts!%5bMarket%20Yield%20Proxy.xlsx%5dPres%20Charts%20Chart%202" TargetMode="Externa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image" Target="../media/image10.emf"/><Relationship Id="rId4" Type="http://schemas.openxmlformats.org/officeDocument/2006/relationships/oleObject" Target="file:///C:\Users\vmuller\AppData\Local\Microsoft\Windows\INetCache\Content.Outlook\IRNS33LL\GMAI%20Downside%20risk.xlsx!GMAI%20A%20Acc%20USD!%5bGMAI%20Downside%20risk.xlsx%5dGMAI%20A%20Acc%20USD%20Chart%203" TargetMode="Externa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oleObject" Target="file:///C:\Users\vmuller\AppData\Local\Microsoft\Windows\INetCache\Content.Outlook\IRNS33LL\Drawdowns.xlsx!Sheet1!%5bDrawdowns.xlsx%5dSheet1%20Chart%204" TargetMode="External"/><Relationship Id="rId2" Type="http://schemas.openxmlformats.org/officeDocument/2006/relationships/slideLayout" Target="../slideLayouts/slideLayout5.xml"/><Relationship Id="rId1" Type="http://schemas.openxmlformats.org/officeDocument/2006/relationships/vmlDrawing" Target="../drawings/vmlDrawing4.vm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OMI GLOBAL CAUTIOUS</a:t>
            </a:r>
            <a:endParaRPr lang="en-ZA" dirty="0"/>
          </a:p>
        </p:txBody>
      </p:sp>
      <p:sp>
        <p:nvSpPr>
          <p:cNvPr id="3" name="Subtitle 2"/>
          <p:cNvSpPr>
            <a:spLocks noGrp="1"/>
          </p:cNvSpPr>
          <p:nvPr>
            <p:ph type="subTitle" idx="1"/>
          </p:nvPr>
        </p:nvSpPr>
        <p:spPr/>
        <p:txBody>
          <a:bodyPr/>
          <a:lstStyle/>
          <a:p>
            <a:r>
              <a:rPr lang="en-US"/>
              <a:t>NINETY ONE GLOBAL MULTI-ASSET INCOME FUND</a:t>
            </a:r>
            <a:endParaRPr lang="en-GB" dirty="0"/>
          </a:p>
        </p:txBody>
      </p:sp>
    </p:spTree>
    <p:extLst>
      <p:ext uri="{BB962C8B-B14F-4D97-AF65-F5344CB8AC3E}">
        <p14:creationId xmlns:p14="http://schemas.microsoft.com/office/powerpoint/2010/main" val="11672028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B93CC751-07EC-42E6-9F4D-104E386FA897}"/>
              </a:ext>
            </a:extLst>
          </p:cNvPr>
          <p:cNvSpPr>
            <a:spLocks noGrp="1"/>
          </p:cNvSpPr>
          <p:nvPr>
            <p:ph type="title"/>
          </p:nvPr>
        </p:nvSpPr>
        <p:spPr/>
        <p:txBody>
          <a:bodyPr>
            <a:normAutofit fontScale="90000"/>
          </a:bodyPr>
          <a:lstStyle/>
          <a:p>
            <a:r>
              <a:rPr lang="en-GB" dirty="0"/>
              <a:t>Straightforward defensive solution for clients</a:t>
            </a:r>
          </a:p>
        </p:txBody>
      </p:sp>
      <p:sp>
        <p:nvSpPr>
          <p:cNvPr id="19" name="Text Placeholder 18">
            <a:extLst>
              <a:ext uri="{FF2B5EF4-FFF2-40B4-BE49-F238E27FC236}">
                <a16:creationId xmlns:a16="http://schemas.microsoft.com/office/drawing/2014/main" id="{76B39FE1-437E-4442-BD16-359653210C7E}"/>
              </a:ext>
            </a:extLst>
          </p:cNvPr>
          <p:cNvSpPr>
            <a:spLocks noGrp="1"/>
          </p:cNvSpPr>
          <p:nvPr>
            <p:ph idx="1"/>
          </p:nvPr>
        </p:nvSpPr>
        <p:spPr/>
        <p:txBody>
          <a:bodyPr>
            <a:normAutofit/>
          </a:bodyPr>
          <a:lstStyle/>
          <a:p>
            <a:r>
              <a:rPr lang="en-GB" sz="1400" dirty="0"/>
              <a:t>2 drivers of performance: security selection and risk management</a:t>
            </a:r>
          </a:p>
        </p:txBody>
      </p:sp>
      <p:sp>
        <p:nvSpPr>
          <p:cNvPr id="5" name="Trapezoid 4">
            <a:extLst>
              <a:ext uri="{FF2B5EF4-FFF2-40B4-BE49-F238E27FC236}">
                <a16:creationId xmlns:a16="http://schemas.microsoft.com/office/drawing/2014/main" id="{68A44F38-C703-4521-86CB-C178CEF5B07B}"/>
              </a:ext>
            </a:extLst>
          </p:cNvPr>
          <p:cNvSpPr/>
          <p:nvPr/>
        </p:nvSpPr>
        <p:spPr bwMode="gray">
          <a:xfrm rot="10800000">
            <a:off x="1547904" y="2363247"/>
            <a:ext cx="2862792" cy="985329"/>
          </a:xfrm>
          <a:prstGeom prst="trapezoid">
            <a:avLst/>
          </a:prstGeom>
          <a:solidFill>
            <a:srgbClr val="EEEBDA"/>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6" name="Freeform 5">
            <a:extLst>
              <a:ext uri="{FF2B5EF4-FFF2-40B4-BE49-F238E27FC236}">
                <a16:creationId xmlns:a16="http://schemas.microsoft.com/office/drawing/2014/main" id="{B95FC8A3-3447-4BD9-8F29-403B47A50DCD}"/>
              </a:ext>
            </a:extLst>
          </p:cNvPr>
          <p:cNvSpPr>
            <a:spLocks/>
          </p:cNvSpPr>
          <p:nvPr/>
        </p:nvSpPr>
        <p:spPr bwMode="auto">
          <a:xfrm>
            <a:off x="1775052" y="3411124"/>
            <a:ext cx="1587062" cy="460083"/>
          </a:xfrm>
          <a:custGeom>
            <a:avLst/>
            <a:gdLst>
              <a:gd name="T0" fmla="*/ 305 w 4276"/>
              <a:gd name="T1" fmla="*/ 528 h 528"/>
              <a:gd name="T2" fmla="*/ 3971 w 4276"/>
              <a:gd name="T3" fmla="*/ 528 h 528"/>
              <a:gd name="T4" fmla="*/ 4276 w 4276"/>
              <a:gd name="T5" fmla="*/ 0 h 528"/>
              <a:gd name="T6" fmla="*/ 0 w 4276"/>
              <a:gd name="T7" fmla="*/ 0 h 528"/>
              <a:gd name="T8" fmla="*/ 305 w 4276"/>
              <a:gd name="T9" fmla="*/ 528 h 528"/>
            </a:gdLst>
            <a:ahLst/>
            <a:cxnLst>
              <a:cxn ang="0">
                <a:pos x="T0" y="T1"/>
              </a:cxn>
              <a:cxn ang="0">
                <a:pos x="T2" y="T3"/>
              </a:cxn>
              <a:cxn ang="0">
                <a:pos x="T4" y="T5"/>
              </a:cxn>
              <a:cxn ang="0">
                <a:pos x="T6" y="T7"/>
              </a:cxn>
              <a:cxn ang="0">
                <a:pos x="T8" y="T9"/>
              </a:cxn>
            </a:cxnLst>
            <a:rect l="0" t="0" r="r" b="b"/>
            <a:pathLst>
              <a:path w="4276" h="528">
                <a:moveTo>
                  <a:pt x="305" y="528"/>
                </a:moveTo>
                <a:lnTo>
                  <a:pt x="3971" y="528"/>
                </a:lnTo>
                <a:lnTo>
                  <a:pt x="4276" y="0"/>
                </a:lnTo>
                <a:lnTo>
                  <a:pt x="0" y="0"/>
                </a:lnTo>
                <a:lnTo>
                  <a:pt x="305" y="528"/>
                </a:lnTo>
                <a:close/>
              </a:path>
            </a:pathLst>
          </a:custGeom>
          <a:solidFill>
            <a:schemeClr val="accent4"/>
          </a:solidFill>
          <a:ln w="25400" cap="flat">
            <a:solidFill>
              <a:schemeClr val="bg1"/>
            </a:solidFill>
            <a:prstDash val="solid"/>
            <a:miter lim="800000"/>
            <a:headEnd/>
            <a:tailEnd/>
          </a:ln>
        </p:spPr>
        <p:txBody>
          <a:bodyPr vert="horz" wrap="square" lIns="62201" tIns="31101" rIns="62201" bIns="31101" numCol="1" anchor="ctr" anchorCtr="0" compatLnSpc="1">
            <a:prstTxWarp prst="textNoShape">
              <a:avLst/>
            </a:prstTxWarp>
          </a:bodyPr>
          <a:lstStyle/>
          <a:p>
            <a:pPr algn="ctr">
              <a:lnSpc>
                <a:spcPct val="90000"/>
              </a:lnSpc>
            </a:pPr>
            <a:r>
              <a:rPr lang="en-GB" sz="748" dirty="0">
                <a:solidFill>
                  <a:schemeClr val="bg1"/>
                </a:solidFill>
              </a:rPr>
              <a:t>Selection of securities for</a:t>
            </a:r>
            <a:br>
              <a:rPr lang="en-GB" sz="748" dirty="0">
                <a:solidFill>
                  <a:schemeClr val="bg1"/>
                </a:solidFill>
              </a:rPr>
            </a:br>
            <a:r>
              <a:rPr lang="en-GB" sz="748" dirty="0">
                <a:solidFill>
                  <a:schemeClr val="bg1"/>
                </a:solidFill>
              </a:rPr>
              <a:t>income strategy </a:t>
            </a:r>
          </a:p>
        </p:txBody>
      </p:sp>
      <p:sp>
        <p:nvSpPr>
          <p:cNvPr id="7" name="Freeform 7">
            <a:extLst>
              <a:ext uri="{FF2B5EF4-FFF2-40B4-BE49-F238E27FC236}">
                <a16:creationId xmlns:a16="http://schemas.microsoft.com/office/drawing/2014/main" id="{949BB8BA-198D-4FFD-B2F8-E67E570D1913}"/>
              </a:ext>
            </a:extLst>
          </p:cNvPr>
          <p:cNvSpPr>
            <a:spLocks/>
          </p:cNvSpPr>
          <p:nvPr/>
        </p:nvSpPr>
        <p:spPr bwMode="auto">
          <a:xfrm>
            <a:off x="1434701" y="1838874"/>
            <a:ext cx="2267762" cy="461826"/>
          </a:xfrm>
          <a:custGeom>
            <a:avLst/>
            <a:gdLst>
              <a:gd name="T0" fmla="*/ 6110 w 6110"/>
              <a:gd name="T1" fmla="*/ 0 h 530"/>
              <a:gd name="T2" fmla="*/ 0 w 6110"/>
              <a:gd name="T3" fmla="*/ 0 h 530"/>
              <a:gd name="T4" fmla="*/ 305 w 6110"/>
              <a:gd name="T5" fmla="*/ 530 h 530"/>
              <a:gd name="T6" fmla="*/ 5805 w 6110"/>
              <a:gd name="T7" fmla="*/ 530 h 530"/>
              <a:gd name="T8" fmla="*/ 6110 w 6110"/>
              <a:gd name="T9" fmla="*/ 0 h 530"/>
            </a:gdLst>
            <a:ahLst/>
            <a:cxnLst>
              <a:cxn ang="0">
                <a:pos x="T0" y="T1"/>
              </a:cxn>
              <a:cxn ang="0">
                <a:pos x="T2" y="T3"/>
              </a:cxn>
              <a:cxn ang="0">
                <a:pos x="T4" y="T5"/>
              </a:cxn>
              <a:cxn ang="0">
                <a:pos x="T6" y="T7"/>
              </a:cxn>
              <a:cxn ang="0">
                <a:pos x="T8" y="T9"/>
              </a:cxn>
            </a:cxnLst>
            <a:rect l="0" t="0" r="r" b="b"/>
            <a:pathLst>
              <a:path w="6110" h="530">
                <a:moveTo>
                  <a:pt x="6110" y="0"/>
                </a:moveTo>
                <a:lnTo>
                  <a:pt x="0" y="0"/>
                </a:lnTo>
                <a:lnTo>
                  <a:pt x="305" y="530"/>
                </a:lnTo>
                <a:lnTo>
                  <a:pt x="5805" y="530"/>
                </a:lnTo>
                <a:lnTo>
                  <a:pt x="6110" y="0"/>
                </a:lnTo>
                <a:close/>
              </a:path>
            </a:pathLst>
          </a:custGeom>
          <a:solidFill>
            <a:schemeClr val="accent4"/>
          </a:solidFill>
          <a:ln w="25400" cap="flat">
            <a:solidFill>
              <a:schemeClr val="bg1"/>
            </a:solidFill>
            <a:prstDash val="solid"/>
            <a:miter lim="800000"/>
            <a:headEnd/>
            <a:tailEnd/>
          </a:ln>
        </p:spPr>
        <p:txBody>
          <a:bodyPr vert="horz" wrap="square" lIns="62201" tIns="31101" rIns="62201" bIns="31101" numCol="1" anchor="ctr" anchorCtr="0" compatLnSpc="1">
            <a:prstTxWarp prst="textNoShape">
              <a:avLst/>
            </a:prstTxWarp>
          </a:bodyPr>
          <a:lstStyle/>
          <a:p>
            <a:pPr algn="ctr">
              <a:lnSpc>
                <a:spcPct val="90000"/>
              </a:lnSpc>
            </a:pPr>
            <a:r>
              <a:rPr lang="en-GB" sz="748" dirty="0">
                <a:solidFill>
                  <a:schemeClr val="bg1"/>
                </a:solidFill>
              </a:rPr>
              <a:t>Asset-Class Universe </a:t>
            </a:r>
            <a:br>
              <a:rPr lang="en-GB" sz="748" dirty="0">
                <a:solidFill>
                  <a:schemeClr val="bg1"/>
                </a:solidFill>
              </a:rPr>
            </a:br>
            <a:r>
              <a:rPr lang="en-GB" sz="748" dirty="0">
                <a:solidFill>
                  <a:schemeClr val="bg1"/>
                </a:solidFill>
              </a:rPr>
              <a:t>(For example global equities or sovereign debt)</a:t>
            </a:r>
          </a:p>
        </p:txBody>
      </p:sp>
      <p:sp>
        <p:nvSpPr>
          <p:cNvPr id="8" name="Freeform 6">
            <a:extLst>
              <a:ext uri="{FF2B5EF4-FFF2-40B4-BE49-F238E27FC236}">
                <a16:creationId xmlns:a16="http://schemas.microsoft.com/office/drawing/2014/main" id="{AE476294-4F16-45F0-AFF3-2474C237ECED}"/>
              </a:ext>
            </a:extLst>
          </p:cNvPr>
          <p:cNvSpPr>
            <a:spLocks/>
          </p:cNvSpPr>
          <p:nvPr/>
        </p:nvSpPr>
        <p:spPr bwMode="auto">
          <a:xfrm>
            <a:off x="1661107" y="2886750"/>
            <a:ext cx="1814952" cy="461826"/>
          </a:xfrm>
          <a:custGeom>
            <a:avLst/>
            <a:gdLst>
              <a:gd name="T0" fmla="*/ 307 w 4890"/>
              <a:gd name="T1" fmla="*/ 530 h 530"/>
              <a:gd name="T2" fmla="*/ 4583 w 4890"/>
              <a:gd name="T3" fmla="*/ 530 h 530"/>
              <a:gd name="T4" fmla="*/ 4890 w 4890"/>
              <a:gd name="T5" fmla="*/ 0 h 530"/>
              <a:gd name="T6" fmla="*/ 0 w 4890"/>
              <a:gd name="T7" fmla="*/ 0 h 530"/>
              <a:gd name="T8" fmla="*/ 307 w 4890"/>
              <a:gd name="T9" fmla="*/ 530 h 530"/>
            </a:gdLst>
            <a:ahLst/>
            <a:cxnLst>
              <a:cxn ang="0">
                <a:pos x="T0" y="T1"/>
              </a:cxn>
              <a:cxn ang="0">
                <a:pos x="T2" y="T3"/>
              </a:cxn>
              <a:cxn ang="0">
                <a:pos x="T4" y="T5"/>
              </a:cxn>
              <a:cxn ang="0">
                <a:pos x="T6" y="T7"/>
              </a:cxn>
              <a:cxn ang="0">
                <a:pos x="T8" y="T9"/>
              </a:cxn>
            </a:cxnLst>
            <a:rect l="0" t="0" r="r" b="b"/>
            <a:pathLst>
              <a:path w="4890" h="530">
                <a:moveTo>
                  <a:pt x="307" y="530"/>
                </a:moveTo>
                <a:lnTo>
                  <a:pt x="4583" y="530"/>
                </a:lnTo>
                <a:lnTo>
                  <a:pt x="4890" y="0"/>
                </a:lnTo>
                <a:lnTo>
                  <a:pt x="0" y="0"/>
                </a:lnTo>
                <a:lnTo>
                  <a:pt x="307" y="530"/>
                </a:lnTo>
                <a:close/>
              </a:path>
            </a:pathLst>
          </a:custGeom>
          <a:solidFill>
            <a:schemeClr val="accent4"/>
          </a:solidFill>
          <a:ln w="25400" cap="flat">
            <a:noFill/>
            <a:prstDash val="solid"/>
            <a:miter lim="800000"/>
            <a:headEnd/>
            <a:tailEnd/>
          </a:ln>
        </p:spPr>
        <p:txBody>
          <a:bodyPr vert="horz" wrap="square" lIns="62201" tIns="31101" rIns="62201" bIns="31101" numCol="1" anchor="ctr" anchorCtr="0" compatLnSpc="1">
            <a:prstTxWarp prst="textNoShape">
              <a:avLst/>
            </a:prstTxWarp>
          </a:bodyPr>
          <a:lstStyle/>
          <a:p>
            <a:pPr algn="ctr">
              <a:lnSpc>
                <a:spcPct val="90000"/>
              </a:lnSpc>
            </a:pPr>
            <a:r>
              <a:rPr lang="en-GB" sz="748">
                <a:solidFill>
                  <a:schemeClr val="bg1"/>
                </a:solidFill>
              </a:rPr>
              <a:t>Qualitative analysis </a:t>
            </a:r>
            <a:r>
              <a:rPr lang="en-GB" sz="748" dirty="0">
                <a:solidFill>
                  <a:schemeClr val="bg1"/>
                </a:solidFill>
              </a:rPr>
              <a:t>&amp; due diligence </a:t>
            </a:r>
            <a:br>
              <a:rPr lang="en-GB" sz="748" dirty="0">
                <a:solidFill>
                  <a:schemeClr val="bg1"/>
                </a:solidFill>
              </a:rPr>
            </a:br>
            <a:r>
              <a:rPr lang="en-GB" sz="748">
                <a:solidFill>
                  <a:schemeClr val="bg1"/>
                </a:solidFill>
              </a:rPr>
              <a:t>by Ninety One analysts</a:t>
            </a:r>
            <a:endParaRPr lang="en-GB" sz="748" dirty="0">
              <a:solidFill>
                <a:schemeClr val="bg1"/>
              </a:solidFill>
            </a:endParaRPr>
          </a:p>
        </p:txBody>
      </p:sp>
      <p:sp>
        <p:nvSpPr>
          <p:cNvPr id="9" name="Freeform 8">
            <a:extLst>
              <a:ext uri="{FF2B5EF4-FFF2-40B4-BE49-F238E27FC236}">
                <a16:creationId xmlns:a16="http://schemas.microsoft.com/office/drawing/2014/main" id="{47E5576B-49CC-46AA-98A4-05F36AD14853}"/>
              </a:ext>
            </a:extLst>
          </p:cNvPr>
          <p:cNvSpPr>
            <a:spLocks/>
          </p:cNvSpPr>
          <p:nvPr/>
        </p:nvSpPr>
        <p:spPr bwMode="auto">
          <a:xfrm>
            <a:off x="1547904" y="2363247"/>
            <a:ext cx="2041357" cy="460954"/>
          </a:xfrm>
          <a:custGeom>
            <a:avLst/>
            <a:gdLst>
              <a:gd name="T0" fmla="*/ 0 w 5500"/>
              <a:gd name="T1" fmla="*/ 0 h 529"/>
              <a:gd name="T2" fmla="*/ 305 w 5500"/>
              <a:gd name="T3" fmla="*/ 529 h 529"/>
              <a:gd name="T4" fmla="*/ 5195 w 5500"/>
              <a:gd name="T5" fmla="*/ 529 h 529"/>
              <a:gd name="T6" fmla="*/ 5500 w 5500"/>
              <a:gd name="T7" fmla="*/ 0 h 529"/>
              <a:gd name="T8" fmla="*/ 0 w 5500"/>
              <a:gd name="T9" fmla="*/ 0 h 529"/>
            </a:gdLst>
            <a:ahLst/>
            <a:cxnLst>
              <a:cxn ang="0">
                <a:pos x="T0" y="T1"/>
              </a:cxn>
              <a:cxn ang="0">
                <a:pos x="T2" y="T3"/>
              </a:cxn>
              <a:cxn ang="0">
                <a:pos x="T4" y="T5"/>
              </a:cxn>
              <a:cxn ang="0">
                <a:pos x="T6" y="T7"/>
              </a:cxn>
              <a:cxn ang="0">
                <a:pos x="T8" y="T9"/>
              </a:cxn>
            </a:cxnLst>
            <a:rect l="0" t="0" r="r" b="b"/>
            <a:pathLst>
              <a:path w="5500" h="529">
                <a:moveTo>
                  <a:pt x="0" y="0"/>
                </a:moveTo>
                <a:lnTo>
                  <a:pt x="305" y="529"/>
                </a:lnTo>
                <a:lnTo>
                  <a:pt x="5195" y="529"/>
                </a:lnTo>
                <a:lnTo>
                  <a:pt x="5500" y="0"/>
                </a:lnTo>
                <a:lnTo>
                  <a:pt x="0" y="0"/>
                </a:lnTo>
                <a:close/>
              </a:path>
            </a:pathLst>
          </a:custGeom>
          <a:solidFill>
            <a:schemeClr val="accent4"/>
          </a:solidFill>
          <a:ln w="25400" cap="flat">
            <a:noFill/>
            <a:prstDash val="solid"/>
            <a:miter lim="800000"/>
            <a:headEnd/>
            <a:tailEnd/>
          </a:ln>
        </p:spPr>
        <p:txBody>
          <a:bodyPr vert="horz" wrap="square" lIns="62201" tIns="31101" rIns="62201" bIns="31101" numCol="1" anchor="ctr" anchorCtr="0" compatLnSpc="1">
            <a:prstTxWarp prst="textNoShape">
              <a:avLst/>
            </a:prstTxWarp>
          </a:bodyPr>
          <a:lstStyle/>
          <a:p>
            <a:pPr algn="ctr">
              <a:lnSpc>
                <a:spcPct val="90000"/>
              </a:lnSpc>
            </a:pPr>
            <a:r>
              <a:rPr lang="en-GB" sz="748" dirty="0">
                <a:solidFill>
                  <a:schemeClr val="bg1"/>
                </a:solidFill>
              </a:rPr>
              <a:t>Multi-Asset Income Ranking </a:t>
            </a:r>
            <a:br>
              <a:rPr lang="en-GB" sz="748" dirty="0">
                <a:solidFill>
                  <a:schemeClr val="bg1"/>
                </a:solidFill>
              </a:rPr>
            </a:br>
            <a:r>
              <a:rPr lang="en-GB" sz="748" dirty="0">
                <a:solidFill>
                  <a:schemeClr val="bg1"/>
                </a:solidFill>
              </a:rPr>
              <a:t>(Screen for securities offering </a:t>
            </a:r>
            <a:r>
              <a:rPr lang="en-GB" sz="748">
                <a:solidFill>
                  <a:schemeClr val="bg1"/>
                </a:solidFill>
              </a:rPr>
              <a:t>yield, </a:t>
            </a:r>
            <a:br>
              <a:rPr lang="en-GB" sz="748">
                <a:solidFill>
                  <a:schemeClr val="bg1"/>
                </a:solidFill>
              </a:rPr>
            </a:br>
            <a:r>
              <a:rPr lang="en-GB" sz="748">
                <a:solidFill>
                  <a:schemeClr val="bg1"/>
                </a:solidFill>
              </a:rPr>
              <a:t>income </a:t>
            </a:r>
            <a:r>
              <a:rPr lang="en-GB" sz="748" dirty="0">
                <a:solidFill>
                  <a:schemeClr val="bg1"/>
                </a:solidFill>
              </a:rPr>
              <a:t>sustainability, </a:t>
            </a:r>
            <a:r>
              <a:rPr lang="en-GB" sz="748">
                <a:solidFill>
                  <a:schemeClr val="bg1"/>
                </a:solidFill>
              </a:rPr>
              <a:t>and potential </a:t>
            </a:r>
            <a:br>
              <a:rPr lang="en-GB" sz="748">
                <a:solidFill>
                  <a:schemeClr val="bg1"/>
                </a:solidFill>
              </a:rPr>
            </a:br>
            <a:r>
              <a:rPr lang="en-GB" sz="748">
                <a:solidFill>
                  <a:schemeClr val="bg1"/>
                </a:solidFill>
              </a:rPr>
              <a:t>for capital </a:t>
            </a:r>
            <a:r>
              <a:rPr lang="en-GB" sz="748" dirty="0">
                <a:solidFill>
                  <a:schemeClr val="bg1"/>
                </a:solidFill>
              </a:rPr>
              <a:t>appreciation)</a:t>
            </a:r>
          </a:p>
        </p:txBody>
      </p:sp>
      <p:sp>
        <p:nvSpPr>
          <p:cNvPr id="10" name="TextBox 13">
            <a:extLst>
              <a:ext uri="{FF2B5EF4-FFF2-40B4-BE49-F238E27FC236}">
                <a16:creationId xmlns:a16="http://schemas.microsoft.com/office/drawing/2014/main" id="{CB991CEE-835C-462D-BDAB-71E4DADE76B8}"/>
              </a:ext>
            </a:extLst>
          </p:cNvPr>
          <p:cNvSpPr txBox="1"/>
          <p:nvPr/>
        </p:nvSpPr>
        <p:spPr>
          <a:xfrm>
            <a:off x="3544807" y="2556042"/>
            <a:ext cx="771156" cy="599741"/>
          </a:xfrm>
          <a:prstGeom prst="rect">
            <a:avLst/>
          </a:prstGeom>
          <a:noFill/>
        </p:spPr>
        <p:txBody>
          <a:bodyPr vert="horz" wrap="square" lIns="0" tIns="0" rIns="0" bIns="0" rtlCol="0" anchor="ctr" anchorCtr="0">
            <a:noAutofit/>
          </a:bodyPr>
          <a:lstStyle/>
          <a:p>
            <a:r>
              <a:rPr lang="en-GB" sz="700" dirty="0">
                <a:solidFill>
                  <a:schemeClr val="accent6"/>
                </a:solidFill>
                <a:ea typeface="Times New Roman" panose="02020603050405020304" pitchFamily="18" charset="0"/>
                <a:cs typeface="Times New Roman" panose="02020603050405020304" pitchFamily="18" charset="0"/>
              </a:rPr>
              <a:t>    </a:t>
            </a:r>
            <a:r>
              <a:rPr lang="en-GB" sz="700" dirty="0">
                <a:solidFill>
                  <a:schemeClr val="accent5"/>
                </a:solidFill>
                <a:ea typeface="Times New Roman" panose="02020603050405020304" pitchFamily="18" charset="0"/>
                <a:cs typeface="Times New Roman" panose="02020603050405020304" pitchFamily="18" charset="0"/>
              </a:rPr>
              <a:t>ESG</a:t>
            </a:r>
            <a:br>
              <a:rPr lang="en-GB" sz="700" dirty="0">
                <a:solidFill>
                  <a:schemeClr val="accent5"/>
                </a:solidFill>
                <a:ea typeface="Times New Roman" panose="02020603050405020304" pitchFamily="18" charset="0"/>
                <a:cs typeface="Times New Roman" panose="02020603050405020304" pitchFamily="18" charset="0"/>
              </a:rPr>
            </a:br>
            <a:r>
              <a:rPr lang="en-GB" sz="700" dirty="0">
                <a:solidFill>
                  <a:schemeClr val="accent5"/>
                </a:solidFill>
                <a:ea typeface="Times New Roman" panose="02020603050405020304" pitchFamily="18" charset="0"/>
                <a:cs typeface="Times New Roman" panose="02020603050405020304" pitchFamily="18" charset="0"/>
              </a:rPr>
              <a:t>   Considerations</a:t>
            </a:r>
            <a:br>
              <a:rPr lang="en-GB" sz="700" dirty="0">
                <a:solidFill>
                  <a:schemeClr val="accent5"/>
                </a:solidFill>
                <a:ea typeface="Times New Roman" panose="02020603050405020304" pitchFamily="18" charset="0"/>
                <a:cs typeface="Times New Roman" panose="02020603050405020304" pitchFamily="18" charset="0"/>
              </a:rPr>
            </a:br>
            <a:r>
              <a:rPr lang="en-GB" sz="700" dirty="0">
                <a:solidFill>
                  <a:schemeClr val="accent5"/>
                </a:solidFill>
                <a:ea typeface="Times New Roman" panose="02020603050405020304" pitchFamily="18" charset="0"/>
                <a:cs typeface="Times New Roman" panose="02020603050405020304" pitchFamily="18" charset="0"/>
              </a:rPr>
              <a:t>  incorporated in</a:t>
            </a:r>
            <a:br>
              <a:rPr lang="en-GB" sz="700" dirty="0">
                <a:solidFill>
                  <a:schemeClr val="accent5"/>
                </a:solidFill>
                <a:ea typeface="Times New Roman" panose="02020603050405020304" pitchFamily="18" charset="0"/>
                <a:cs typeface="Times New Roman" panose="02020603050405020304" pitchFamily="18" charset="0"/>
              </a:rPr>
            </a:br>
            <a:r>
              <a:rPr lang="en-GB" sz="700" dirty="0">
                <a:solidFill>
                  <a:schemeClr val="accent5"/>
                </a:solidFill>
                <a:ea typeface="Times New Roman" panose="02020603050405020304" pitchFamily="18" charset="0"/>
                <a:cs typeface="Times New Roman" panose="02020603050405020304" pitchFamily="18" charset="0"/>
              </a:rPr>
              <a:t> these stages</a:t>
            </a:r>
            <a:endParaRPr lang="en-GB" sz="700" dirty="0">
              <a:solidFill>
                <a:schemeClr val="accent5"/>
              </a:solidFill>
              <a:ea typeface="Times New Roman" panose="02020603050405020304" pitchFamily="18" charset="0"/>
            </a:endParaRPr>
          </a:p>
        </p:txBody>
      </p:sp>
      <p:graphicFrame>
        <p:nvGraphicFramePr>
          <p:cNvPr id="21" name="Object 20">
            <a:extLst>
              <a:ext uri="{FF2B5EF4-FFF2-40B4-BE49-F238E27FC236}">
                <a16:creationId xmlns:a16="http://schemas.microsoft.com/office/drawing/2014/main" id="{C3CB3C6C-E0D8-4C72-BB93-D37062148DA1}"/>
              </a:ext>
            </a:extLst>
          </p:cNvPr>
          <p:cNvGraphicFramePr>
            <a:graphicFrameLocks noChangeAspect="1"/>
          </p:cNvGraphicFramePr>
          <p:nvPr/>
        </p:nvGraphicFramePr>
        <p:xfrm>
          <a:off x="4834288" y="1477204"/>
          <a:ext cx="3556243" cy="2904264"/>
        </p:xfrm>
        <a:graphic>
          <a:graphicData uri="http://schemas.openxmlformats.org/presentationml/2006/ole">
            <mc:AlternateContent xmlns:mc="http://schemas.openxmlformats.org/markup-compatibility/2006">
              <mc:Choice xmlns:v="urn:schemas-microsoft-com:vml" Requires="v">
                <p:oleObj spid="_x0000_s7214" name="Worksheet" r:id="rId4" imgW="5143500" imgH="4200695" progId="Excel.Sheet.12">
                  <p:link/>
                </p:oleObj>
              </mc:Choice>
              <mc:Fallback>
                <p:oleObj name="Worksheet" r:id="rId4" imgW="5143500" imgH="4200695" progId="Excel.Sheet.12">
                  <p:link/>
                  <p:pic>
                    <p:nvPicPr>
                      <p:cNvPr id="21" name="Object 20">
                        <a:extLst>
                          <a:ext uri="{FF2B5EF4-FFF2-40B4-BE49-F238E27FC236}">
                            <a16:creationId xmlns:a16="http://schemas.microsoft.com/office/drawing/2014/main" id="{C3CB3C6C-E0D8-4C72-BB93-D37062148DA1}"/>
                          </a:ext>
                        </a:extLst>
                      </p:cNvPr>
                      <p:cNvPicPr/>
                      <p:nvPr/>
                    </p:nvPicPr>
                    <p:blipFill>
                      <a:blip r:embed="rId5"/>
                      <a:stretch>
                        <a:fillRect/>
                      </a:stretch>
                    </p:blipFill>
                    <p:spPr>
                      <a:xfrm>
                        <a:off x="4834288" y="1477204"/>
                        <a:ext cx="3556243" cy="2904264"/>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93A66921-9040-4F57-B17A-548C994861A8}"/>
              </a:ext>
            </a:extLst>
          </p:cNvPr>
          <p:cNvSpPr txBox="1"/>
          <p:nvPr/>
        </p:nvSpPr>
        <p:spPr>
          <a:xfrm>
            <a:off x="6214163" y="2539882"/>
            <a:ext cx="907093" cy="507831"/>
          </a:xfrm>
          <a:prstGeom prst="rect">
            <a:avLst/>
          </a:prstGeom>
          <a:noFill/>
        </p:spPr>
        <p:txBody>
          <a:bodyPr vert="horz" wrap="square" lIns="0" tIns="0" rIns="0" bIns="0" rtlCol="0">
            <a:spAutoFit/>
          </a:bodyPr>
          <a:lstStyle/>
          <a:p>
            <a:pPr algn="ctr"/>
            <a:r>
              <a:rPr lang="en-GB" sz="1100" b="1" dirty="0" smtClean="0">
                <a:latin typeface="Century Gothic" panose="020B0502020202020204" pitchFamily="34" charset="0"/>
              </a:rPr>
              <a:t>OMI Global Cautious Fund</a:t>
            </a:r>
            <a:endParaRPr lang="en-GB" sz="1224" b="1" dirty="0">
              <a:latin typeface="Century Gothic" panose="020B0502020202020204" pitchFamily="34" charset="0"/>
            </a:endParaRPr>
          </a:p>
        </p:txBody>
      </p:sp>
      <p:sp>
        <p:nvSpPr>
          <p:cNvPr id="23" name="TextBox 22">
            <a:extLst>
              <a:ext uri="{FF2B5EF4-FFF2-40B4-BE49-F238E27FC236}">
                <a16:creationId xmlns:a16="http://schemas.microsoft.com/office/drawing/2014/main" id="{0FE21EA8-0CC0-4A82-97E5-7FEE86454D0D}"/>
              </a:ext>
            </a:extLst>
          </p:cNvPr>
          <p:cNvSpPr txBox="1"/>
          <p:nvPr/>
        </p:nvSpPr>
        <p:spPr>
          <a:xfrm>
            <a:off x="4932362" y="1139010"/>
            <a:ext cx="3688865" cy="245350"/>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nchor="t" anchorCtr="0">
            <a:noAutofit/>
          </a:bodyPr>
          <a:lstStyle/>
          <a:p>
            <a:pPr>
              <a:spcBef>
                <a:spcPts val="20"/>
              </a:spcBef>
              <a:buClr>
                <a:srgbClr val="3333CC"/>
              </a:buClr>
              <a:buSzPct val="120000"/>
            </a:pPr>
            <a:r>
              <a:rPr lang="en-GB" sz="1000" b="1" dirty="0">
                <a:solidFill>
                  <a:srgbClr val="424242"/>
                </a:solidFill>
                <a:cs typeface="Arial" pitchFamily="34" charset="0"/>
              </a:rPr>
              <a:t>We adjust exposure to reflect the changing risk environment</a:t>
            </a:r>
          </a:p>
        </p:txBody>
      </p:sp>
      <p:sp>
        <p:nvSpPr>
          <p:cNvPr id="24" name="Rectangle 23">
            <a:extLst>
              <a:ext uri="{FF2B5EF4-FFF2-40B4-BE49-F238E27FC236}">
                <a16:creationId xmlns:a16="http://schemas.microsoft.com/office/drawing/2014/main" id="{EF749B14-6EAE-414E-A3E9-E65C42A2CF5C}"/>
              </a:ext>
            </a:extLst>
          </p:cNvPr>
          <p:cNvSpPr/>
          <p:nvPr/>
        </p:nvSpPr>
        <p:spPr>
          <a:xfrm>
            <a:off x="7355176" y="4133676"/>
            <a:ext cx="61222" cy="61222"/>
          </a:xfrm>
          <a:prstGeom prst="rect">
            <a:avLst/>
          </a:prstGeom>
          <a:solidFill>
            <a:srgbClr val="1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28" dirty="0">
              <a:solidFill>
                <a:srgbClr val="FFFFFF"/>
              </a:solidFill>
            </a:endParaRPr>
          </a:p>
        </p:txBody>
      </p:sp>
      <p:sp>
        <p:nvSpPr>
          <p:cNvPr id="25" name="Rectangle 24">
            <a:extLst>
              <a:ext uri="{FF2B5EF4-FFF2-40B4-BE49-F238E27FC236}">
                <a16:creationId xmlns:a16="http://schemas.microsoft.com/office/drawing/2014/main" id="{8225231C-DD55-4BCC-BA42-184996052AC4}"/>
              </a:ext>
            </a:extLst>
          </p:cNvPr>
          <p:cNvSpPr/>
          <p:nvPr/>
        </p:nvSpPr>
        <p:spPr>
          <a:xfrm>
            <a:off x="7355176" y="4374518"/>
            <a:ext cx="61222" cy="61222"/>
          </a:xfrm>
          <a:prstGeom prst="rect">
            <a:avLst/>
          </a:prstGeom>
          <a:solidFill>
            <a:srgbClr val="FCA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28" dirty="0">
              <a:solidFill>
                <a:srgbClr val="FFFFFF"/>
              </a:solidFill>
            </a:endParaRPr>
          </a:p>
        </p:txBody>
      </p:sp>
      <p:sp>
        <p:nvSpPr>
          <p:cNvPr id="26" name="Rectangle 25">
            <a:extLst>
              <a:ext uri="{FF2B5EF4-FFF2-40B4-BE49-F238E27FC236}">
                <a16:creationId xmlns:a16="http://schemas.microsoft.com/office/drawing/2014/main" id="{BE225852-6063-4083-B9E0-5B03A9A33B65}"/>
              </a:ext>
            </a:extLst>
          </p:cNvPr>
          <p:cNvSpPr/>
          <p:nvPr/>
        </p:nvSpPr>
        <p:spPr>
          <a:xfrm>
            <a:off x="7355176" y="4254097"/>
            <a:ext cx="61222" cy="612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28" dirty="0">
              <a:solidFill>
                <a:srgbClr val="FFFFFF"/>
              </a:solidFill>
            </a:endParaRPr>
          </a:p>
        </p:txBody>
      </p:sp>
      <p:sp>
        <p:nvSpPr>
          <p:cNvPr id="27" name="Rectangle 26">
            <a:extLst>
              <a:ext uri="{FF2B5EF4-FFF2-40B4-BE49-F238E27FC236}">
                <a16:creationId xmlns:a16="http://schemas.microsoft.com/office/drawing/2014/main" id="{BFBA8378-D935-462A-9311-9E34B24880CC}"/>
              </a:ext>
            </a:extLst>
          </p:cNvPr>
          <p:cNvSpPr/>
          <p:nvPr/>
        </p:nvSpPr>
        <p:spPr>
          <a:xfrm>
            <a:off x="7355176" y="4133676"/>
            <a:ext cx="61222" cy="61222"/>
          </a:xfrm>
          <a:prstGeom prst="rect">
            <a:avLst/>
          </a:prstGeom>
          <a:solidFill>
            <a:srgbClr val="16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28" dirty="0">
              <a:solidFill>
                <a:srgbClr val="FFFFFF"/>
              </a:solidFill>
            </a:endParaRPr>
          </a:p>
        </p:txBody>
      </p:sp>
      <p:sp>
        <p:nvSpPr>
          <p:cNvPr id="28" name="Rectangle 27">
            <a:extLst>
              <a:ext uri="{FF2B5EF4-FFF2-40B4-BE49-F238E27FC236}">
                <a16:creationId xmlns:a16="http://schemas.microsoft.com/office/drawing/2014/main" id="{8CDC8E4B-81F7-48AB-B6D4-31B55E0D564E}"/>
              </a:ext>
            </a:extLst>
          </p:cNvPr>
          <p:cNvSpPr/>
          <p:nvPr/>
        </p:nvSpPr>
        <p:spPr>
          <a:xfrm>
            <a:off x="7355176" y="4374518"/>
            <a:ext cx="61222" cy="61222"/>
          </a:xfrm>
          <a:prstGeom prst="rect">
            <a:avLst/>
          </a:prstGeom>
          <a:solidFill>
            <a:srgbClr val="FCA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28" dirty="0">
              <a:solidFill>
                <a:srgbClr val="FFFFFF"/>
              </a:solidFill>
            </a:endParaRPr>
          </a:p>
        </p:txBody>
      </p:sp>
      <p:sp>
        <p:nvSpPr>
          <p:cNvPr id="29" name="Rectangle 28">
            <a:extLst>
              <a:ext uri="{FF2B5EF4-FFF2-40B4-BE49-F238E27FC236}">
                <a16:creationId xmlns:a16="http://schemas.microsoft.com/office/drawing/2014/main" id="{CA61B33F-56B6-4012-A783-7B6C81E83238}"/>
              </a:ext>
            </a:extLst>
          </p:cNvPr>
          <p:cNvSpPr/>
          <p:nvPr/>
        </p:nvSpPr>
        <p:spPr>
          <a:xfrm>
            <a:off x="7355176" y="4254097"/>
            <a:ext cx="61222" cy="61222"/>
          </a:xfrm>
          <a:prstGeom prst="rect">
            <a:avLst/>
          </a:prstGeom>
          <a:solidFill>
            <a:srgbClr val="809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28" dirty="0">
              <a:solidFill>
                <a:srgbClr val="FFFFFF"/>
              </a:solidFill>
            </a:endParaRPr>
          </a:p>
        </p:txBody>
      </p:sp>
      <p:sp>
        <p:nvSpPr>
          <p:cNvPr id="2" name="TextBox 1">
            <a:extLst>
              <a:ext uri="{FF2B5EF4-FFF2-40B4-BE49-F238E27FC236}">
                <a16:creationId xmlns:a16="http://schemas.microsoft.com/office/drawing/2014/main" id="{703D7B3A-8106-4926-88CC-5EA510E190C5}"/>
              </a:ext>
            </a:extLst>
          </p:cNvPr>
          <p:cNvSpPr txBox="1"/>
          <p:nvPr/>
        </p:nvSpPr>
        <p:spPr>
          <a:xfrm>
            <a:off x="7466432" y="4113054"/>
            <a:ext cx="622222" cy="94193"/>
          </a:xfrm>
          <a:prstGeom prst="rect">
            <a:avLst/>
          </a:prstGeom>
          <a:noFill/>
        </p:spPr>
        <p:txBody>
          <a:bodyPr wrap="square" lIns="0" tIns="0" rIns="0" bIns="0" rtlCol="0">
            <a:spAutoFit/>
          </a:bodyPr>
          <a:lstStyle/>
          <a:p>
            <a:r>
              <a:rPr lang="en-GB" sz="612" dirty="0">
                <a:solidFill>
                  <a:srgbClr val="0D3232"/>
                </a:solidFill>
              </a:rPr>
              <a:t>Growth: 70.4%</a:t>
            </a:r>
          </a:p>
        </p:txBody>
      </p:sp>
      <p:sp>
        <p:nvSpPr>
          <p:cNvPr id="30" name="TextBox 29">
            <a:extLst>
              <a:ext uri="{FF2B5EF4-FFF2-40B4-BE49-F238E27FC236}">
                <a16:creationId xmlns:a16="http://schemas.microsoft.com/office/drawing/2014/main" id="{6DD22563-AEC8-4F6C-A6C2-4CB7991B5BDC}"/>
              </a:ext>
            </a:extLst>
          </p:cNvPr>
          <p:cNvSpPr txBox="1"/>
          <p:nvPr/>
        </p:nvSpPr>
        <p:spPr>
          <a:xfrm>
            <a:off x="7471057" y="4224808"/>
            <a:ext cx="815967" cy="94193"/>
          </a:xfrm>
          <a:prstGeom prst="rect">
            <a:avLst/>
          </a:prstGeom>
          <a:noFill/>
        </p:spPr>
        <p:txBody>
          <a:bodyPr wrap="square" lIns="0" tIns="0" rIns="0" bIns="0" rtlCol="0">
            <a:spAutoFit/>
          </a:bodyPr>
          <a:lstStyle/>
          <a:p>
            <a:r>
              <a:rPr lang="en-GB" sz="612" dirty="0">
                <a:solidFill>
                  <a:srgbClr val="698282"/>
                </a:solidFill>
              </a:rPr>
              <a:t>Defensive: 26.7%</a:t>
            </a:r>
          </a:p>
        </p:txBody>
      </p:sp>
      <p:sp>
        <p:nvSpPr>
          <p:cNvPr id="31" name="TextBox 30">
            <a:extLst>
              <a:ext uri="{FF2B5EF4-FFF2-40B4-BE49-F238E27FC236}">
                <a16:creationId xmlns:a16="http://schemas.microsoft.com/office/drawing/2014/main" id="{49148FCF-E594-47EA-B4EE-C5DFAC8563C2}"/>
              </a:ext>
            </a:extLst>
          </p:cNvPr>
          <p:cNvSpPr txBox="1"/>
          <p:nvPr/>
        </p:nvSpPr>
        <p:spPr>
          <a:xfrm>
            <a:off x="7466432" y="4341527"/>
            <a:ext cx="820593" cy="94193"/>
          </a:xfrm>
          <a:prstGeom prst="rect">
            <a:avLst/>
          </a:prstGeom>
          <a:noFill/>
        </p:spPr>
        <p:txBody>
          <a:bodyPr wrap="square" lIns="0" tIns="0" rIns="0" bIns="0" rtlCol="0">
            <a:spAutoFit/>
          </a:bodyPr>
          <a:lstStyle/>
          <a:p>
            <a:r>
              <a:rPr lang="en-GB" sz="612" dirty="0">
                <a:solidFill>
                  <a:srgbClr val="FCAA28"/>
                </a:solidFill>
              </a:rPr>
              <a:t>Uncorrelated: 2.9%</a:t>
            </a:r>
          </a:p>
        </p:txBody>
      </p:sp>
      <p:sp>
        <p:nvSpPr>
          <p:cNvPr id="34" name="Rectangle 33">
            <a:extLst>
              <a:ext uri="{FF2B5EF4-FFF2-40B4-BE49-F238E27FC236}">
                <a16:creationId xmlns:a16="http://schemas.microsoft.com/office/drawing/2014/main" id="{E52DE58C-7D0E-478B-AD8C-E5E26205937E}"/>
              </a:ext>
            </a:extLst>
          </p:cNvPr>
          <p:cNvSpPr>
            <a:spLocks noChangeArrowheads="1"/>
          </p:cNvSpPr>
          <p:nvPr/>
        </p:nvSpPr>
        <p:spPr bwMode="auto">
          <a:xfrm>
            <a:off x="976668" y="1139010"/>
            <a:ext cx="2828546" cy="220271"/>
          </a:xfrm>
          <a:prstGeom prst="rect">
            <a:avLst/>
          </a:prstGeom>
          <a:noFill/>
          <a:ln w="9525" algn="ctr">
            <a:noFill/>
            <a:miter lim="800000"/>
            <a:headEnd/>
            <a:tailEnd/>
          </a:ln>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buClr>
                <a:srgbClr val="3333CC"/>
              </a:buClr>
              <a:buSzPct val="120000"/>
            </a:pPr>
            <a:r>
              <a:rPr lang="en-GB" sz="1000" b="1" dirty="0">
                <a:solidFill>
                  <a:srgbClr val="424242"/>
                </a:solidFill>
                <a:cs typeface="Arial" pitchFamily="34" charset="0"/>
              </a:rPr>
              <a:t>We pick sustainable income generators</a:t>
            </a:r>
            <a:endParaRPr lang="en-US" sz="1000" b="1" dirty="0">
              <a:solidFill>
                <a:srgbClr val="424242"/>
              </a:solidFill>
              <a:cs typeface="Arial" charset="0"/>
            </a:endParaRPr>
          </a:p>
        </p:txBody>
      </p:sp>
      <p:sp>
        <p:nvSpPr>
          <p:cNvPr id="33" name="Rectangle 32">
            <a:extLst>
              <a:ext uri="{FF2B5EF4-FFF2-40B4-BE49-F238E27FC236}">
                <a16:creationId xmlns:a16="http://schemas.microsoft.com/office/drawing/2014/main" id="{B1C5D2AC-A56E-4E40-98E6-BB1B10149242}"/>
              </a:ext>
            </a:extLst>
          </p:cNvPr>
          <p:cNvSpPr/>
          <p:nvPr/>
        </p:nvSpPr>
        <p:spPr>
          <a:xfrm>
            <a:off x="1898073" y="4736779"/>
            <a:ext cx="6129053" cy="797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a:t>Source: Ninety One, 31 August 2020. Pie shown on a contribution to risk basis (%)</a:t>
            </a:r>
            <a:endParaRPr lang="en-US" sz="500" dirty="0"/>
          </a:p>
        </p:txBody>
      </p:sp>
    </p:spTree>
    <p:extLst>
      <p:ext uri="{BB962C8B-B14F-4D97-AF65-F5344CB8AC3E}">
        <p14:creationId xmlns:p14="http://schemas.microsoft.com/office/powerpoint/2010/main" val="3033613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42AAB-E501-4ECD-AD17-3CFA4827CEE0}"/>
              </a:ext>
            </a:extLst>
          </p:cNvPr>
          <p:cNvSpPr>
            <a:spLocks noGrp="1"/>
          </p:cNvSpPr>
          <p:nvPr>
            <p:ph type="title"/>
          </p:nvPr>
        </p:nvSpPr>
        <p:spPr/>
        <p:txBody>
          <a:bodyPr>
            <a:normAutofit fontScale="90000"/>
          </a:bodyPr>
          <a:lstStyle/>
          <a:p>
            <a:r>
              <a:rPr lang="en-GB" dirty="0"/>
              <a:t>Diversified across key income generating </a:t>
            </a:r>
          </a:p>
        </p:txBody>
      </p:sp>
      <p:sp>
        <p:nvSpPr>
          <p:cNvPr id="3" name="Text Placeholder 2">
            <a:extLst>
              <a:ext uri="{FF2B5EF4-FFF2-40B4-BE49-F238E27FC236}">
                <a16:creationId xmlns:a16="http://schemas.microsoft.com/office/drawing/2014/main" id="{B3B73F8F-D436-4A0F-9E82-36A5045F4430}"/>
              </a:ext>
            </a:extLst>
          </p:cNvPr>
          <p:cNvSpPr>
            <a:spLocks noGrp="1"/>
          </p:cNvSpPr>
          <p:nvPr>
            <p:ph idx="1"/>
          </p:nvPr>
        </p:nvSpPr>
        <p:spPr>
          <a:xfrm>
            <a:off x="599502" y="826710"/>
            <a:ext cx="8151019" cy="3767913"/>
          </a:xfrm>
        </p:spPr>
        <p:txBody>
          <a:bodyPr/>
          <a:lstStyle/>
          <a:p>
            <a:r>
              <a:rPr lang="en-GB"/>
              <a:t>Example of holdings in the </a:t>
            </a:r>
            <a:r>
              <a:rPr lang="en-US"/>
              <a:t>OMI </a:t>
            </a:r>
            <a:r>
              <a:rPr lang="en-US" dirty="0"/>
              <a:t>Global Cautious Fund </a:t>
            </a:r>
            <a:endParaRPr lang="en-GB" dirty="0"/>
          </a:p>
        </p:txBody>
      </p:sp>
      <p:pic>
        <p:nvPicPr>
          <p:cNvPr id="7" name="Picture 6">
            <a:extLst>
              <a:ext uri="{FF2B5EF4-FFF2-40B4-BE49-F238E27FC236}">
                <a16:creationId xmlns:a16="http://schemas.microsoft.com/office/drawing/2014/main" id="{A13BABD4-7823-4031-B224-036A2AB066C6}"/>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Effect>
                      <a14:brightnessContrast bright="10000" contrast="70000"/>
                    </a14:imgEffect>
                  </a14:imgLayer>
                </a14:imgProps>
              </a:ext>
              <a:ext uri="{28A0092B-C50C-407E-A947-70E740481C1C}">
                <a14:useLocalDpi xmlns:a14="http://schemas.microsoft.com/office/drawing/2010/main"/>
              </a:ext>
            </a:extLst>
          </a:blip>
          <a:stretch>
            <a:fillRect/>
          </a:stretch>
        </p:blipFill>
        <p:spPr>
          <a:xfrm>
            <a:off x="6005737" y="1690746"/>
            <a:ext cx="1246614" cy="878660"/>
          </a:xfrm>
          <a:prstGeom prst="rect">
            <a:avLst/>
          </a:prstGeom>
        </p:spPr>
      </p:pic>
      <p:sp>
        <p:nvSpPr>
          <p:cNvPr id="10" name="Rectangle 9">
            <a:extLst>
              <a:ext uri="{FF2B5EF4-FFF2-40B4-BE49-F238E27FC236}">
                <a16:creationId xmlns:a16="http://schemas.microsoft.com/office/drawing/2014/main" id="{E081815F-A768-41BD-9715-3E513AF60F62}"/>
              </a:ext>
            </a:extLst>
          </p:cNvPr>
          <p:cNvSpPr/>
          <p:nvPr/>
        </p:nvSpPr>
        <p:spPr>
          <a:xfrm>
            <a:off x="1046870" y="1388389"/>
            <a:ext cx="196918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defTabSz="651638">
              <a:spcBef>
                <a:spcPts val="20"/>
              </a:spcBef>
            </a:pPr>
            <a:r>
              <a:rPr lang="en-GB" sz="1000" b="1" dirty="0">
                <a:solidFill>
                  <a:srgbClr val="424242"/>
                </a:solidFill>
              </a:rPr>
              <a:t>Equity examples</a:t>
            </a:r>
          </a:p>
        </p:txBody>
      </p:sp>
      <p:sp>
        <p:nvSpPr>
          <p:cNvPr id="11" name="Rectangle 10">
            <a:extLst>
              <a:ext uri="{FF2B5EF4-FFF2-40B4-BE49-F238E27FC236}">
                <a16:creationId xmlns:a16="http://schemas.microsoft.com/office/drawing/2014/main" id="{5C1EAEF8-E3C0-4965-B583-A5F348D05B78}"/>
              </a:ext>
            </a:extLst>
          </p:cNvPr>
          <p:cNvSpPr/>
          <p:nvPr/>
        </p:nvSpPr>
        <p:spPr>
          <a:xfrm>
            <a:off x="3539238" y="1388390"/>
            <a:ext cx="1982956"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defTabSz="651638">
              <a:spcBef>
                <a:spcPts val="20"/>
              </a:spcBef>
            </a:pPr>
            <a:r>
              <a:rPr lang="en-GB" sz="1000" b="1" dirty="0">
                <a:solidFill>
                  <a:srgbClr val="424242"/>
                </a:solidFill>
              </a:rPr>
              <a:t>Corporate bond examples</a:t>
            </a:r>
          </a:p>
        </p:txBody>
      </p:sp>
      <p:sp>
        <p:nvSpPr>
          <p:cNvPr id="12" name="Rectangle 11">
            <a:extLst>
              <a:ext uri="{FF2B5EF4-FFF2-40B4-BE49-F238E27FC236}">
                <a16:creationId xmlns:a16="http://schemas.microsoft.com/office/drawing/2014/main" id="{18226352-9008-48ED-B67E-C2536D4F3DDD}"/>
              </a:ext>
            </a:extLst>
          </p:cNvPr>
          <p:cNvSpPr/>
          <p:nvPr/>
        </p:nvSpPr>
        <p:spPr>
          <a:xfrm>
            <a:off x="6046010" y="1388389"/>
            <a:ext cx="2182557"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defTabSz="651638">
              <a:spcBef>
                <a:spcPts val="20"/>
              </a:spcBef>
            </a:pPr>
            <a:r>
              <a:rPr lang="en-GB" sz="1000" b="1" dirty="0">
                <a:solidFill>
                  <a:srgbClr val="424242"/>
                </a:solidFill>
              </a:rPr>
              <a:t>Sovereign examples</a:t>
            </a:r>
          </a:p>
        </p:txBody>
      </p:sp>
      <p:pic>
        <p:nvPicPr>
          <p:cNvPr id="14" name="Picture 2" descr="https://upload.wikimedia.org/wikipedia/commons/thumb/3/32/Virgin_Media.svg/1280px-Virgin_Media.svg.png">
            <a:extLst>
              <a:ext uri="{FF2B5EF4-FFF2-40B4-BE49-F238E27FC236}">
                <a16:creationId xmlns:a16="http://schemas.microsoft.com/office/drawing/2014/main" id="{568B73FC-2FA6-4B2A-AC43-EF760764AABC}"/>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0"/>
                    </a14:imgEffect>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3567212" y="1761429"/>
            <a:ext cx="1084341" cy="633662"/>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Connector 20">
            <a:extLst>
              <a:ext uri="{FF2B5EF4-FFF2-40B4-BE49-F238E27FC236}">
                <a16:creationId xmlns:a16="http://schemas.microsoft.com/office/drawing/2014/main" id="{AF967A37-A1B7-4E9A-A9A8-1ED6B0562DB8}"/>
              </a:ext>
            </a:extLst>
          </p:cNvPr>
          <p:cNvCxnSpPr/>
          <p:nvPr/>
        </p:nvCxnSpPr>
        <p:spPr>
          <a:xfrm>
            <a:off x="1044098" y="1639397"/>
            <a:ext cx="1971959" cy="0"/>
          </a:xfrm>
          <a:prstGeom prst="line">
            <a:avLst/>
          </a:prstGeom>
          <a:ln w="25400">
            <a:solidFill>
              <a:srgbClr val="16543A"/>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25A54B6-D21C-4003-809D-7472823D1685}"/>
              </a:ext>
            </a:extLst>
          </p:cNvPr>
          <p:cNvCxnSpPr/>
          <p:nvPr/>
        </p:nvCxnSpPr>
        <p:spPr>
          <a:xfrm>
            <a:off x="3539238" y="1639397"/>
            <a:ext cx="1983590" cy="0"/>
          </a:xfrm>
          <a:prstGeom prst="line">
            <a:avLst/>
          </a:prstGeom>
          <a:ln w="25400">
            <a:solidFill>
              <a:srgbClr val="16543A"/>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6836FC9-2DAA-4274-8A0A-607F4B1A677F}"/>
              </a:ext>
            </a:extLst>
          </p:cNvPr>
          <p:cNvCxnSpPr/>
          <p:nvPr/>
        </p:nvCxnSpPr>
        <p:spPr>
          <a:xfrm>
            <a:off x="6046010" y="1639397"/>
            <a:ext cx="1983590" cy="0"/>
          </a:xfrm>
          <a:prstGeom prst="line">
            <a:avLst/>
          </a:prstGeom>
          <a:ln w="25400">
            <a:solidFill>
              <a:schemeClr val="accent4"/>
            </a:solidFill>
            <a:headEnd w="lg" len="med"/>
            <a:tailEnd type="none" w="lg" len="med"/>
          </a:ln>
        </p:spPr>
        <p:style>
          <a:lnRef idx="1">
            <a:schemeClr val="accent1"/>
          </a:lnRef>
          <a:fillRef idx="0">
            <a:schemeClr val="accent1"/>
          </a:fillRef>
          <a:effectRef idx="0">
            <a:schemeClr val="accent1"/>
          </a:effectRef>
          <a:fontRef idx="minor">
            <a:schemeClr val="tx1"/>
          </a:fontRef>
        </p:style>
      </p:cxnSp>
      <p:pic>
        <p:nvPicPr>
          <p:cNvPr id="28" name="Picture 27">
            <a:extLst>
              <a:ext uri="{FF2B5EF4-FFF2-40B4-BE49-F238E27FC236}">
                <a16:creationId xmlns:a16="http://schemas.microsoft.com/office/drawing/2014/main" id="{25E725F5-E4D8-4CD2-BB79-5DA4722BC30C}"/>
              </a:ext>
            </a:extLst>
          </p:cNvPr>
          <p:cNvPicPr>
            <a:picLocks noChangeAspect="1"/>
          </p:cNvPicPr>
          <p:nvPr/>
        </p:nvPicPr>
        <p:blipFill>
          <a:blip r:embed="rId7"/>
          <a:stretch>
            <a:fillRect/>
          </a:stretch>
        </p:blipFill>
        <p:spPr>
          <a:xfrm>
            <a:off x="1039386" y="2717567"/>
            <a:ext cx="1853519" cy="629366"/>
          </a:xfrm>
          <a:prstGeom prst="rect">
            <a:avLst/>
          </a:prstGeom>
        </p:spPr>
      </p:pic>
      <p:pic>
        <p:nvPicPr>
          <p:cNvPr id="5" name="Picture 4">
            <a:extLst>
              <a:ext uri="{FF2B5EF4-FFF2-40B4-BE49-F238E27FC236}">
                <a16:creationId xmlns:a16="http://schemas.microsoft.com/office/drawing/2014/main" id="{5708D960-264E-4F9D-B690-4E33162A2A67}"/>
              </a:ext>
            </a:extLst>
          </p:cNvPr>
          <p:cNvPicPr>
            <a:picLocks noChangeAspect="1"/>
          </p:cNvPicPr>
          <p:nvPr/>
        </p:nvPicPr>
        <p:blipFill>
          <a:blip r:embed="rId8"/>
          <a:stretch>
            <a:fillRect/>
          </a:stretch>
        </p:blipFill>
        <p:spPr>
          <a:xfrm>
            <a:off x="1039386" y="1747250"/>
            <a:ext cx="1209953" cy="712346"/>
          </a:xfrm>
          <a:prstGeom prst="rect">
            <a:avLst/>
          </a:prstGeom>
        </p:spPr>
      </p:pic>
      <p:pic>
        <p:nvPicPr>
          <p:cNvPr id="6" name="Picture 5">
            <a:extLst>
              <a:ext uri="{FF2B5EF4-FFF2-40B4-BE49-F238E27FC236}">
                <a16:creationId xmlns:a16="http://schemas.microsoft.com/office/drawing/2014/main" id="{D83BC94D-FC82-4567-9A07-92B1E960842E}"/>
              </a:ext>
            </a:extLst>
          </p:cNvPr>
          <p:cNvPicPr>
            <a:picLocks noChangeAspect="1"/>
          </p:cNvPicPr>
          <p:nvPr/>
        </p:nvPicPr>
        <p:blipFill>
          <a:blip r:embed="rId9"/>
          <a:stretch>
            <a:fillRect/>
          </a:stretch>
        </p:blipFill>
        <p:spPr>
          <a:xfrm>
            <a:off x="3567212" y="2605165"/>
            <a:ext cx="1695960" cy="824748"/>
          </a:xfrm>
          <a:prstGeom prst="rect">
            <a:avLst/>
          </a:prstGeom>
        </p:spPr>
      </p:pic>
      <p:pic>
        <p:nvPicPr>
          <p:cNvPr id="29" name="Picture 28">
            <a:extLst>
              <a:ext uri="{FF2B5EF4-FFF2-40B4-BE49-F238E27FC236}">
                <a16:creationId xmlns:a16="http://schemas.microsoft.com/office/drawing/2014/main" id="{8374D430-3BDE-4BFD-B0EB-C370BCE548BC}"/>
              </a:ext>
            </a:extLst>
          </p:cNvPr>
          <p:cNvPicPr>
            <a:picLocks noChangeAspect="1"/>
          </p:cNvPicPr>
          <p:nvPr/>
        </p:nvPicPr>
        <p:blipFill>
          <a:blip r:embed="rId10"/>
          <a:stretch>
            <a:fillRect/>
          </a:stretch>
        </p:blipFill>
        <p:spPr>
          <a:xfrm>
            <a:off x="6046010" y="2615640"/>
            <a:ext cx="1911015" cy="803798"/>
          </a:xfrm>
          <a:prstGeom prst="rect">
            <a:avLst/>
          </a:prstGeom>
        </p:spPr>
      </p:pic>
      <p:sp>
        <p:nvSpPr>
          <p:cNvPr id="25" name="Rectangle 24">
            <a:extLst>
              <a:ext uri="{FF2B5EF4-FFF2-40B4-BE49-F238E27FC236}">
                <a16:creationId xmlns:a16="http://schemas.microsoft.com/office/drawing/2014/main" id="{45067415-1832-444C-A46E-76273693BF84}"/>
              </a:ext>
            </a:extLst>
          </p:cNvPr>
          <p:cNvSpPr/>
          <p:nvPr/>
        </p:nvSpPr>
        <p:spPr>
          <a:xfrm>
            <a:off x="0" y="4278355"/>
            <a:ext cx="9143999" cy="246221"/>
          </a:xfrm>
          <a:prstGeom prst="rect">
            <a:avLst/>
          </a:prstGeom>
        </p:spPr>
        <p:txBody>
          <a:bodyPr wrap="square" tIns="0" bIns="0" anchor="b" anchorCtr="0">
            <a:spAutoFit/>
          </a:bodyPr>
          <a:lstStyle/>
          <a:p>
            <a:pPr algn="ctr"/>
            <a:r>
              <a:rPr lang="en-US" sz="1600" b="1" dirty="0">
                <a:solidFill>
                  <a:schemeClr val="accent3"/>
                </a:solidFill>
              </a:rPr>
              <a:t>Every single holding is chosen for its ability to meet our objectives</a:t>
            </a:r>
          </a:p>
        </p:txBody>
      </p:sp>
      <p:sp>
        <p:nvSpPr>
          <p:cNvPr id="18" name="Rectangle 17">
            <a:extLst>
              <a:ext uri="{FF2B5EF4-FFF2-40B4-BE49-F238E27FC236}">
                <a16:creationId xmlns:a16="http://schemas.microsoft.com/office/drawing/2014/main" id="{29FB55D8-81DE-4C9A-B72C-79122A4440BB}"/>
              </a:ext>
            </a:extLst>
          </p:cNvPr>
          <p:cNvSpPr/>
          <p:nvPr/>
        </p:nvSpPr>
        <p:spPr>
          <a:xfrm>
            <a:off x="1898073" y="4736779"/>
            <a:ext cx="6129053" cy="2182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a:t>No representation is being made that any investment will or is likely to achieve profits or losses similar to those achieved in the past, or that significant losses will be avoided.</a:t>
            </a:r>
          </a:p>
          <a:p>
            <a:pPr>
              <a:lnSpc>
                <a:spcPct val="80000"/>
              </a:lnSpc>
              <a:spcBef>
                <a:spcPct val="20000"/>
              </a:spcBef>
              <a:buClr>
                <a:schemeClr val="accent2"/>
              </a:buClr>
            </a:pPr>
            <a:r>
              <a:rPr lang="en-US" sz="500"/>
              <a:t>Source: Ninety One, 31 August 2020. This is not a buy, sell or hold recommendation for any particular security. The specific companies listed or discussed herein are included as representative transactions of the portfolio. Equity yields are trailing 12-month dividend yields. Bond yields are yield-to-maturity.</a:t>
            </a:r>
            <a:endParaRPr lang="en-US" sz="500" dirty="0"/>
          </a:p>
        </p:txBody>
      </p:sp>
    </p:spTree>
    <p:extLst>
      <p:ext uri="{BB962C8B-B14F-4D97-AF65-F5344CB8AC3E}">
        <p14:creationId xmlns:p14="http://schemas.microsoft.com/office/powerpoint/2010/main" val="1083770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791E5-EF56-477B-9EE3-A9537FB48722}"/>
              </a:ext>
            </a:extLst>
          </p:cNvPr>
          <p:cNvSpPr>
            <a:spLocks noGrp="1"/>
          </p:cNvSpPr>
          <p:nvPr>
            <p:ph type="title"/>
          </p:nvPr>
        </p:nvSpPr>
        <p:spPr/>
        <p:txBody>
          <a:bodyPr>
            <a:normAutofit fontScale="90000"/>
          </a:bodyPr>
          <a:lstStyle/>
          <a:p>
            <a:r>
              <a:rPr lang="en-GB" dirty="0"/>
              <a:t>A defensive portfolio for uncertain times</a:t>
            </a:r>
          </a:p>
        </p:txBody>
      </p:sp>
      <p:sp>
        <p:nvSpPr>
          <p:cNvPr id="6" name="Rectangle 5">
            <a:extLst>
              <a:ext uri="{FF2B5EF4-FFF2-40B4-BE49-F238E27FC236}">
                <a16:creationId xmlns:a16="http://schemas.microsoft.com/office/drawing/2014/main" id="{23A1F879-7567-4CA3-818D-6B56A04CBC8F}"/>
              </a:ext>
            </a:extLst>
          </p:cNvPr>
          <p:cNvSpPr/>
          <p:nvPr/>
        </p:nvSpPr>
        <p:spPr bwMode="gray">
          <a:xfrm>
            <a:off x="4300994" y="2911349"/>
            <a:ext cx="880123" cy="429623"/>
          </a:xfrm>
          <a:prstGeom prst="rect">
            <a:avLst/>
          </a:prstGeom>
          <a:solidFill>
            <a:schemeClr val="accent2"/>
          </a:solidFill>
          <a:ln w="6350">
            <a:noFill/>
            <a:miter lim="800000"/>
            <a:headEnd/>
            <a:tailEnd/>
          </a:ln>
          <a:effectLst/>
        </p:spPr>
        <p:txBody>
          <a:bodyPr lIns="48978" tIns="48978" rIns="48978" bIns="48978" rtlCol="0" anchor="ctr"/>
          <a:lstStyle/>
          <a:p>
            <a:pPr>
              <a:spcBef>
                <a:spcPct val="0"/>
              </a:spcBef>
            </a:pPr>
            <a:r>
              <a:rPr lang="en-GB" sz="2400" dirty="0">
                <a:solidFill>
                  <a:schemeClr val="bg1"/>
                </a:solidFill>
                <a:latin typeface="+mj-lt"/>
                <a:cs typeface="Arial" charset="0"/>
              </a:rPr>
              <a:t>76</a:t>
            </a:r>
            <a:r>
              <a:rPr lang="en-GB" sz="2400" baseline="30000" dirty="0">
                <a:solidFill>
                  <a:schemeClr val="bg1"/>
                </a:solidFill>
                <a:latin typeface="+mj-lt"/>
                <a:cs typeface="Arial" charset="0"/>
              </a:rPr>
              <a:t>%</a:t>
            </a:r>
            <a:endParaRPr lang="en-GB" sz="2400" dirty="0">
              <a:solidFill>
                <a:schemeClr val="bg1"/>
              </a:solidFill>
              <a:latin typeface="+mj-lt"/>
              <a:cs typeface="Arial" charset="0"/>
            </a:endParaRPr>
          </a:p>
        </p:txBody>
      </p:sp>
      <p:sp>
        <p:nvSpPr>
          <p:cNvPr id="7" name="Rectangle 6">
            <a:extLst>
              <a:ext uri="{FF2B5EF4-FFF2-40B4-BE49-F238E27FC236}">
                <a16:creationId xmlns:a16="http://schemas.microsoft.com/office/drawing/2014/main" id="{25557422-6491-4562-88CA-2CE89048F546}"/>
              </a:ext>
            </a:extLst>
          </p:cNvPr>
          <p:cNvSpPr/>
          <p:nvPr/>
        </p:nvSpPr>
        <p:spPr bwMode="gray">
          <a:xfrm>
            <a:off x="2244892" y="1315910"/>
            <a:ext cx="1433073" cy="429623"/>
          </a:xfrm>
          <a:prstGeom prst="rect">
            <a:avLst/>
          </a:prstGeom>
          <a:noFill/>
          <a:ln w="12700">
            <a:solidFill>
              <a:schemeClr val="accent1"/>
            </a:solidFill>
            <a:miter lim="800000"/>
            <a:headEnd/>
            <a:tailEnd/>
          </a:ln>
          <a:effectLst/>
        </p:spPr>
        <p:txBody>
          <a:bodyPr lIns="48978" tIns="48978" rIns="48978" bIns="48978" rtlCol="0" anchor="t"/>
          <a:lstStyle/>
          <a:p>
            <a:pPr>
              <a:spcBef>
                <a:spcPct val="0"/>
              </a:spcBef>
            </a:pPr>
            <a:r>
              <a:rPr lang="en-GB" sz="1088" dirty="0">
                <a:solidFill>
                  <a:schemeClr val="accent1"/>
                </a:solidFill>
                <a:latin typeface="+mj-lt"/>
                <a:cs typeface="Arial" charset="0"/>
              </a:rPr>
              <a:t>Short duration</a:t>
            </a:r>
          </a:p>
        </p:txBody>
      </p:sp>
      <p:sp>
        <p:nvSpPr>
          <p:cNvPr id="8" name="Rectangle 7">
            <a:extLst>
              <a:ext uri="{FF2B5EF4-FFF2-40B4-BE49-F238E27FC236}">
                <a16:creationId xmlns:a16="http://schemas.microsoft.com/office/drawing/2014/main" id="{8B74B7F0-4D4C-4DC0-88C8-F36A6BCFC7BB}"/>
              </a:ext>
            </a:extLst>
          </p:cNvPr>
          <p:cNvSpPr/>
          <p:nvPr/>
        </p:nvSpPr>
        <p:spPr bwMode="gray">
          <a:xfrm>
            <a:off x="2244892" y="1849066"/>
            <a:ext cx="1433073" cy="429623"/>
          </a:xfrm>
          <a:prstGeom prst="rect">
            <a:avLst/>
          </a:prstGeom>
          <a:noFill/>
          <a:ln w="12700">
            <a:solidFill>
              <a:schemeClr val="accent1"/>
            </a:solidFill>
            <a:miter lim="800000"/>
            <a:headEnd/>
            <a:tailEnd/>
          </a:ln>
          <a:effectLst/>
        </p:spPr>
        <p:txBody>
          <a:bodyPr lIns="48978" tIns="48978" rIns="48978" bIns="48978" rtlCol="0" anchor="t"/>
          <a:lstStyle/>
          <a:p>
            <a:pPr>
              <a:spcBef>
                <a:spcPct val="0"/>
              </a:spcBef>
            </a:pPr>
            <a:r>
              <a:rPr lang="en-GB" sz="1088" dirty="0">
                <a:solidFill>
                  <a:schemeClr val="accent1"/>
                </a:solidFill>
                <a:latin typeface="+mj-lt"/>
                <a:cs typeface="Arial" charset="0"/>
              </a:rPr>
              <a:t>Low volatility</a:t>
            </a:r>
          </a:p>
        </p:txBody>
      </p:sp>
      <p:sp>
        <p:nvSpPr>
          <p:cNvPr id="9" name="Rectangle 8">
            <a:extLst>
              <a:ext uri="{FF2B5EF4-FFF2-40B4-BE49-F238E27FC236}">
                <a16:creationId xmlns:a16="http://schemas.microsoft.com/office/drawing/2014/main" id="{4E25F43C-77FA-4C07-B4E9-57AEECEB5E61}"/>
              </a:ext>
            </a:extLst>
          </p:cNvPr>
          <p:cNvSpPr/>
          <p:nvPr/>
        </p:nvSpPr>
        <p:spPr bwMode="gray">
          <a:xfrm>
            <a:off x="2244892" y="2382222"/>
            <a:ext cx="1433073" cy="429623"/>
          </a:xfrm>
          <a:prstGeom prst="rect">
            <a:avLst/>
          </a:prstGeom>
          <a:noFill/>
          <a:ln w="12700">
            <a:solidFill>
              <a:schemeClr val="accent1"/>
            </a:solidFill>
            <a:miter lim="800000"/>
            <a:headEnd/>
            <a:tailEnd/>
          </a:ln>
          <a:effectLst/>
        </p:spPr>
        <p:txBody>
          <a:bodyPr lIns="48978" tIns="48978" rIns="48978" bIns="48978" rtlCol="0" anchor="t"/>
          <a:lstStyle/>
          <a:p>
            <a:pPr>
              <a:spcBef>
                <a:spcPct val="0"/>
              </a:spcBef>
            </a:pPr>
            <a:r>
              <a:rPr lang="en-GB" sz="1088" dirty="0">
                <a:solidFill>
                  <a:schemeClr val="accent1"/>
                </a:solidFill>
                <a:latin typeface="+mj-lt"/>
                <a:cs typeface="Arial" charset="0"/>
              </a:rPr>
              <a:t>Downside aware</a:t>
            </a:r>
          </a:p>
        </p:txBody>
      </p:sp>
      <p:sp>
        <p:nvSpPr>
          <p:cNvPr id="10" name="Rectangle 9">
            <a:extLst>
              <a:ext uri="{FF2B5EF4-FFF2-40B4-BE49-F238E27FC236}">
                <a16:creationId xmlns:a16="http://schemas.microsoft.com/office/drawing/2014/main" id="{9C9B9596-5AB7-4BDE-A388-8D46605C2CBF}"/>
              </a:ext>
            </a:extLst>
          </p:cNvPr>
          <p:cNvSpPr/>
          <p:nvPr/>
        </p:nvSpPr>
        <p:spPr bwMode="gray">
          <a:xfrm>
            <a:off x="2244892" y="2913034"/>
            <a:ext cx="1433073" cy="429623"/>
          </a:xfrm>
          <a:prstGeom prst="rect">
            <a:avLst/>
          </a:prstGeom>
          <a:noFill/>
          <a:ln w="12700">
            <a:solidFill>
              <a:schemeClr val="accent1"/>
            </a:solidFill>
            <a:miter lim="800000"/>
            <a:headEnd/>
            <a:tailEnd/>
          </a:ln>
          <a:effectLst/>
        </p:spPr>
        <p:txBody>
          <a:bodyPr lIns="48978" tIns="48978" rIns="48978" bIns="48978" rtlCol="0" anchor="t"/>
          <a:lstStyle/>
          <a:p>
            <a:pPr>
              <a:spcBef>
                <a:spcPct val="0"/>
              </a:spcBef>
            </a:pPr>
            <a:r>
              <a:rPr lang="en-GB" sz="1088" dirty="0">
                <a:solidFill>
                  <a:schemeClr val="accent1"/>
                </a:solidFill>
                <a:latin typeface="+mj-lt"/>
                <a:cs typeface="Arial" charset="0"/>
              </a:rPr>
              <a:t>Defensive focus</a:t>
            </a:r>
          </a:p>
        </p:txBody>
      </p:sp>
      <p:sp>
        <p:nvSpPr>
          <p:cNvPr id="11" name="Rectangle 10">
            <a:extLst>
              <a:ext uri="{FF2B5EF4-FFF2-40B4-BE49-F238E27FC236}">
                <a16:creationId xmlns:a16="http://schemas.microsoft.com/office/drawing/2014/main" id="{027EFDBF-CEA6-4D19-ABF5-2E6792604640}"/>
              </a:ext>
            </a:extLst>
          </p:cNvPr>
          <p:cNvSpPr/>
          <p:nvPr/>
        </p:nvSpPr>
        <p:spPr bwMode="gray">
          <a:xfrm>
            <a:off x="2244892" y="3443847"/>
            <a:ext cx="1433073" cy="429623"/>
          </a:xfrm>
          <a:prstGeom prst="rect">
            <a:avLst/>
          </a:prstGeom>
          <a:noFill/>
          <a:ln w="12700">
            <a:solidFill>
              <a:schemeClr val="accent1"/>
            </a:solidFill>
            <a:miter lim="800000"/>
            <a:headEnd/>
            <a:tailEnd/>
          </a:ln>
          <a:effectLst/>
        </p:spPr>
        <p:txBody>
          <a:bodyPr lIns="48978" tIns="48978" rIns="48978" bIns="48978" rtlCol="0" anchor="t"/>
          <a:lstStyle/>
          <a:p>
            <a:pPr>
              <a:spcBef>
                <a:spcPct val="0"/>
              </a:spcBef>
            </a:pPr>
            <a:r>
              <a:rPr lang="en-GB" sz="1088" dirty="0">
                <a:solidFill>
                  <a:schemeClr val="accent1"/>
                </a:solidFill>
                <a:latin typeface="+mj-lt"/>
                <a:cs typeface="Arial" charset="0"/>
              </a:rPr>
              <a:t>Low correlation</a:t>
            </a:r>
          </a:p>
        </p:txBody>
      </p:sp>
      <p:sp>
        <p:nvSpPr>
          <p:cNvPr id="12" name="Rectangle 11">
            <a:extLst>
              <a:ext uri="{FF2B5EF4-FFF2-40B4-BE49-F238E27FC236}">
                <a16:creationId xmlns:a16="http://schemas.microsoft.com/office/drawing/2014/main" id="{E631118C-D3C3-49A5-B1D7-AEC1A47A9A86}"/>
              </a:ext>
            </a:extLst>
          </p:cNvPr>
          <p:cNvSpPr/>
          <p:nvPr/>
        </p:nvSpPr>
        <p:spPr bwMode="gray">
          <a:xfrm>
            <a:off x="4312752" y="1315910"/>
            <a:ext cx="1332000" cy="429623"/>
          </a:xfrm>
          <a:prstGeom prst="rect">
            <a:avLst/>
          </a:prstGeom>
          <a:solidFill>
            <a:schemeClr val="accent2"/>
          </a:solidFill>
          <a:ln w="6350">
            <a:noFill/>
            <a:miter lim="800000"/>
            <a:headEnd/>
            <a:tailEnd/>
          </a:ln>
          <a:effectLst/>
        </p:spPr>
        <p:txBody>
          <a:bodyPr lIns="48978" tIns="48978" rIns="48978" bIns="48978" rtlCol="0" anchor="t"/>
          <a:lstStyle/>
          <a:p>
            <a:pPr>
              <a:spcBef>
                <a:spcPct val="0"/>
              </a:spcBef>
            </a:pPr>
            <a:r>
              <a:rPr lang="en-GB" sz="1100" dirty="0">
                <a:solidFill>
                  <a:schemeClr val="bg1"/>
                </a:solidFill>
                <a:latin typeface="+mj-lt"/>
                <a:cs typeface="Arial" charset="0"/>
              </a:rPr>
              <a:t>Modified duration</a:t>
            </a:r>
          </a:p>
        </p:txBody>
      </p:sp>
      <p:sp>
        <p:nvSpPr>
          <p:cNvPr id="13" name="Rectangle 12">
            <a:extLst>
              <a:ext uri="{FF2B5EF4-FFF2-40B4-BE49-F238E27FC236}">
                <a16:creationId xmlns:a16="http://schemas.microsoft.com/office/drawing/2014/main" id="{7276F518-BE00-40E5-AD4F-67A3D53F8C78}"/>
              </a:ext>
            </a:extLst>
          </p:cNvPr>
          <p:cNvSpPr/>
          <p:nvPr/>
        </p:nvSpPr>
        <p:spPr bwMode="gray">
          <a:xfrm>
            <a:off x="4312752" y="1849066"/>
            <a:ext cx="1670640" cy="429623"/>
          </a:xfrm>
          <a:prstGeom prst="rect">
            <a:avLst/>
          </a:prstGeom>
          <a:solidFill>
            <a:schemeClr val="accent2"/>
          </a:solidFill>
          <a:ln w="6350">
            <a:noFill/>
            <a:miter lim="800000"/>
            <a:headEnd/>
            <a:tailEnd/>
          </a:ln>
          <a:effectLst/>
        </p:spPr>
        <p:txBody>
          <a:bodyPr lIns="48978" tIns="48978" rIns="48978" bIns="48978" rtlCol="0" anchor="t"/>
          <a:lstStyle/>
          <a:p>
            <a:pPr>
              <a:spcBef>
                <a:spcPct val="0"/>
              </a:spcBef>
            </a:pPr>
            <a:r>
              <a:rPr lang="en-GB" sz="1100" dirty="0">
                <a:solidFill>
                  <a:schemeClr val="bg1"/>
                </a:solidFill>
                <a:latin typeface="+mj-lt"/>
                <a:cs typeface="Arial" charset="0"/>
              </a:rPr>
              <a:t>Annualised volatility</a:t>
            </a:r>
          </a:p>
        </p:txBody>
      </p:sp>
      <p:sp>
        <p:nvSpPr>
          <p:cNvPr id="14" name="Rectangle 13">
            <a:extLst>
              <a:ext uri="{FF2B5EF4-FFF2-40B4-BE49-F238E27FC236}">
                <a16:creationId xmlns:a16="http://schemas.microsoft.com/office/drawing/2014/main" id="{4BDC7655-B3FC-459C-8830-532C975BA6E3}"/>
              </a:ext>
            </a:extLst>
          </p:cNvPr>
          <p:cNvSpPr/>
          <p:nvPr/>
        </p:nvSpPr>
        <p:spPr bwMode="gray">
          <a:xfrm>
            <a:off x="4312752" y="2382222"/>
            <a:ext cx="1670640" cy="429623"/>
          </a:xfrm>
          <a:prstGeom prst="rect">
            <a:avLst/>
          </a:prstGeom>
          <a:solidFill>
            <a:schemeClr val="accent2"/>
          </a:solidFill>
          <a:ln w="6350">
            <a:noFill/>
            <a:miter lim="800000"/>
            <a:headEnd/>
            <a:tailEnd/>
          </a:ln>
          <a:effectLst/>
        </p:spPr>
        <p:txBody>
          <a:bodyPr lIns="48978" tIns="48978" rIns="48978" bIns="48978" rtlCol="0" anchor="t"/>
          <a:lstStyle/>
          <a:p>
            <a:pPr>
              <a:spcBef>
                <a:spcPct val="0"/>
              </a:spcBef>
            </a:pPr>
            <a:r>
              <a:rPr lang="en-GB" sz="1100" dirty="0">
                <a:solidFill>
                  <a:schemeClr val="bg1"/>
                </a:solidFill>
                <a:latin typeface="+mj-lt"/>
                <a:cs typeface="Arial" charset="0"/>
              </a:rPr>
              <a:t>Net equity exposure</a:t>
            </a:r>
          </a:p>
        </p:txBody>
      </p:sp>
      <p:sp>
        <p:nvSpPr>
          <p:cNvPr id="15" name="Rectangle 14">
            <a:extLst>
              <a:ext uri="{FF2B5EF4-FFF2-40B4-BE49-F238E27FC236}">
                <a16:creationId xmlns:a16="http://schemas.microsoft.com/office/drawing/2014/main" id="{7E8A79F8-1020-4695-82F7-D7F97CCC6105}"/>
              </a:ext>
            </a:extLst>
          </p:cNvPr>
          <p:cNvSpPr/>
          <p:nvPr/>
        </p:nvSpPr>
        <p:spPr bwMode="gray">
          <a:xfrm>
            <a:off x="5181118" y="2912729"/>
            <a:ext cx="1740260" cy="429623"/>
          </a:xfrm>
          <a:prstGeom prst="rect">
            <a:avLst/>
          </a:prstGeom>
          <a:solidFill>
            <a:schemeClr val="accent2"/>
          </a:solidFill>
          <a:ln w="6350">
            <a:noFill/>
            <a:miter lim="800000"/>
            <a:headEnd/>
            <a:tailEnd/>
          </a:ln>
          <a:effectLst/>
        </p:spPr>
        <p:txBody>
          <a:bodyPr lIns="48978" tIns="48978" rIns="48978" bIns="48978" rtlCol="0" anchor="t"/>
          <a:lstStyle/>
          <a:p>
            <a:pPr>
              <a:spcBef>
                <a:spcPct val="0"/>
              </a:spcBef>
            </a:pPr>
            <a:r>
              <a:rPr lang="en-GB" sz="1100" dirty="0">
                <a:solidFill>
                  <a:schemeClr val="bg1"/>
                </a:solidFill>
                <a:latin typeface="+mj-lt"/>
                <a:cs typeface="Arial" charset="0"/>
              </a:rPr>
              <a:t>of fixed income portfolio is investment grade</a:t>
            </a:r>
          </a:p>
        </p:txBody>
      </p:sp>
      <p:sp>
        <p:nvSpPr>
          <p:cNvPr id="16" name="Rectangle 15">
            <a:extLst>
              <a:ext uri="{FF2B5EF4-FFF2-40B4-BE49-F238E27FC236}">
                <a16:creationId xmlns:a16="http://schemas.microsoft.com/office/drawing/2014/main" id="{F5ACD31C-1A6A-49B7-8B16-522EE87D5AC1}"/>
              </a:ext>
            </a:extLst>
          </p:cNvPr>
          <p:cNvSpPr/>
          <p:nvPr/>
        </p:nvSpPr>
        <p:spPr bwMode="gray">
          <a:xfrm>
            <a:off x="4312751" y="3443237"/>
            <a:ext cx="2608627" cy="429623"/>
          </a:xfrm>
          <a:prstGeom prst="rect">
            <a:avLst/>
          </a:prstGeom>
          <a:solidFill>
            <a:schemeClr val="accent2"/>
          </a:solidFill>
          <a:ln w="6350">
            <a:noFill/>
            <a:miter lim="800000"/>
            <a:headEnd/>
            <a:tailEnd/>
          </a:ln>
          <a:effectLst/>
        </p:spPr>
        <p:txBody>
          <a:bodyPr lIns="48978" tIns="48978" rIns="48978" bIns="48978" rtlCol="0" anchor="t"/>
          <a:lstStyle/>
          <a:p>
            <a:pPr>
              <a:spcBef>
                <a:spcPct val="0"/>
              </a:spcBef>
            </a:pPr>
            <a:r>
              <a:rPr lang="en-GB" sz="1100" dirty="0">
                <a:solidFill>
                  <a:schemeClr val="bg1"/>
                </a:solidFill>
                <a:latin typeface="+mj-lt"/>
                <a:cs typeface="Arial" charset="0"/>
              </a:rPr>
              <a:t>Beta of 0.3 versus MSCI ACWI</a:t>
            </a:r>
          </a:p>
        </p:txBody>
      </p:sp>
      <p:grpSp>
        <p:nvGrpSpPr>
          <p:cNvPr id="17" name="Group 16">
            <a:extLst>
              <a:ext uri="{FF2B5EF4-FFF2-40B4-BE49-F238E27FC236}">
                <a16:creationId xmlns:a16="http://schemas.microsoft.com/office/drawing/2014/main" id="{C2D6C67D-5F77-4949-A03A-11367F58C907}"/>
              </a:ext>
            </a:extLst>
          </p:cNvPr>
          <p:cNvGrpSpPr/>
          <p:nvPr/>
        </p:nvGrpSpPr>
        <p:grpSpPr>
          <a:xfrm rot="18900000">
            <a:off x="3880478" y="1463030"/>
            <a:ext cx="135384" cy="135384"/>
            <a:chOff x="5191144" y="2926125"/>
            <a:chExt cx="2396156" cy="2396156"/>
          </a:xfrm>
        </p:grpSpPr>
        <p:sp>
          <p:nvSpPr>
            <p:cNvPr id="18" name="Rectangle 17">
              <a:extLst>
                <a:ext uri="{FF2B5EF4-FFF2-40B4-BE49-F238E27FC236}">
                  <a16:creationId xmlns:a16="http://schemas.microsoft.com/office/drawing/2014/main" id="{9012EEB0-EB38-47F4-B8BF-52A4FEB1723E}"/>
                </a:ext>
              </a:extLst>
            </p:cNvPr>
            <p:cNvSpPr/>
            <p:nvPr/>
          </p:nvSpPr>
          <p:spPr bwMode="gray">
            <a:xfrm rot="10800000">
              <a:off x="5191144" y="4994109"/>
              <a:ext cx="2396156" cy="328171"/>
            </a:xfrm>
            <a:prstGeom prst="rect">
              <a:avLst/>
            </a:prstGeom>
            <a:solidFill>
              <a:schemeClr val="bg2">
                <a:lumMod val="50000"/>
              </a:schemeClr>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19" name="Rectangle 18">
              <a:extLst>
                <a:ext uri="{FF2B5EF4-FFF2-40B4-BE49-F238E27FC236}">
                  <a16:creationId xmlns:a16="http://schemas.microsoft.com/office/drawing/2014/main" id="{F0EC3A29-AC99-4E1A-81FA-F37AB58BA066}"/>
                </a:ext>
              </a:extLst>
            </p:cNvPr>
            <p:cNvSpPr/>
            <p:nvPr/>
          </p:nvSpPr>
          <p:spPr bwMode="gray">
            <a:xfrm rot="16200000">
              <a:off x="6225137" y="3960117"/>
              <a:ext cx="2396156" cy="328171"/>
            </a:xfrm>
            <a:prstGeom prst="rect">
              <a:avLst/>
            </a:prstGeom>
            <a:solidFill>
              <a:schemeClr val="accent2"/>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grpSp>
      <p:grpSp>
        <p:nvGrpSpPr>
          <p:cNvPr id="20" name="Group 19">
            <a:extLst>
              <a:ext uri="{FF2B5EF4-FFF2-40B4-BE49-F238E27FC236}">
                <a16:creationId xmlns:a16="http://schemas.microsoft.com/office/drawing/2014/main" id="{C5B62DAF-17CC-4FD6-8558-EB871E266D3B}"/>
              </a:ext>
            </a:extLst>
          </p:cNvPr>
          <p:cNvGrpSpPr/>
          <p:nvPr/>
        </p:nvGrpSpPr>
        <p:grpSpPr>
          <a:xfrm rot="18900000">
            <a:off x="3880478" y="1986313"/>
            <a:ext cx="135384" cy="135384"/>
            <a:chOff x="5191144" y="2926125"/>
            <a:chExt cx="2396156" cy="2396156"/>
          </a:xfrm>
        </p:grpSpPr>
        <p:sp>
          <p:nvSpPr>
            <p:cNvPr id="21" name="Rectangle 20">
              <a:extLst>
                <a:ext uri="{FF2B5EF4-FFF2-40B4-BE49-F238E27FC236}">
                  <a16:creationId xmlns:a16="http://schemas.microsoft.com/office/drawing/2014/main" id="{E0DFEA37-52A9-40E9-BE06-6A13D2379F03}"/>
                </a:ext>
              </a:extLst>
            </p:cNvPr>
            <p:cNvSpPr/>
            <p:nvPr/>
          </p:nvSpPr>
          <p:spPr bwMode="gray">
            <a:xfrm rot="10800000">
              <a:off x="5191144" y="4994109"/>
              <a:ext cx="2396156" cy="328171"/>
            </a:xfrm>
            <a:prstGeom prst="rect">
              <a:avLst/>
            </a:prstGeom>
            <a:solidFill>
              <a:schemeClr val="bg2">
                <a:lumMod val="50000"/>
              </a:schemeClr>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22" name="Rectangle 21">
              <a:extLst>
                <a:ext uri="{FF2B5EF4-FFF2-40B4-BE49-F238E27FC236}">
                  <a16:creationId xmlns:a16="http://schemas.microsoft.com/office/drawing/2014/main" id="{28BED980-3C23-49B6-A9A6-96654604932F}"/>
                </a:ext>
              </a:extLst>
            </p:cNvPr>
            <p:cNvSpPr/>
            <p:nvPr/>
          </p:nvSpPr>
          <p:spPr bwMode="gray">
            <a:xfrm rot="16200000">
              <a:off x="6225137" y="3960117"/>
              <a:ext cx="2396156" cy="328171"/>
            </a:xfrm>
            <a:prstGeom prst="rect">
              <a:avLst/>
            </a:prstGeom>
            <a:solidFill>
              <a:schemeClr val="accent2"/>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grpSp>
      <p:grpSp>
        <p:nvGrpSpPr>
          <p:cNvPr id="23" name="Group 22">
            <a:extLst>
              <a:ext uri="{FF2B5EF4-FFF2-40B4-BE49-F238E27FC236}">
                <a16:creationId xmlns:a16="http://schemas.microsoft.com/office/drawing/2014/main" id="{790E55BA-60DC-4B66-B715-5D7A06E9012D}"/>
              </a:ext>
            </a:extLst>
          </p:cNvPr>
          <p:cNvGrpSpPr/>
          <p:nvPr/>
        </p:nvGrpSpPr>
        <p:grpSpPr>
          <a:xfrm rot="18900000">
            <a:off x="3880478" y="2529342"/>
            <a:ext cx="135384" cy="135384"/>
            <a:chOff x="5191144" y="2926125"/>
            <a:chExt cx="2396156" cy="2396156"/>
          </a:xfrm>
        </p:grpSpPr>
        <p:sp>
          <p:nvSpPr>
            <p:cNvPr id="24" name="Rectangle 23">
              <a:extLst>
                <a:ext uri="{FF2B5EF4-FFF2-40B4-BE49-F238E27FC236}">
                  <a16:creationId xmlns:a16="http://schemas.microsoft.com/office/drawing/2014/main" id="{667E7AF8-777C-42BC-82AA-AF12C14ECBE4}"/>
                </a:ext>
              </a:extLst>
            </p:cNvPr>
            <p:cNvSpPr/>
            <p:nvPr/>
          </p:nvSpPr>
          <p:spPr bwMode="gray">
            <a:xfrm rot="10800000">
              <a:off x="5191144" y="4994109"/>
              <a:ext cx="2396156" cy="328171"/>
            </a:xfrm>
            <a:prstGeom prst="rect">
              <a:avLst/>
            </a:prstGeom>
            <a:solidFill>
              <a:schemeClr val="bg2">
                <a:lumMod val="50000"/>
              </a:schemeClr>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25" name="Rectangle 24">
              <a:extLst>
                <a:ext uri="{FF2B5EF4-FFF2-40B4-BE49-F238E27FC236}">
                  <a16:creationId xmlns:a16="http://schemas.microsoft.com/office/drawing/2014/main" id="{B8ADC5A3-0EC3-437E-8BE0-4B9E8F41CC02}"/>
                </a:ext>
              </a:extLst>
            </p:cNvPr>
            <p:cNvSpPr/>
            <p:nvPr/>
          </p:nvSpPr>
          <p:spPr bwMode="gray">
            <a:xfrm rot="16200000">
              <a:off x="6225137" y="3960117"/>
              <a:ext cx="2396156" cy="328171"/>
            </a:xfrm>
            <a:prstGeom prst="rect">
              <a:avLst/>
            </a:prstGeom>
            <a:solidFill>
              <a:schemeClr val="accent2"/>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grpSp>
      <p:grpSp>
        <p:nvGrpSpPr>
          <p:cNvPr id="26" name="Group 25">
            <a:extLst>
              <a:ext uri="{FF2B5EF4-FFF2-40B4-BE49-F238E27FC236}">
                <a16:creationId xmlns:a16="http://schemas.microsoft.com/office/drawing/2014/main" id="{B376C063-7DE8-40D0-AF3A-35EE7876954A}"/>
              </a:ext>
            </a:extLst>
          </p:cNvPr>
          <p:cNvGrpSpPr/>
          <p:nvPr/>
        </p:nvGrpSpPr>
        <p:grpSpPr>
          <a:xfrm rot="18900000">
            <a:off x="3880478" y="3052625"/>
            <a:ext cx="135384" cy="135384"/>
            <a:chOff x="5191144" y="2926125"/>
            <a:chExt cx="2396156" cy="2396156"/>
          </a:xfrm>
        </p:grpSpPr>
        <p:sp>
          <p:nvSpPr>
            <p:cNvPr id="27" name="Rectangle 26">
              <a:extLst>
                <a:ext uri="{FF2B5EF4-FFF2-40B4-BE49-F238E27FC236}">
                  <a16:creationId xmlns:a16="http://schemas.microsoft.com/office/drawing/2014/main" id="{E486AA79-F575-418B-A97D-02399E56DB09}"/>
                </a:ext>
              </a:extLst>
            </p:cNvPr>
            <p:cNvSpPr/>
            <p:nvPr/>
          </p:nvSpPr>
          <p:spPr bwMode="gray">
            <a:xfrm rot="10800000">
              <a:off x="5191144" y="4994109"/>
              <a:ext cx="2396156" cy="328171"/>
            </a:xfrm>
            <a:prstGeom prst="rect">
              <a:avLst/>
            </a:prstGeom>
            <a:solidFill>
              <a:schemeClr val="bg2">
                <a:lumMod val="50000"/>
              </a:schemeClr>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28" name="Rectangle 27">
              <a:extLst>
                <a:ext uri="{FF2B5EF4-FFF2-40B4-BE49-F238E27FC236}">
                  <a16:creationId xmlns:a16="http://schemas.microsoft.com/office/drawing/2014/main" id="{B0ECD5FD-02B1-41FF-ABE8-72DA65B8DDA2}"/>
                </a:ext>
              </a:extLst>
            </p:cNvPr>
            <p:cNvSpPr/>
            <p:nvPr/>
          </p:nvSpPr>
          <p:spPr bwMode="gray">
            <a:xfrm rot="16200000">
              <a:off x="6225137" y="3960117"/>
              <a:ext cx="2396156" cy="328171"/>
            </a:xfrm>
            <a:prstGeom prst="rect">
              <a:avLst/>
            </a:prstGeom>
            <a:solidFill>
              <a:schemeClr val="accent2"/>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grpSp>
      <p:grpSp>
        <p:nvGrpSpPr>
          <p:cNvPr id="29" name="Group 28">
            <a:extLst>
              <a:ext uri="{FF2B5EF4-FFF2-40B4-BE49-F238E27FC236}">
                <a16:creationId xmlns:a16="http://schemas.microsoft.com/office/drawing/2014/main" id="{B389924C-3280-435A-90B5-BBFCC0992C07}"/>
              </a:ext>
            </a:extLst>
          </p:cNvPr>
          <p:cNvGrpSpPr/>
          <p:nvPr/>
        </p:nvGrpSpPr>
        <p:grpSpPr>
          <a:xfrm rot="18900000">
            <a:off x="3880478" y="3575906"/>
            <a:ext cx="135384" cy="135384"/>
            <a:chOff x="5191144" y="2926125"/>
            <a:chExt cx="2396156" cy="2396156"/>
          </a:xfrm>
        </p:grpSpPr>
        <p:sp>
          <p:nvSpPr>
            <p:cNvPr id="30" name="Rectangle 29">
              <a:extLst>
                <a:ext uri="{FF2B5EF4-FFF2-40B4-BE49-F238E27FC236}">
                  <a16:creationId xmlns:a16="http://schemas.microsoft.com/office/drawing/2014/main" id="{10EF1BC4-465E-4611-9880-6FC6522FBAA4}"/>
                </a:ext>
              </a:extLst>
            </p:cNvPr>
            <p:cNvSpPr/>
            <p:nvPr/>
          </p:nvSpPr>
          <p:spPr bwMode="gray">
            <a:xfrm rot="10800000">
              <a:off x="5191144" y="4994109"/>
              <a:ext cx="2396156" cy="328171"/>
            </a:xfrm>
            <a:prstGeom prst="rect">
              <a:avLst/>
            </a:prstGeom>
            <a:solidFill>
              <a:schemeClr val="bg2">
                <a:lumMod val="50000"/>
              </a:schemeClr>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31" name="Rectangle 30">
              <a:extLst>
                <a:ext uri="{FF2B5EF4-FFF2-40B4-BE49-F238E27FC236}">
                  <a16:creationId xmlns:a16="http://schemas.microsoft.com/office/drawing/2014/main" id="{16758486-9ED3-4FB7-BDDD-19F491D43919}"/>
                </a:ext>
              </a:extLst>
            </p:cNvPr>
            <p:cNvSpPr/>
            <p:nvPr/>
          </p:nvSpPr>
          <p:spPr bwMode="gray">
            <a:xfrm rot="16200000">
              <a:off x="6225137" y="3960117"/>
              <a:ext cx="2396156" cy="328171"/>
            </a:xfrm>
            <a:prstGeom prst="rect">
              <a:avLst/>
            </a:prstGeom>
            <a:solidFill>
              <a:schemeClr val="accent2"/>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grpSp>
      <p:sp>
        <p:nvSpPr>
          <p:cNvPr id="32" name="Rectangle 31">
            <a:extLst>
              <a:ext uri="{FF2B5EF4-FFF2-40B4-BE49-F238E27FC236}">
                <a16:creationId xmlns:a16="http://schemas.microsoft.com/office/drawing/2014/main" id="{E52FB666-76CA-42AC-A52B-BF450FA51DDE}"/>
              </a:ext>
            </a:extLst>
          </p:cNvPr>
          <p:cNvSpPr/>
          <p:nvPr/>
        </p:nvSpPr>
        <p:spPr bwMode="gray">
          <a:xfrm>
            <a:off x="5563918" y="1315910"/>
            <a:ext cx="1357461" cy="429623"/>
          </a:xfrm>
          <a:prstGeom prst="rect">
            <a:avLst/>
          </a:prstGeom>
          <a:solidFill>
            <a:schemeClr val="accent2"/>
          </a:solidFill>
          <a:ln w="6350">
            <a:noFill/>
            <a:miter lim="800000"/>
            <a:headEnd/>
            <a:tailEnd/>
          </a:ln>
          <a:effectLst/>
        </p:spPr>
        <p:txBody>
          <a:bodyPr lIns="48978" tIns="48978" rIns="48978" bIns="48978" rtlCol="0" anchor="ctr"/>
          <a:lstStyle/>
          <a:p>
            <a:pPr algn="r">
              <a:spcBef>
                <a:spcPct val="0"/>
              </a:spcBef>
            </a:pPr>
            <a:r>
              <a:rPr lang="en-GB" sz="2800" dirty="0">
                <a:solidFill>
                  <a:schemeClr val="bg1"/>
                </a:solidFill>
                <a:latin typeface="+mj-lt"/>
                <a:cs typeface="Arial" charset="0"/>
              </a:rPr>
              <a:t>1.7</a:t>
            </a:r>
            <a:r>
              <a:rPr lang="en-GB" sz="2000" dirty="0">
                <a:solidFill>
                  <a:schemeClr val="bg1"/>
                </a:solidFill>
                <a:latin typeface="+mj-lt"/>
                <a:cs typeface="Arial" charset="0"/>
              </a:rPr>
              <a:t> years</a:t>
            </a:r>
          </a:p>
        </p:txBody>
      </p:sp>
      <p:sp>
        <p:nvSpPr>
          <p:cNvPr id="33" name="Rectangle 32">
            <a:extLst>
              <a:ext uri="{FF2B5EF4-FFF2-40B4-BE49-F238E27FC236}">
                <a16:creationId xmlns:a16="http://schemas.microsoft.com/office/drawing/2014/main" id="{5D8093F6-865C-4A8E-8774-CA8EF9A6CB3A}"/>
              </a:ext>
            </a:extLst>
          </p:cNvPr>
          <p:cNvSpPr/>
          <p:nvPr/>
        </p:nvSpPr>
        <p:spPr bwMode="gray">
          <a:xfrm>
            <a:off x="5923132" y="2382220"/>
            <a:ext cx="998246" cy="429623"/>
          </a:xfrm>
          <a:prstGeom prst="rect">
            <a:avLst/>
          </a:prstGeom>
          <a:solidFill>
            <a:schemeClr val="accent2"/>
          </a:solidFill>
          <a:ln w="6350">
            <a:noFill/>
            <a:miter lim="800000"/>
            <a:headEnd/>
            <a:tailEnd/>
          </a:ln>
          <a:effectLst/>
        </p:spPr>
        <p:txBody>
          <a:bodyPr lIns="48978" tIns="48978" rIns="48978" bIns="48978" rtlCol="0" anchor="ctr"/>
          <a:lstStyle/>
          <a:p>
            <a:pPr algn="r">
              <a:spcBef>
                <a:spcPct val="0"/>
              </a:spcBef>
            </a:pPr>
            <a:r>
              <a:rPr lang="en-GB" sz="2800" dirty="0">
                <a:solidFill>
                  <a:schemeClr val="bg1"/>
                </a:solidFill>
                <a:latin typeface="+mj-lt"/>
                <a:cs typeface="Arial" charset="0"/>
              </a:rPr>
              <a:t>11.5</a:t>
            </a:r>
            <a:r>
              <a:rPr lang="en-GB" sz="2800" baseline="30000" dirty="0">
                <a:solidFill>
                  <a:schemeClr val="bg1"/>
                </a:solidFill>
                <a:latin typeface="+mj-lt"/>
                <a:cs typeface="Arial" charset="0"/>
              </a:rPr>
              <a:t>%</a:t>
            </a:r>
            <a:endParaRPr lang="en-GB" sz="2800" dirty="0">
              <a:solidFill>
                <a:schemeClr val="bg1"/>
              </a:solidFill>
              <a:latin typeface="+mj-lt"/>
              <a:cs typeface="Arial" charset="0"/>
            </a:endParaRPr>
          </a:p>
        </p:txBody>
      </p:sp>
      <p:sp>
        <p:nvSpPr>
          <p:cNvPr id="34" name="Rectangle 33">
            <a:extLst>
              <a:ext uri="{FF2B5EF4-FFF2-40B4-BE49-F238E27FC236}">
                <a16:creationId xmlns:a16="http://schemas.microsoft.com/office/drawing/2014/main" id="{431B3F7A-69FD-4AD6-9D1C-235F64383705}"/>
              </a:ext>
            </a:extLst>
          </p:cNvPr>
          <p:cNvSpPr/>
          <p:nvPr/>
        </p:nvSpPr>
        <p:spPr bwMode="gray">
          <a:xfrm>
            <a:off x="5923132" y="1849065"/>
            <a:ext cx="998247" cy="429623"/>
          </a:xfrm>
          <a:prstGeom prst="rect">
            <a:avLst/>
          </a:prstGeom>
          <a:solidFill>
            <a:schemeClr val="accent2"/>
          </a:solidFill>
          <a:ln w="6350">
            <a:noFill/>
            <a:miter lim="800000"/>
            <a:headEnd/>
            <a:tailEnd/>
          </a:ln>
          <a:effectLst/>
        </p:spPr>
        <p:txBody>
          <a:bodyPr lIns="48978" tIns="48978" rIns="48978" bIns="48978" rtlCol="0" anchor="ctr"/>
          <a:lstStyle/>
          <a:p>
            <a:pPr algn="r">
              <a:spcBef>
                <a:spcPct val="0"/>
              </a:spcBef>
            </a:pPr>
            <a:r>
              <a:rPr lang="en-GB" sz="2800" dirty="0">
                <a:solidFill>
                  <a:schemeClr val="bg1"/>
                </a:solidFill>
                <a:latin typeface="+mj-lt"/>
                <a:cs typeface="Arial" charset="0"/>
              </a:rPr>
              <a:t>4.7</a:t>
            </a:r>
            <a:r>
              <a:rPr lang="en-GB" sz="2800" baseline="30000" dirty="0">
                <a:solidFill>
                  <a:schemeClr val="bg1"/>
                </a:solidFill>
                <a:latin typeface="+mj-lt"/>
                <a:cs typeface="Arial" charset="0"/>
              </a:rPr>
              <a:t>%</a:t>
            </a:r>
            <a:r>
              <a:rPr lang="en-GB" sz="2800" dirty="0">
                <a:solidFill>
                  <a:schemeClr val="bg1"/>
                </a:solidFill>
                <a:latin typeface="+mj-lt"/>
                <a:cs typeface="Arial" charset="0"/>
              </a:rPr>
              <a:t>*</a:t>
            </a:r>
          </a:p>
        </p:txBody>
      </p:sp>
      <p:sp>
        <p:nvSpPr>
          <p:cNvPr id="35" name="Rectangle 34">
            <a:extLst>
              <a:ext uri="{FF2B5EF4-FFF2-40B4-BE49-F238E27FC236}">
                <a16:creationId xmlns:a16="http://schemas.microsoft.com/office/drawing/2014/main" id="{21E038FA-0B6F-4AD7-B1A9-1FB3239E843A}"/>
              </a:ext>
            </a:extLst>
          </p:cNvPr>
          <p:cNvSpPr/>
          <p:nvPr/>
        </p:nvSpPr>
        <p:spPr>
          <a:xfrm>
            <a:off x="1898073" y="4736779"/>
            <a:ext cx="6129053" cy="797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Source: Ninety One, Morningstar Direct, 31 August 2020. *Over 3 years, Morningstar Direct, 31 August 2020. </a:t>
            </a:r>
          </a:p>
        </p:txBody>
      </p:sp>
    </p:spTree>
    <p:extLst>
      <p:ext uri="{BB962C8B-B14F-4D97-AF65-F5344CB8AC3E}">
        <p14:creationId xmlns:p14="http://schemas.microsoft.com/office/powerpoint/2010/main" val="3230639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OMI Global Cautious</a:t>
            </a:r>
            <a:endParaRPr lang="en-GB" dirty="0"/>
          </a:p>
        </p:txBody>
      </p:sp>
      <p:sp>
        <p:nvSpPr>
          <p:cNvPr id="14" name="Text Placeholder 13">
            <a:extLst>
              <a:ext uri="{FF2B5EF4-FFF2-40B4-BE49-F238E27FC236}">
                <a16:creationId xmlns:a16="http://schemas.microsoft.com/office/drawing/2014/main" id="{21CF01AD-C4B3-4061-BF5B-B45BBA4148E3}"/>
              </a:ext>
            </a:extLst>
          </p:cNvPr>
          <p:cNvSpPr>
            <a:spLocks noGrp="1"/>
          </p:cNvSpPr>
          <p:nvPr>
            <p:ph idx="1"/>
          </p:nvPr>
        </p:nvSpPr>
        <p:spPr>
          <a:xfrm>
            <a:off x="550068" y="826710"/>
            <a:ext cx="8151019" cy="3767913"/>
          </a:xfrm>
        </p:spPr>
        <p:txBody>
          <a:bodyPr>
            <a:normAutofit/>
          </a:bodyPr>
          <a:lstStyle/>
          <a:p>
            <a:r>
              <a:rPr lang="en-GB" sz="1400"/>
              <a:t>What sets this Fund apart</a:t>
            </a:r>
          </a:p>
        </p:txBody>
      </p:sp>
      <p:sp>
        <p:nvSpPr>
          <p:cNvPr id="24" name="Rectangle 23">
            <a:extLst>
              <a:ext uri="{FF2B5EF4-FFF2-40B4-BE49-F238E27FC236}">
                <a16:creationId xmlns:a16="http://schemas.microsoft.com/office/drawing/2014/main" id="{999A141A-204D-4BFC-AB61-E816A0ACC2FE}"/>
              </a:ext>
            </a:extLst>
          </p:cNvPr>
          <p:cNvSpPr/>
          <p:nvPr/>
        </p:nvSpPr>
        <p:spPr bwMode="gray">
          <a:xfrm>
            <a:off x="996672" y="1431503"/>
            <a:ext cx="1714461" cy="429623"/>
          </a:xfrm>
          <a:prstGeom prst="rect">
            <a:avLst/>
          </a:prstGeom>
          <a:solidFill>
            <a:schemeClr val="accent1"/>
          </a:solidFill>
          <a:ln w="6350">
            <a:noFill/>
            <a:miter lim="800000"/>
            <a:headEnd/>
            <a:tailEnd/>
          </a:ln>
          <a:effectLst/>
        </p:spPr>
        <p:txBody>
          <a:bodyPr lIns="48978" tIns="48978" rIns="48978" bIns="48978" rtlCol="0" anchor="ctr" anchorCtr="0"/>
          <a:lstStyle/>
          <a:p>
            <a:pPr lvl="0">
              <a:spcBef>
                <a:spcPct val="0"/>
              </a:spcBef>
            </a:pPr>
            <a:r>
              <a:rPr lang="en-GB" sz="1200" dirty="0">
                <a:solidFill>
                  <a:schemeClr val="bg1"/>
                </a:solidFill>
                <a:cs typeface="Arial" charset="0"/>
              </a:rPr>
              <a:t>Defensive</a:t>
            </a:r>
          </a:p>
        </p:txBody>
      </p:sp>
      <p:sp>
        <p:nvSpPr>
          <p:cNvPr id="25" name="Rectangle 24">
            <a:extLst>
              <a:ext uri="{FF2B5EF4-FFF2-40B4-BE49-F238E27FC236}">
                <a16:creationId xmlns:a16="http://schemas.microsoft.com/office/drawing/2014/main" id="{58E05549-76F9-4135-B1C4-3F6C263C75B3}"/>
              </a:ext>
            </a:extLst>
          </p:cNvPr>
          <p:cNvSpPr/>
          <p:nvPr/>
        </p:nvSpPr>
        <p:spPr bwMode="gray">
          <a:xfrm>
            <a:off x="996672" y="1969718"/>
            <a:ext cx="1714461" cy="429623"/>
          </a:xfrm>
          <a:prstGeom prst="rect">
            <a:avLst/>
          </a:prstGeom>
          <a:solidFill>
            <a:schemeClr val="accent2"/>
          </a:solidFill>
          <a:ln w="6350">
            <a:noFill/>
            <a:miter lim="800000"/>
            <a:headEnd/>
            <a:tailEnd/>
          </a:ln>
          <a:effectLst/>
        </p:spPr>
        <p:txBody>
          <a:bodyPr lIns="48978" tIns="48978" rIns="48978" bIns="48978" rtlCol="0" anchor="ctr" anchorCtr="0"/>
          <a:lstStyle/>
          <a:p>
            <a:pPr>
              <a:spcBef>
                <a:spcPct val="0"/>
              </a:spcBef>
            </a:pPr>
            <a:r>
              <a:rPr lang="en-GB" sz="1200" dirty="0">
                <a:solidFill>
                  <a:schemeClr val="bg1"/>
                </a:solidFill>
                <a:cs typeface="Arial" charset="0"/>
              </a:rPr>
              <a:t>Income anchor</a:t>
            </a:r>
          </a:p>
        </p:txBody>
      </p:sp>
      <p:sp>
        <p:nvSpPr>
          <p:cNvPr id="26" name="Rectangle 25">
            <a:extLst>
              <a:ext uri="{FF2B5EF4-FFF2-40B4-BE49-F238E27FC236}">
                <a16:creationId xmlns:a16="http://schemas.microsoft.com/office/drawing/2014/main" id="{0EBFB7B2-844F-44AC-951A-C55342BBF0A5}"/>
              </a:ext>
            </a:extLst>
          </p:cNvPr>
          <p:cNvSpPr/>
          <p:nvPr/>
        </p:nvSpPr>
        <p:spPr bwMode="gray">
          <a:xfrm>
            <a:off x="996672" y="2507932"/>
            <a:ext cx="1714461" cy="429623"/>
          </a:xfrm>
          <a:prstGeom prst="rect">
            <a:avLst/>
          </a:prstGeom>
          <a:solidFill>
            <a:schemeClr val="accent3"/>
          </a:solidFill>
          <a:ln w="6350">
            <a:noFill/>
            <a:miter lim="800000"/>
            <a:headEnd/>
            <a:tailEnd/>
          </a:ln>
          <a:effectLst/>
        </p:spPr>
        <p:txBody>
          <a:bodyPr lIns="48978" tIns="48978" rIns="48978" bIns="48978" rtlCol="0" anchor="ctr" anchorCtr="0"/>
          <a:lstStyle/>
          <a:p>
            <a:pPr>
              <a:spcBef>
                <a:spcPct val="0"/>
              </a:spcBef>
            </a:pPr>
            <a:r>
              <a:rPr lang="en-GB" sz="1200" dirty="0">
                <a:solidFill>
                  <a:schemeClr val="bg1"/>
                </a:solidFill>
                <a:cs typeface="Arial" charset="0"/>
              </a:rPr>
              <a:t>Straightforward</a:t>
            </a:r>
          </a:p>
        </p:txBody>
      </p:sp>
      <p:sp>
        <p:nvSpPr>
          <p:cNvPr id="27" name="Rectangle 26">
            <a:extLst>
              <a:ext uri="{FF2B5EF4-FFF2-40B4-BE49-F238E27FC236}">
                <a16:creationId xmlns:a16="http://schemas.microsoft.com/office/drawing/2014/main" id="{B8000336-748D-4D10-AB4B-C996BAEA5D51}"/>
              </a:ext>
            </a:extLst>
          </p:cNvPr>
          <p:cNvSpPr/>
          <p:nvPr/>
        </p:nvSpPr>
        <p:spPr bwMode="gray">
          <a:xfrm>
            <a:off x="996672" y="3046147"/>
            <a:ext cx="1714461" cy="429623"/>
          </a:xfrm>
          <a:prstGeom prst="rect">
            <a:avLst/>
          </a:prstGeom>
          <a:solidFill>
            <a:schemeClr val="accent4"/>
          </a:solidFill>
          <a:ln w="6350">
            <a:noFill/>
            <a:miter lim="800000"/>
            <a:headEnd/>
            <a:tailEnd/>
          </a:ln>
          <a:effectLst/>
        </p:spPr>
        <p:txBody>
          <a:bodyPr lIns="48978" tIns="48978" rIns="48978" bIns="48978" rtlCol="0" anchor="ctr" anchorCtr="0"/>
          <a:lstStyle/>
          <a:p>
            <a:pPr lvl="0">
              <a:spcBef>
                <a:spcPct val="0"/>
              </a:spcBef>
            </a:pPr>
            <a:r>
              <a:rPr lang="en-GB" sz="1200" dirty="0">
                <a:solidFill>
                  <a:schemeClr val="bg1"/>
                </a:solidFill>
                <a:cs typeface="Arial" charset="0"/>
              </a:rPr>
              <a:t>Truly diversified</a:t>
            </a:r>
          </a:p>
        </p:txBody>
      </p:sp>
      <p:sp>
        <p:nvSpPr>
          <p:cNvPr id="28" name="Rectangle 27">
            <a:extLst>
              <a:ext uri="{FF2B5EF4-FFF2-40B4-BE49-F238E27FC236}">
                <a16:creationId xmlns:a16="http://schemas.microsoft.com/office/drawing/2014/main" id="{C27D13B8-1001-4706-9A92-92FA02E9EF59}"/>
              </a:ext>
            </a:extLst>
          </p:cNvPr>
          <p:cNvSpPr/>
          <p:nvPr/>
        </p:nvSpPr>
        <p:spPr bwMode="gray">
          <a:xfrm>
            <a:off x="996672" y="3584361"/>
            <a:ext cx="1714461" cy="429623"/>
          </a:xfrm>
          <a:prstGeom prst="rect">
            <a:avLst/>
          </a:prstGeom>
          <a:solidFill>
            <a:schemeClr val="accent5"/>
          </a:solidFill>
          <a:ln w="6350">
            <a:noFill/>
            <a:miter lim="800000"/>
            <a:headEnd/>
            <a:tailEnd/>
          </a:ln>
          <a:effectLst/>
        </p:spPr>
        <p:txBody>
          <a:bodyPr lIns="48978" tIns="48978" rIns="48978" bIns="48978" rtlCol="0" anchor="ctr" anchorCtr="0"/>
          <a:lstStyle/>
          <a:p>
            <a:pPr lvl="0">
              <a:spcBef>
                <a:spcPct val="0"/>
              </a:spcBef>
            </a:pPr>
            <a:r>
              <a:rPr lang="en-GB" sz="1200" dirty="0">
                <a:solidFill>
                  <a:schemeClr val="bg1"/>
                </a:solidFill>
                <a:cs typeface="Arial" charset="0"/>
              </a:rPr>
              <a:t>Risk managed</a:t>
            </a:r>
          </a:p>
        </p:txBody>
      </p:sp>
      <p:sp>
        <p:nvSpPr>
          <p:cNvPr id="29" name="Rectangle 28">
            <a:extLst>
              <a:ext uri="{FF2B5EF4-FFF2-40B4-BE49-F238E27FC236}">
                <a16:creationId xmlns:a16="http://schemas.microsoft.com/office/drawing/2014/main" id="{B93BE87E-6ADA-4AD7-8E34-BA1146CFF8BB}"/>
              </a:ext>
            </a:extLst>
          </p:cNvPr>
          <p:cNvSpPr/>
          <p:nvPr/>
        </p:nvSpPr>
        <p:spPr>
          <a:xfrm>
            <a:off x="2811718" y="1430361"/>
            <a:ext cx="4250998" cy="429622"/>
          </a:xfrm>
          <a:prstGeom prst="rect">
            <a:avLst/>
          </a:prstGeom>
          <a:ln w="12700">
            <a:solidFill>
              <a:schemeClr val="accent1"/>
            </a:solidFill>
          </a:ln>
        </p:spPr>
        <p:txBody>
          <a:bodyPr lIns="48978" tIns="48978" rIns="48978" bIns="48978" anchor="ctr" anchorCtr="0">
            <a:noAutofit/>
          </a:bodyPr>
          <a:lstStyle/>
          <a:p>
            <a:r>
              <a:rPr lang="en-GB" sz="1200" dirty="0"/>
              <a:t>Focused on consistent returns with limited drawdowns</a:t>
            </a:r>
          </a:p>
        </p:txBody>
      </p:sp>
      <p:sp>
        <p:nvSpPr>
          <p:cNvPr id="30" name="Rectangle 29">
            <a:extLst>
              <a:ext uri="{FF2B5EF4-FFF2-40B4-BE49-F238E27FC236}">
                <a16:creationId xmlns:a16="http://schemas.microsoft.com/office/drawing/2014/main" id="{B5560CEE-8130-4329-AF76-916F52A54578}"/>
              </a:ext>
            </a:extLst>
          </p:cNvPr>
          <p:cNvSpPr/>
          <p:nvPr/>
        </p:nvSpPr>
        <p:spPr>
          <a:xfrm>
            <a:off x="2811718" y="1968103"/>
            <a:ext cx="4250998" cy="429622"/>
          </a:xfrm>
          <a:prstGeom prst="rect">
            <a:avLst/>
          </a:prstGeom>
          <a:ln w="12700">
            <a:solidFill>
              <a:schemeClr val="accent2"/>
            </a:solidFill>
          </a:ln>
        </p:spPr>
        <p:txBody>
          <a:bodyPr lIns="48978" tIns="48978" rIns="48978" bIns="48978" anchor="ctr" anchorCtr="0">
            <a:noAutofit/>
          </a:bodyPr>
          <a:lstStyle/>
          <a:p>
            <a:r>
              <a:rPr lang="en-GB" sz="1200"/>
              <a:t>Reduced reliance on capital gains</a:t>
            </a:r>
            <a:endParaRPr lang="en-GB" sz="1200" dirty="0"/>
          </a:p>
        </p:txBody>
      </p:sp>
      <p:sp>
        <p:nvSpPr>
          <p:cNvPr id="31" name="Rectangle 30">
            <a:extLst>
              <a:ext uri="{FF2B5EF4-FFF2-40B4-BE49-F238E27FC236}">
                <a16:creationId xmlns:a16="http://schemas.microsoft.com/office/drawing/2014/main" id="{768378FA-B9A1-41C9-B5F9-EA7B3BA6A400}"/>
              </a:ext>
            </a:extLst>
          </p:cNvPr>
          <p:cNvSpPr/>
          <p:nvPr/>
        </p:nvSpPr>
        <p:spPr>
          <a:xfrm>
            <a:off x="2811718" y="2507933"/>
            <a:ext cx="4250998" cy="429622"/>
          </a:xfrm>
          <a:prstGeom prst="rect">
            <a:avLst/>
          </a:prstGeom>
          <a:ln w="12700">
            <a:solidFill>
              <a:schemeClr val="accent3"/>
            </a:solidFill>
          </a:ln>
        </p:spPr>
        <p:txBody>
          <a:bodyPr lIns="48978" tIns="48978" rIns="48978" bIns="48978" anchor="ctr" anchorCtr="0">
            <a:noAutofit/>
          </a:bodyPr>
          <a:lstStyle/>
          <a:p>
            <a:r>
              <a:rPr lang="en-GB" sz="1200"/>
              <a:t>Driven by security selection, not big market calls</a:t>
            </a:r>
            <a:endParaRPr lang="en-GB" sz="1200" dirty="0"/>
          </a:p>
        </p:txBody>
      </p:sp>
      <p:sp>
        <p:nvSpPr>
          <p:cNvPr id="32" name="Rectangle 31">
            <a:extLst>
              <a:ext uri="{FF2B5EF4-FFF2-40B4-BE49-F238E27FC236}">
                <a16:creationId xmlns:a16="http://schemas.microsoft.com/office/drawing/2014/main" id="{20778714-6250-435E-92E5-3C214C6C1FE8}"/>
              </a:ext>
            </a:extLst>
          </p:cNvPr>
          <p:cNvSpPr/>
          <p:nvPr/>
        </p:nvSpPr>
        <p:spPr>
          <a:xfrm>
            <a:off x="2811718" y="3052683"/>
            <a:ext cx="4250998" cy="429622"/>
          </a:xfrm>
          <a:prstGeom prst="rect">
            <a:avLst/>
          </a:prstGeom>
          <a:ln w="12700">
            <a:solidFill>
              <a:schemeClr val="accent4"/>
            </a:solidFill>
          </a:ln>
        </p:spPr>
        <p:txBody>
          <a:bodyPr lIns="48978" tIns="48978" rIns="48978" bIns="48978" anchor="ctr" anchorCtr="0">
            <a:noAutofit/>
          </a:bodyPr>
          <a:lstStyle/>
          <a:p>
            <a:r>
              <a:rPr lang="en-GB" sz="1200"/>
              <a:t>Focus on asset class behaviour rather than labels</a:t>
            </a:r>
            <a:endParaRPr lang="en-GB" sz="1200" dirty="0"/>
          </a:p>
        </p:txBody>
      </p:sp>
      <p:sp>
        <p:nvSpPr>
          <p:cNvPr id="33" name="Rectangle 32">
            <a:extLst>
              <a:ext uri="{FF2B5EF4-FFF2-40B4-BE49-F238E27FC236}">
                <a16:creationId xmlns:a16="http://schemas.microsoft.com/office/drawing/2014/main" id="{A62E1FA8-DA76-4D40-A07C-044B3D1BA058}"/>
              </a:ext>
            </a:extLst>
          </p:cNvPr>
          <p:cNvSpPr/>
          <p:nvPr/>
        </p:nvSpPr>
        <p:spPr>
          <a:xfrm>
            <a:off x="2811718" y="3584363"/>
            <a:ext cx="4250998" cy="429622"/>
          </a:xfrm>
          <a:prstGeom prst="rect">
            <a:avLst/>
          </a:prstGeom>
          <a:ln w="12700">
            <a:solidFill>
              <a:schemeClr val="accent5"/>
            </a:solidFill>
          </a:ln>
        </p:spPr>
        <p:txBody>
          <a:bodyPr lIns="48978" tIns="48978" rIns="48978" bIns="48978" anchor="ctr" anchorCtr="0">
            <a:noAutofit/>
          </a:bodyPr>
          <a:lstStyle/>
          <a:p>
            <a:r>
              <a:rPr lang="en-GB" sz="1200"/>
              <a:t>Seeks to compound returns by limiting downside</a:t>
            </a:r>
            <a:endParaRPr lang="en-GB" sz="1200" dirty="0"/>
          </a:p>
        </p:txBody>
      </p:sp>
      <p:sp>
        <p:nvSpPr>
          <p:cNvPr id="18" name="Rectangle 17">
            <a:extLst>
              <a:ext uri="{FF2B5EF4-FFF2-40B4-BE49-F238E27FC236}">
                <a16:creationId xmlns:a16="http://schemas.microsoft.com/office/drawing/2014/main" id="{D23DB7CA-614A-4118-8332-80DDD47EFD37}"/>
              </a:ext>
            </a:extLst>
          </p:cNvPr>
          <p:cNvSpPr/>
          <p:nvPr/>
        </p:nvSpPr>
        <p:spPr>
          <a:xfrm>
            <a:off x="816429" y="4283896"/>
            <a:ext cx="8066314" cy="246221"/>
          </a:xfrm>
          <a:prstGeom prst="rect">
            <a:avLst/>
          </a:prstGeom>
        </p:spPr>
        <p:txBody>
          <a:bodyPr wrap="square" tIns="0" bIns="0" anchor="b" anchorCtr="0">
            <a:spAutoFit/>
          </a:bodyPr>
          <a:lstStyle/>
          <a:p>
            <a:pPr algn="ctr"/>
            <a:r>
              <a:rPr lang="en-US" sz="1600" b="1" dirty="0">
                <a:solidFill>
                  <a:schemeClr val="accent3"/>
                </a:solidFill>
              </a:rPr>
              <a:t>Alternative to absolute return, strategic bond and multi-asset income funds</a:t>
            </a:r>
          </a:p>
        </p:txBody>
      </p:sp>
    </p:spTree>
    <p:extLst>
      <p:ext uri="{BB962C8B-B14F-4D97-AF65-F5344CB8AC3E}">
        <p14:creationId xmlns:p14="http://schemas.microsoft.com/office/powerpoint/2010/main" val="3157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 YOU</a:t>
            </a:r>
            <a:endParaRPr lang="en-GB" dirty="0"/>
          </a:p>
        </p:txBody>
      </p:sp>
    </p:spTree>
    <p:extLst>
      <p:ext uri="{BB962C8B-B14F-4D97-AF65-F5344CB8AC3E}">
        <p14:creationId xmlns:p14="http://schemas.microsoft.com/office/powerpoint/2010/main" val="2750523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828" y="267072"/>
            <a:ext cx="7797972" cy="382093"/>
          </a:xfrm>
        </p:spPr>
        <p:txBody>
          <a:bodyPr>
            <a:normAutofit fontScale="90000"/>
          </a:bodyPr>
          <a:lstStyle/>
          <a:p>
            <a:r>
              <a:rPr lang="en-US" dirty="0"/>
              <a:t>LEGAL AND REGULATORY</a:t>
            </a:r>
            <a:endParaRPr lang="en-GB" dirty="0"/>
          </a:p>
        </p:txBody>
      </p:sp>
      <p:sp>
        <p:nvSpPr>
          <p:cNvPr id="6" name="Slide Number Placeholder 5"/>
          <p:cNvSpPr>
            <a:spLocks noGrp="1"/>
          </p:cNvSpPr>
          <p:nvPr>
            <p:ph type="sldNum" sz="quarter" idx="12"/>
          </p:nvPr>
        </p:nvSpPr>
        <p:spPr/>
        <p:txBody>
          <a:bodyPr/>
          <a:lstStyle/>
          <a:p>
            <a:fld id="{F808627B-F915-7940-8094-9D0FE90F5C69}" type="slidenum">
              <a:rPr lang="en-US" smtClean="0"/>
              <a:pPr/>
              <a:t>15</a:t>
            </a:fld>
            <a:endParaRPr lang="en-US" dirty="0"/>
          </a:p>
        </p:txBody>
      </p:sp>
      <p:sp>
        <p:nvSpPr>
          <p:cNvPr id="8" name="Text Placeholder 2"/>
          <p:cNvSpPr txBox="1">
            <a:spLocks/>
          </p:cNvSpPr>
          <p:nvPr/>
        </p:nvSpPr>
        <p:spPr>
          <a:xfrm>
            <a:off x="888828" y="798060"/>
            <a:ext cx="7560000" cy="2333059"/>
          </a:xfrm>
          <a:prstGeom prst="rect">
            <a:avLst/>
          </a:prstGeom>
        </p:spPr>
        <p:txBody>
          <a:bodyPr/>
          <a:lstStyle>
            <a:lvl1pPr marL="342900" indent="-3429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900" b="1" dirty="0"/>
              <a:t>Old Mutual Isle Of Man</a:t>
            </a:r>
          </a:p>
          <a:p>
            <a:pPr marL="0" indent="0">
              <a:spcBef>
                <a:spcPts val="0"/>
              </a:spcBef>
              <a:buNone/>
            </a:pPr>
            <a:r>
              <a:rPr lang="en-US" sz="600" dirty="0"/>
              <a:t/>
            </a:r>
            <a:br>
              <a:rPr lang="en-US" sz="600" dirty="0"/>
            </a:br>
            <a:r>
              <a:rPr lang="en-US" sz="700" dirty="0"/>
              <a:t>Old Mutual Isle of Man, Branch of Old Mutual Life Assurance Company (South Africa) Limited, is registered in the Isle of Man</a:t>
            </a:r>
            <a:br>
              <a:rPr lang="en-US" sz="700" dirty="0"/>
            </a:br>
            <a:r>
              <a:rPr lang="en-US" sz="700" dirty="0"/>
              <a:t>under number 005664F and whose principal place of business is 5A Village Walk, </a:t>
            </a:r>
            <a:r>
              <a:rPr lang="en-US" sz="700" dirty="0" err="1"/>
              <a:t>Onchan</a:t>
            </a:r>
            <a:r>
              <a:rPr lang="en-US" sz="700" dirty="0"/>
              <a:t>, Isle of Man, IM3 4EA, British Isles.</a:t>
            </a:r>
          </a:p>
          <a:p>
            <a:pPr marL="0" indent="0">
              <a:spcBef>
                <a:spcPts val="400"/>
              </a:spcBef>
              <a:buNone/>
            </a:pPr>
            <a:r>
              <a:rPr lang="en-US" sz="700" dirty="0"/>
              <a:t>Permitted to carry on long-term insurance business in and from the Isle of Man by the Isle of Man Financial Services Authority.</a:t>
            </a:r>
          </a:p>
          <a:p>
            <a:pPr marL="0" indent="0">
              <a:spcBef>
                <a:spcPts val="400"/>
              </a:spcBef>
              <a:buNone/>
            </a:pPr>
            <a:r>
              <a:rPr lang="en-US" sz="700" dirty="0"/>
              <a:t>Old Mutual Life Assurance Company (South Africa) Limited is incorporated in South Africa (reg. number: 1999/04643/06).</a:t>
            </a:r>
            <a:br>
              <a:rPr lang="en-US" sz="700" dirty="0"/>
            </a:br>
            <a:r>
              <a:rPr lang="en-US" sz="700" dirty="0"/>
              <a:t>Registered office: Mutual Park, Jan Smuts Drive, Pinelands, Cape Town, South Africa.</a:t>
            </a:r>
            <a:br>
              <a:rPr lang="en-US" sz="700" dirty="0"/>
            </a:br>
            <a:r>
              <a:rPr lang="en-US" sz="700" dirty="0"/>
              <a:t>Old Mutual Life Assurance Company (South Africa) Limited is a registered long-term insurer and a licensed financial services provider.</a:t>
            </a:r>
          </a:p>
          <a:p>
            <a:pPr marL="0" indent="0">
              <a:spcBef>
                <a:spcPts val="0"/>
              </a:spcBef>
              <a:buNone/>
            </a:pPr>
            <a:r>
              <a:rPr lang="en-US" sz="600" dirty="0"/>
              <a:t/>
            </a:r>
            <a:br>
              <a:rPr lang="en-US" sz="600" dirty="0"/>
            </a:br>
            <a:r>
              <a:rPr lang="en-US" sz="900" b="1" dirty="0"/>
              <a:t>Old Mutual Guernsey</a:t>
            </a:r>
          </a:p>
          <a:p>
            <a:pPr marL="0" indent="0">
              <a:spcBef>
                <a:spcPts val="0"/>
              </a:spcBef>
              <a:buNone/>
            </a:pPr>
            <a:r>
              <a:rPr lang="en-US" sz="600" dirty="0"/>
              <a:t/>
            </a:r>
            <a:br>
              <a:rPr lang="en-US" sz="600" dirty="0"/>
            </a:br>
            <a:r>
              <a:rPr lang="en-US" sz="700" dirty="0"/>
              <a:t>Old Mutual Guernsey is the trading name of Old Mutual Life Assurance Company (South Africa), Guernsey Branch. Old Mutual Guernsey,</a:t>
            </a:r>
            <a:br>
              <a:rPr lang="en-US" sz="700" dirty="0"/>
            </a:br>
            <a:r>
              <a:rPr lang="en-US" sz="700" dirty="0"/>
              <a:t>whose place of business is Albert House, South Esplanade, St Peter Port, Guernsey, GY1 1AW, is a branch of Old Mutual Life Assurance Company</a:t>
            </a:r>
            <a:br>
              <a:rPr lang="en-US" sz="700" dirty="0"/>
            </a:br>
            <a:r>
              <a:rPr lang="en-US" sz="700" dirty="0"/>
              <a:t>(South Africa) Limited, which is incorporated in South Africa (</a:t>
            </a:r>
            <a:r>
              <a:rPr lang="en-US" sz="700" dirty="0" err="1"/>
              <a:t>reg</a:t>
            </a:r>
            <a:r>
              <a:rPr lang="en-US" sz="700" dirty="0"/>
              <a:t> no. 1999/04643/06).</a:t>
            </a:r>
          </a:p>
          <a:p>
            <a:pPr marL="0" indent="0">
              <a:spcBef>
                <a:spcPts val="400"/>
              </a:spcBef>
              <a:buNone/>
            </a:pPr>
            <a:r>
              <a:rPr lang="en-US" sz="700" dirty="0"/>
              <a:t>Registered office: Mutualpark, Jan Smuts Drive, Pinelands, Cape Town, South Africa.</a:t>
            </a:r>
          </a:p>
          <a:p>
            <a:pPr marL="0" indent="0">
              <a:spcBef>
                <a:spcPts val="400"/>
              </a:spcBef>
              <a:buNone/>
            </a:pPr>
            <a:r>
              <a:rPr lang="en-US" sz="700" dirty="0"/>
              <a:t>Old Mutual Guernsey is licensed by the Guernsey Financial Services Commission under The Insurance Business (Bailiwick of Guernsey) Law, 2002</a:t>
            </a:r>
            <a:br>
              <a:rPr lang="en-US" sz="700" dirty="0"/>
            </a:br>
            <a:r>
              <a:rPr lang="en-US" sz="700" dirty="0"/>
              <a:t>to carry on long-term insurance business. Old Mutual Life Assurance Company (South Africa) Limited is a registered long-term insurer and</a:t>
            </a:r>
            <a:br>
              <a:rPr lang="en-US" sz="700" dirty="0"/>
            </a:br>
            <a:r>
              <a:rPr lang="en-US" sz="700" dirty="0"/>
              <a:t>a licensed financial services provider.</a:t>
            </a:r>
          </a:p>
          <a:p>
            <a:pPr marL="0" indent="0">
              <a:spcBef>
                <a:spcPts val="0"/>
              </a:spcBef>
              <a:buNone/>
            </a:pPr>
            <a:r>
              <a:rPr lang="en-US" sz="600" dirty="0"/>
              <a:t/>
            </a:r>
            <a:br>
              <a:rPr lang="en-US" sz="600" dirty="0"/>
            </a:br>
            <a:r>
              <a:rPr lang="en-US" sz="900" b="1" dirty="0"/>
              <a:t>Old Mutual International Guernsey</a:t>
            </a:r>
          </a:p>
          <a:p>
            <a:pPr marL="0" indent="0">
              <a:spcBef>
                <a:spcPts val="0"/>
              </a:spcBef>
              <a:buNone/>
            </a:pPr>
            <a:r>
              <a:rPr lang="en-US" sz="600" dirty="0"/>
              <a:t/>
            </a:r>
            <a:br>
              <a:rPr lang="en-US" sz="600" dirty="0"/>
            </a:br>
            <a:r>
              <a:rPr lang="en-US" sz="700" dirty="0"/>
              <a:t>Old Mutual International (Guernsey) Limited, registered office: Albert House, South Esplanade, St Peter Port, Guernsey, Channel Islands, GY1 1AW (reg. no. 2424) and is licensed to write long term insurance business under the Insurance Business (Bailiwick of Guernsey) Law 2002 by the Guernsey Financial Services Commission.</a:t>
            </a:r>
          </a:p>
          <a:p>
            <a:pPr marL="0" indent="0">
              <a:spcBef>
                <a:spcPts val="0"/>
              </a:spcBef>
              <a:buNone/>
            </a:pPr>
            <a:r>
              <a:rPr lang="en-US" sz="600" dirty="0"/>
              <a:t/>
            </a:r>
            <a:br>
              <a:rPr lang="en-US" sz="600" dirty="0"/>
            </a:br>
            <a:r>
              <a:rPr lang="en-US" sz="900" b="1" dirty="0"/>
              <a:t>Old Mutual Hong Kong</a:t>
            </a:r>
          </a:p>
          <a:p>
            <a:pPr marL="0" indent="0">
              <a:spcBef>
                <a:spcPts val="0"/>
              </a:spcBef>
              <a:buNone/>
            </a:pPr>
            <a:r>
              <a:rPr lang="en-US" sz="600" dirty="0"/>
              <a:t/>
            </a:r>
            <a:br>
              <a:rPr lang="en-US" sz="600" dirty="0"/>
            </a:br>
            <a:r>
              <a:rPr lang="en-US" sz="700" dirty="0"/>
              <a:t>Old Mutual Hong Kong is a Branch of Old Mutual Life Assurance Company (South Africa) Limited.</a:t>
            </a:r>
            <a:br>
              <a:rPr lang="en-US" sz="700" dirty="0"/>
            </a:br>
            <a:r>
              <a:rPr lang="en-US" sz="700" dirty="0"/>
              <a:t>Old Mutual Life Assurance Company (South Africa) Limited is incorporated in South Africa (reg. number: 1999/04643/06).</a:t>
            </a:r>
            <a:br>
              <a:rPr lang="en-US" sz="700" dirty="0"/>
            </a:br>
            <a:r>
              <a:rPr lang="en-US" sz="700" dirty="0"/>
              <a:t>Registered office: Mutualpark, Jan Smuts Drive, Pinelands, Cape Town, South Africa.</a:t>
            </a:r>
            <a:br>
              <a:rPr lang="en-US" sz="700" dirty="0"/>
            </a:br>
            <a:r>
              <a:rPr lang="en-US" sz="700" dirty="0"/>
              <a:t>Old Mutual Life Assurance Company (South Africa) Limited is a registered long term insurer and a licensed financial services provider.</a:t>
            </a:r>
          </a:p>
          <a:p>
            <a:pPr marL="0" indent="0">
              <a:spcBef>
                <a:spcPts val="0"/>
              </a:spcBef>
              <a:buNone/>
            </a:pPr>
            <a:endParaRPr lang="en-ZA" sz="600" dirty="0"/>
          </a:p>
        </p:txBody>
      </p:sp>
    </p:spTree>
    <p:extLst>
      <p:ext uri="{BB962C8B-B14F-4D97-AF65-F5344CB8AC3E}">
        <p14:creationId xmlns:p14="http://schemas.microsoft.com/office/powerpoint/2010/main" val="315925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OMI Global Cautious</a:t>
            </a:r>
            <a:endParaRPr lang="en-GB" dirty="0"/>
          </a:p>
        </p:txBody>
      </p:sp>
      <p:sp>
        <p:nvSpPr>
          <p:cNvPr id="3" name="Text Placeholder 2"/>
          <p:cNvSpPr>
            <a:spLocks noGrp="1"/>
          </p:cNvSpPr>
          <p:nvPr>
            <p:ph idx="1"/>
          </p:nvPr>
        </p:nvSpPr>
        <p:spPr>
          <a:xfrm>
            <a:off x="550068" y="826710"/>
            <a:ext cx="8151019" cy="3767913"/>
          </a:xfrm>
        </p:spPr>
        <p:txBody>
          <a:bodyPr>
            <a:normAutofit/>
          </a:bodyPr>
          <a:lstStyle/>
          <a:p>
            <a:r>
              <a:rPr lang="en-GB" sz="1400"/>
              <a:t>Key benefits</a:t>
            </a:r>
            <a:endParaRPr lang="en-GB" sz="1400" dirty="0"/>
          </a:p>
        </p:txBody>
      </p:sp>
      <p:graphicFrame>
        <p:nvGraphicFramePr>
          <p:cNvPr id="32" name="Table 31">
            <a:extLst>
              <a:ext uri="{FF2B5EF4-FFF2-40B4-BE49-F238E27FC236}">
                <a16:creationId xmlns:a16="http://schemas.microsoft.com/office/drawing/2014/main" id="{8EB1BFD8-8B80-4E89-941F-F02121AF4AE1}"/>
              </a:ext>
            </a:extLst>
          </p:cNvPr>
          <p:cNvGraphicFramePr>
            <a:graphicFrameLocks noGrp="1"/>
          </p:cNvGraphicFramePr>
          <p:nvPr>
            <p:extLst>
              <p:ext uri="{D42A27DB-BD31-4B8C-83A1-F6EECF244321}">
                <p14:modId xmlns:p14="http://schemas.microsoft.com/office/powerpoint/2010/main" val="3196756798"/>
              </p:ext>
            </p:extLst>
          </p:nvPr>
        </p:nvGraphicFramePr>
        <p:xfrm>
          <a:off x="1442656" y="1767912"/>
          <a:ext cx="7244140" cy="1904223"/>
        </p:xfrm>
        <a:graphic>
          <a:graphicData uri="http://schemas.openxmlformats.org/drawingml/2006/table">
            <a:tbl>
              <a:tblPr firstRow="1" bandRow="1">
                <a:tableStyleId>{2D5ABB26-0587-4C30-8999-92F81FD0307C}</a:tableStyleId>
              </a:tblPr>
              <a:tblGrid>
                <a:gridCol w="4096402">
                  <a:extLst>
                    <a:ext uri="{9D8B030D-6E8A-4147-A177-3AD203B41FA5}">
                      <a16:colId xmlns:a16="http://schemas.microsoft.com/office/drawing/2014/main" val="2643373856"/>
                    </a:ext>
                  </a:extLst>
                </a:gridCol>
                <a:gridCol w="3147738">
                  <a:extLst>
                    <a:ext uri="{9D8B030D-6E8A-4147-A177-3AD203B41FA5}">
                      <a16:colId xmlns:a16="http://schemas.microsoft.com/office/drawing/2014/main" val="2625680903"/>
                    </a:ext>
                  </a:extLst>
                </a:gridCol>
              </a:tblGrid>
              <a:tr h="634741">
                <a:tc>
                  <a:txBody>
                    <a:bodyPr/>
                    <a:lstStyle/>
                    <a:p>
                      <a:pPr marL="0" lvl="1" indent="0">
                        <a:spcBef>
                          <a:spcPts val="2339"/>
                        </a:spcBef>
                        <a:buNone/>
                      </a:pPr>
                      <a:r>
                        <a:rPr lang="en-GB" sz="1200" b="1" i="0" dirty="0">
                          <a:solidFill>
                            <a:schemeClr val="accent2"/>
                          </a:solidFill>
                          <a:latin typeface="+mn-lt"/>
                        </a:rPr>
                        <a:t>Core, defensive total return fund:</a:t>
                      </a:r>
                      <a:r>
                        <a:rPr lang="en-GB" sz="1200" b="1" dirty="0">
                          <a:solidFill>
                            <a:schemeClr val="accent2"/>
                          </a:solidFill>
                          <a:latin typeface="+mn-lt"/>
                        </a:rPr>
                        <a:t/>
                      </a:r>
                      <a:br>
                        <a:rPr lang="en-GB" sz="1200" b="1" dirty="0">
                          <a:solidFill>
                            <a:schemeClr val="accent2"/>
                          </a:solidFill>
                          <a:latin typeface="+mn-lt"/>
                        </a:rPr>
                      </a:br>
                      <a:r>
                        <a:rPr lang="en-GB" sz="1200" dirty="0">
                          <a:latin typeface="+mn-lt"/>
                        </a:rPr>
                        <a:t>Aiming for attractive income with </a:t>
                      </a:r>
                      <a:br>
                        <a:rPr lang="en-GB" sz="1200" dirty="0">
                          <a:latin typeface="+mn-lt"/>
                        </a:rPr>
                      </a:br>
                      <a:r>
                        <a:rPr lang="en-GB" sz="1200" dirty="0">
                          <a:latin typeface="+mn-lt"/>
                        </a:rPr>
                        <a:t>capital growth over the long term</a:t>
                      </a:r>
                    </a:p>
                  </a:txBody>
                  <a:tcPr marL="416309" marR="269376" marT="23326" marB="2332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1200" kern="1200" dirty="0">
                          <a:solidFill>
                            <a:schemeClr val="tx1"/>
                          </a:solidFill>
                          <a:latin typeface="+mn-lt"/>
                          <a:ea typeface="+mn-ea"/>
                          <a:cs typeface="+mn-cs"/>
                        </a:rPr>
                        <a:t>Resilient portfolio built </a:t>
                      </a:r>
                      <a:br>
                        <a:rPr lang="en-GB" sz="1200" kern="1200" dirty="0">
                          <a:solidFill>
                            <a:schemeClr val="tx1"/>
                          </a:solidFill>
                          <a:latin typeface="+mn-lt"/>
                          <a:ea typeface="+mn-ea"/>
                          <a:cs typeface="+mn-cs"/>
                        </a:rPr>
                      </a:br>
                      <a:r>
                        <a:rPr lang="en-GB" sz="1200" kern="1200" dirty="0">
                          <a:solidFill>
                            <a:schemeClr val="tx1"/>
                          </a:solidFill>
                          <a:latin typeface="+mn-lt"/>
                          <a:ea typeface="+mn-ea"/>
                          <a:cs typeface="+mn-cs"/>
                        </a:rPr>
                        <a:t>from the bottom up</a:t>
                      </a:r>
                    </a:p>
                  </a:txBody>
                  <a:tcPr marL="73466" marR="0" marT="23326" marB="2332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752381751"/>
                  </a:ext>
                </a:extLst>
              </a:tr>
              <a:tr h="634741">
                <a:tc>
                  <a:txBody>
                    <a:bodyPr/>
                    <a:lstStyle/>
                    <a:p>
                      <a:pPr marL="0" lvl="1" indent="0">
                        <a:spcBef>
                          <a:spcPts val="2339"/>
                        </a:spcBef>
                        <a:buNone/>
                      </a:pPr>
                      <a:r>
                        <a:rPr lang="en-GB" sz="1200" b="1" i="0" kern="1200" dirty="0">
                          <a:solidFill>
                            <a:schemeClr val="accent5"/>
                          </a:solidFill>
                          <a:latin typeface="+mn-lt"/>
                          <a:ea typeface="+mn-ea"/>
                          <a:cs typeface="+mn-cs"/>
                        </a:rPr>
                        <a:t>Attractive, sustainable yield:</a:t>
                      </a:r>
                      <a:r>
                        <a:rPr lang="en-GB" sz="1200" b="1" dirty="0">
                          <a:solidFill>
                            <a:schemeClr val="accent5"/>
                          </a:solidFill>
                          <a:latin typeface="+mn-lt"/>
                        </a:rPr>
                        <a:t/>
                      </a:r>
                      <a:br>
                        <a:rPr lang="en-GB" sz="1200" b="1" dirty="0">
                          <a:solidFill>
                            <a:schemeClr val="accent5"/>
                          </a:solidFill>
                          <a:latin typeface="+mn-lt"/>
                        </a:rPr>
                      </a:br>
                      <a:r>
                        <a:rPr lang="en-GB" sz="1200" dirty="0">
                          <a:latin typeface="+mn-lt"/>
                        </a:rPr>
                        <a:t>Targets 4%+ p.a. portfolio yield*</a:t>
                      </a:r>
                      <a:endParaRPr lang="en-GB" sz="1200" strike="sngStrike" dirty="0">
                        <a:latin typeface="+mn-lt"/>
                      </a:endParaRPr>
                    </a:p>
                  </a:txBody>
                  <a:tcPr marL="416309" marR="269376" marT="23326" marB="2332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1200" kern="1200" dirty="0">
                          <a:solidFill>
                            <a:schemeClr val="tx1"/>
                          </a:solidFill>
                          <a:latin typeface="+mn-lt"/>
                          <a:ea typeface="+mn-ea"/>
                          <a:cs typeface="+mn-cs"/>
                        </a:rPr>
                        <a:t>Structurally diversified </a:t>
                      </a:r>
                      <a:br>
                        <a:rPr lang="en-GB" sz="1200" kern="1200" dirty="0">
                          <a:solidFill>
                            <a:schemeClr val="tx1"/>
                          </a:solidFill>
                          <a:latin typeface="+mn-lt"/>
                          <a:ea typeface="+mn-ea"/>
                          <a:cs typeface="+mn-cs"/>
                        </a:rPr>
                      </a:br>
                      <a:r>
                        <a:rPr lang="en-GB" sz="1200" kern="1200" dirty="0">
                          <a:solidFill>
                            <a:schemeClr val="tx1"/>
                          </a:solidFill>
                          <a:latin typeface="+mn-lt"/>
                          <a:ea typeface="+mn-ea"/>
                          <a:cs typeface="+mn-cs"/>
                        </a:rPr>
                        <a:t>and actively managed</a:t>
                      </a:r>
                    </a:p>
                  </a:txBody>
                  <a:tcPr marL="73466" marR="0" marT="23326" marB="2332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4220111685"/>
                  </a:ext>
                </a:extLst>
              </a:tr>
              <a:tr h="634741">
                <a:tc>
                  <a:txBody>
                    <a:bodyPr/>
                    <a:lstStyle/>
                    <a:p>
                      <a:pPr marL="0" lvl="1" indent="0">
                        <a:spcBef>
                          <a:spcPts val="2339"/>
                        </a:spcBef>
                        <a:buNone/>
                      </a:pPr>
                      <a:r>
                        <a:rPr lang="en-GB" sz="1200" b="1" i="0" kern="1200" dirty="0">
                          <a:solidFill>
                            <a:schemeClr val="accent4"/>
                          </a:solidFill>
                          <a:latin typeface="+mn-lt"/>
                          <a:ea typeface="+mn-ea"/>
                          <a:cs typeface="+mn-cs"/>
                        </a:rPr>
                        <a:t>‘Bond-like’ volatility:</a:t>
                      </a:r>
                      <a:r>
                        <a:rPr lang="en-GB" sz="1200" dirty="0">
                          <a:latin typeface="+mn-lt"/>
                        </a:rPr>
                        <a:t/>
                      </a:r>
                      <a:br>
                        <a:rPr lang="en-GB" sz="1200" dirty="0">
                          <a:latin typeface="+mn-lt"/>
                        </a:rPr>
                      </a:br>
                      <a:r>
                        <a:rPr lang="en-GB" sz="1200" dirty="0">
                          <a:latin typeface="+mn-lt"/>
                        </a:rPr>
                        <a:t>Targets less than half the volatility</a:t>
                      </a:r>
                      <a:br>
                        <a:rPr lang="en-GB" sz="1200" dirty="0">
                          <a:latin typeface="+mn-lt"/>
                        </a:rPr>
                      </a:br>
                      <a:r>
                        <a:rPr lang="en-GB" sz="1200" dirty="0">
                          <a:latin typeface="+mn-lt"/>
                        </a:rPr>
                        <a:t> of global equities*</a:t>
                      </a:r>
                    </a:p>
                  </a:txBody>
                  <a:tcPr marL="416309" marR="269376" marT="23326" marB="2332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r>
                        <a:rPr lang="en-GB" sz="1200" kern="1200" dirty="0">
                          <a:solidFill>
                            <a:schemeClr val="tx1"/>
                          </a:solidFill>
                          <a:latin typeface="+mn-lt"/>
                          <a:ea typeface="+mn-ea"/>
                          <a:cs typeface="+mn-cs"/>
                        </a:rPr>
                        <a:t>Focus on limiting </a:t>
                      </a:r>
                      <a:br>
                        <a:rPr lang="en-GB" sz="1200" kern="1200" dirty="0">
                          <a:solidFill>
                            <a:schemeClr val="tx1"/>
                          </a:solidFill>
                          <a:latin typeface="+mn-lt"/>
                          <a:ea typeface="+mn-ea"/>
                          <a:cs typeface="+mn-cs"/>
                        </a:rPr>
                      </a:br>
                      <a:r>
                        <a:rPr lang="en-GB" sz="1200" kern="1200" dirty="0">
                          <a:solidFill>
                            <a:schemeClr val="tx1"/>
                          </a:solidFill>
                          <a:latin typeface="+mn-lt"/>
                          <a:ea typeface="+mn-ea"/>
                          <a:cs typeface="+mn-cs"/>
                        </a:rPr>
                        <a:t>downside risks</a:t>
                      </a:r>
                    </a:p>
                  </a:txBody>
                  <a:tcPr marL="73466" marR="0" marT="23326" marB="2332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09568988"/>
                  </a:ext>
                </a:extLst>
              </a:tr>
            </a:tbl>
          </a:graphicData>
        </a:graphic>
      </p:graphicFrame>
      <p:sp>
        <p:nvSpPr>
          <p:cNvPr id="34" name="TextBox 33">
            <a:extLst>
              <a:ext uri="{FF2B5EF4-FFF2-40B4-BE49-F238E27FC236}">
                <a16:creationId xmlns:a16="http://schemas.microsoft.com/office/drawing/2014/main" id="{F5783FAB-BCF9-4684-90F3-B609056F1922}"/>
              </a:ext>
            </a:extLst>
          </p:cNvPr>
          <p:cNvSpPr txBox="1"/>
          <p:nvPr/>
        </p:nvSpPr>
        <p:spPr>
          <a:xfrm>
            <a:off x="1525422" y="1830644"/>
            <a:ext cx="232436" cy="502445"/>
          </a:xfrm>
          <a:prstGeom prst="rect">
            <a:avLst/>
          </a:prstGeom>
          <a:noFill/>
        </p:spPr>
        <p:txBody>
          <a:bodyPr wrap="none" lIns="0" tIns="0" rIns="0" bIns="0" rtlCol="0" anchor="ctr">
            <a:spAutoFit/>
          </a:bodyPr>
          <a:lstStyle/>
          <a:p>
            <a:r>
              <a:rPr lang="en-GB" sz="3200" b="1" dirty="0">
                <a:solidFill>
                  <a:schemeClr val="accent2"/>
                </a:solidFill>
              </a:rPr>
              <a:t>1</a:t>
            </a:r>
          </a:p>
        </p:txBody>
      </p:sp>
      <p:sp>
        <p:nvSpPr>
          <p:cNvPr id="35" name="TextBox 34">
            <a:extLst>
              <a:ext uri="{FF2B5EF4-FFF2-40B4-BE49-F238E27FC236}">
                <a16:creationId xmlns:a16="http://schemas.microsoft.com/office/drawing/2014/main" id="{AEDCF486-F94E-4E13-A4A7-3842D2BDA541}"/>
              </a:ext>
            </a:extLst>
          </p:cNvPr>
          <p:cNvSpPr txBox="1"/>
          <p:nvPr/>
        </p:nvSpPr>
        <p:spPr>
          <a:xfrm>
            <a:off x="1472536" y="2468390"/>
            <a:ext cx="232436" cy="502445"/>
          </a:xfrm>
          <a:prstGeom prst="rect">
            <a:avLst/>
          </a:prstGeom>
          <a:noFill/>
        </p:spPr>
        <p:txBody>
          <a:bodyPr wrap="none" lIns="0" tIns="0" rIns="0" bIns="0" rtlCol="0" anchor="ctr">
            <a:spAutoFit/>
          </a:bodyPr>
          <a:lstStyle/>
          <a:p>
            <a:r>
              <a:rPr lang="en-GB" sz="3200" b="1" dirty="0">
                <a:solidFill>
                  <a:schemeClr val="accent5"/>
                </a:solidFill>
              </a:rPr>
              <a:t>2</a:t>
            </a:r>
          </a:p>
        </p:txBody>
      </p:sp>
      <p:sp>
        <p:nvSpPr>
          <p:cNvPr id="36" name="TextBox 35">
            <a:extLst>
              <a:ext uri="{FF2B5EF4-FFF2-40B4-BE49-F238E27FC236}">
                <a16:creationId xmlns:a16="http://schemas.microsoft.com/office/drawing/2014/main" id="{1EFED62D-E2CE-4B50-BAA5-CE4190B27FA1}"/>
              </a:ext>
            </a:extLst>
          </p:cNvPr>
          <p:cNvSpPr txBox="1"/>
          <p:nvPr/>
        </p:nvSpPr>
        <p:spPr>
          <a:xfrm>
            <a:off x="1468720" y="3106135"/>
            <a:ext cx="232436" cy="502445"/>
          </a:xfrm>
          <a:prstGeom prst="rect">
            <a:avLst/>
          </a:prstGeom>
          <a:noFill/>
        </p:spPr>
        <p:txBody>
          <a:bodyPr wrap="none" lIns="0" tIns="0" rIns="0" bIns="0" rtlCol="0" anchor="ctr">
            <a:spAutoFit/>
          </a:bodyPr>
          <a:lstStyle/>
          <a:p>
            <a:r>
              <a:rPr lang="en-GB" sz="3200" b="1" dirty="0">
                <a:solidFill>
                  <a:schemeClr val="accent4"/>
                </a:solidFill>
              </a:rPr>
              <a:t>3</a:t>
            </a:r>
          </a:p>
        </p:txBody>
      </p:sp>
      <p:sp>
        <p:nvSpPr>
          <p:cNvPr id="39" name="TextBox 38">
            <a:extLst>
              <a:ext uri="{FF2B5EF4-FFF2-40B4-BE49-F238E27FC236}">
                <a16:creationId xmlns:a16="http://schemas.microsoft.com/office/drawing/2014/main" id="{683B1709-D4E1-400F-AEC5-802FBD48E379}"/>
              </a:ext>
            </a:extLst>
          </p:cNvPr>
          <p:cNvSpPr txBox="1"/>
          <p:nvPr/>
        </p:nvSpPr>
        <p:spPr>
          <a:xfrm>
            <a:off x="5171410" y="1830644"/>
            <a:ext cx="309380" cy="502445"/>
          </a:xfrm>
          <a:prstGeom prst="rect">
            <a:avLst/>
          </a:prstGeom>
          <a:noFill/>
        </p:spPr>
        <p:txBody>
          <a:bodyPr wrap="none" lIns="0" tIns="0" rIns="0" bIns="0" rtlCol="0" anchor="ctr">
            <a:spAutoFit/>
          </a:bodyPr>
          <a:lstStyle/>
          <a:p>
            <a:pPr algn="ctr"/>
            <a:r>
              <a:rPr lang="en-GB" sz="3200" b="1" dirty="0">
                <a:solidFill>
                  <a:schemeClr val="accent2"/>
                </a:solidFill>
                <a:latin typeface="+mj-lt"/>
              </a:rPr>
              <a:t>A</a:t>
            </a:r>
          </a:p>
        </p:txBody>
      </p:sp>
      <p:sp>
        <p:nvSpPr>
          <p:cNvPr id="40" name="TextBox 39">
            <a:extLst>
              <a:ext uri="{FF2B5EF4-FFF2-40B4-BE49-F238E27FC236}">
                <a16:creationId xmlns:a16="http://schemas.microsoft.com/office/drawing/2014/main" id="{687FBD4C-7BF9-4ED3-80C5-82DEF58EBD87}"/>
              </a:ext>
            </a:extLst>
          </p:cNvPr>
          <p:cNvSpPr txBox="1"/>
          <p:nvPr/>
        </p:nvSpPr>
        <p:spPr>
          <a:xfrm>
            <a:off x="5204270" y="2468390"/>
            <a:ext cx="243656" cy="502445"/>
          </a:xfrm>
          <a:prstGeom prst="rect">
            <a:avLst/>
          </a:prstGeom>
          <a:noFill/>
        </p:spPr>
        <p:txBody>
          <a:bodyPr wrap="none" lIns="0" tIns="0" rIns="0" bIns="0" rtlCol="0" anchor="ctr">
            <a:spAutoFit/>
          </a:bodyPr>
          <a:lstStyle/>
          <a:p>
            <a:pPr algn="ctr"/>
            <a:r>
              <a:rPr lang="en-GB" sz="3200" b="1" dirty="0">
                <a:solidFill>
                  <a:schemeClr val="accent5"/>
                </a:solidFill>
                <a:latin typeface="+mj-lt"/>
              </a:rPr>
              <a:t>B</a:t>
            </a:r>
          </a:p>
        </p:txBody>
      </p:sp>
      <p:sp>
        <p:nvSpPr>
          <p:cNvPr id="41" name="TextBox 40">
            <a:extLst>
              <a:ext uri="{FF2B5EF4-FFF2-40B4-BE49-F238E27FC236}">
                <a16:creationId xmlns:a16="http://schemas.microsoft.com/office/drawing/2014/main" id="{1825B9B7-6FCF-4BE3-80C4-BB2A5F9B0A3A}"/>
              </a:ext>
            </a:extLst>
          </p:cNvPr>
          <p:cNvSpPr txBox="1"/>
          <p:nvPr/>
        </p:nvSpPr>
        <p:spPr>
          <a:xfrm>
            <a:off x="5165797" y="3111136"/>
            <a:ext cx="320601" cy="492443"/>
          </a:xfrm>
          <a:prstGeom prst="rect">
            <a:avLst/>
          </a:prstGeom>
          <a:noFill/>
        </p:spPr>
        <p:txBody>
          <a:bodyPr wrap="none" lIns="0" tIns="0" rIns="0" bIns="0" rtlCol="0" anchor="ctr">
            <a:spAutoFit/>
          </a:bodyPr>
          <a:lstStyle/>
          <a:p>
            <a:pPr algn="ctr"/>
            <a:r>
              <a:rPr lang="en-GB" sz="3200" b="1" dirty="0">
                <a:solidFill>
                  <a:schemeClr val="accent4"/>
                </a:solidFill>
                <a:latin typeface="+mj-lt"/>
              </a:rPr>
              <a:t>C</a:t>
            </a:r>
          </a:p>
        </p:txBody>
      </p:sp>
      <p:cxnSp>
        <p:nvCxnSpPr>
          <p:cNvPr id="42" name="Straight Connector 41">
            <a:extLst>
              <a:ext uri="{FF2B5EF4-FFF2-40B4-BE49-F238E27FC236}">
                <a16:creationId xmlns:a16="http://schemas.microsoft.com/office/drawing/2014/main" id="{A724B950-A29B-454F-9875-90045BAD3DEC}"/>
              </a:ext>
            </a:extLst>
          </p:cNvPr>
          <p:cNvCxnSpPr>
            <a:cxnSpLocks/>
          </p:cNvCxnSpPr>
          <p:nvPr/>
        </p:nvCxnSpPr>
        <p:spPr>
          <a:xfrm>
            <a:off x="4943197" y="1830644"/>
            <a:ext cx="0" cy="1812370"/>
          </a:xfrm>
          <a:prstGeom prst="line">
            <a:avLst/>
          </a:prstGeom>
          <a:ln w="25400">
            <a:solidFill>
              <a:schemeClr val="accent3"/>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B5881EE8-9484-4043-9B5A-61BAD357CA90}"/>
              </a:ext>
            </a:extLst>
          </p:cNvPr>
          <p:cNvSpPr/>
          <p:nvPr/>
        </p:nvSpPr>
        <p:spPr>
          <a:xfrm>
            <a:off x="5066879" y="1347699"/>
            <a:ext cx="1167307" cy="276999"/>
          </a:xfrm>
          <a:prstGeom prst="rect">
            <a:avLst/>
          </a:prstGeom>
        </p:spPr>
        <p:txBody>
          <a:bodyPr wrap="none">
            <a:spAutoFit/>
          </a:bodyPr>
          <a:lstStyle/>
          <a:p>
            <a:r>
              <a:rPr lang="en-GB" sz="1200" dirty="0"/>
              <a:t>How we do it</a:t>
            </a:r>
          </a:p>
        </p:txBody>
      </p:sp>
      <p:sp>
        <p:nvSpPr>
          <p:cNvPr id="44" name="Rectangle 43">
            <a:extLst>
              <a:ext uri="{FF2B5EF4-FFF2-40B4-BE49-F238E27FC236}">
                <a16:creationId xmlns:a16="http://schemas.microsoft.com/office/drawing/2014/main" id="{3A63A6A5-16D2-4CC6-8E07-2740E1D321DE}"/>
              </a:ext>
            </a:extLst>
          </p:cNvPr>
          <p:cNvSpPr/>
          <p:nvPr/>
        </p:nvSpPr>
        <p:spPr>
          <a:xfrm>
            <a:off x="1390905" y="1347699"/>
            <a:ext cx="1292341" cy="276999"/>
          </a:xfrm>
          <a:prstGeom prst="rect">
            <a:avLst/>
          </a:prstGeom>
        </p:spPr>
        <p:txBody>
          <a:bodyPr wrap="none">
            <a:spAutoFit/>
          </a:bodyPr>
          <a:lstStyle/>
          <a:p>
            <a:r>
              <a:rPr lang="en-GB" sz="1200" dirty="0"/>
              <a:t>Characteristics</a:t>
            </a:r>
          </a:p>
        </p:txBody>
      </p:sp>
      <p:sp>
        <p:nvSpPr>
          <p:cNvPr id="19" name="Rectangle 18">
            <a:extLst>
              <a:ext uri="{FF2B5EF4-FFF2-40B4-BE49-F238E27FC236}">
                <a16:creationId xmlns:a16="http://schemas.microsoft.com/office/drawing/2014/main" id="{D46F09DC-6061-4D1F-B6F2-BC2F1A8DC3C9}"/>
              </a:ext>
            </a:extLst>
          </p:cNvPr>
          <p:cNvSpPr/>
          <p:nvPr/>
        </p:nvSpPr>
        <p:spPr>
          <a:xfrm>
            <a:off x="809897" y="4284886"/>
            <a:ext cx="8067376" cy="246221"/>
          </a:xfrm>
          <a:prstGeom prst="rect">
            <a:avLst/>
          </a:prstGeom>
        </p:spPr>
        <p:txBody>
          <a:bodyPr wrap="square" tIns="0" bIns="0" anchor="b" anchorCtr="0">
            <a:spAutoFit/>
          </a:bodyPr>
          <a:lstStyle/>
          <a:p>
            <a:pPr algn="ctr"/>
            <a:r>
              <a:rPr lang="en-US" sz="1600" b="1" dirty="0">
                <a:solidFill>
                  <a:schemeClr val="accent3"/>
                </a:solidFill>
              </a:rPr>
              <a:t>A defensive total return fund with sustainable income at its core</a:t>
            </a:r>
          </a:p>
        </p:txBody>
      </p:sp>
      <p:sp>
        <p:nvSpPr>
          <p:cNvPr id="16" name="Rectangle 15">
            <a:extLst>
              <a:ext uri="{FF2B5EF4-FFF2-40B4-BE49-F238E27FC236}">
                <a16:creationId xmlns:a16="http://schemas.microsoft.com/office/drawing/2014/main" id="{9CE6F7A3-250C-4182-B3EE-EEF4BC4D7528}"/>
              </a:ext>
            </a:extLst>
          </p:cNvPr>
          <p:cNvSpPr/>
          <p:nvPr/>
        </p:nvSpPr>
        <p:spPr>
          <a:xfrm>
            <a:off x="1898072" y="4736779"/>
            <a:ext cx="6979201" cy="141286"/>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*Performance and volatility targets may not necessarily be achieved, losses may be made. The amount of income may rise or fall. The yield target, whilst achieved to date since inception, is dependent upon market conditions and consequently may need to be revised. These internal parameters are subject to change not necessarily with prior notification. Global Equities defined as MSCI ACWI. </a:t>
            </a:r>
          </a:p>
        </p:txBody>
      </p:sp>
    </p:spTree>
    <p:extLst>
      <p:ext uri="{BB962C8B-B14F-4D97-AF65-F5344CB8AC3E}">
        <p14:creationId xmlns:p14="http://schemas.microsoft.com/office/powerpoint/2010/main" val="2563191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70D5F9E-D0CA-4DE3-BFF9-1383D2E3C794}"/>
              </a:ext>
            </a:extLst>
          </p:cNvPr>
          <p:cNvSpPr/>
          <p:nvPr/>
        </p:nvSpPr>
        <p:spPr bwMode="gray">
          <a:xfrm>
            <a:off x="6183826" y="1380353"/>
            <a:ext cx="342000" cy="1908000"/>
          </a:xfrm>
          <a:prstGeom prst="rect">
            <a:avLst/>
          </a:prstGeom>
          <a:solidFill>
            <a:srgbClr val="EDEDEC"/>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12" name="Rectangle 11">
            <a:extLst>
              <a:ext uri="{FF2B5EF4-FFF2-40B4-BE49-F238E27FC236}">
                <a16:creationId xmlns:a16="http://schemas.microsoft.com/office/drawing/2014/main" id="{A9C71D02-0268-4381-8238-ABE8F2A4DD6B}"/>
              </a:ext>
            </a:extLst>
          </p:cNvPr>
          <p:cNvSpPr/>
          <p:nvPr/>
        </p:nvSpPr>
        <p:spPr bwMode="gray">
          <a:xfrm>
            <a:off x="3615862" y="1383199"/>
            <a:ext cx="342000" cy="1908000"/>
          </a:xfrm>
          <a:prstGeom prst="rect">
            <a:avLst/>
          </a:prstGeom>
          <a:solidFill>
            <a:srgbClr val="EDEDEC"/>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8" name="Rectangle 7">
            <a:extLst>
              <a:ext uri="{FF2B5EF4-FFF2-40B4-BE49-F238E27FC236}">
                <a16:creationId xmlns:a16="http://schemas.microsoft.com/office/drawing/2014/main" id="{48051EB1-5CF0-497D-805C-0EAE23B2CE3E}"/>
              </a:ext>
            </a:extLst>
          </p:cNvPr>
          <p:cNvSpPr/>
          <p:nvPr/>
        </p:nvSpPr>
        <p:spPr bwMode="gray">
          <a:xfrm>
            <a:off x="1047898" y="1380353"/>
            <a:ext cx="342000" cy="1908000"/>
          </a:xfrm>
          <a:prstGeom prst="rect">
            <a:avLst/>
          </a:prstGeom>
          <a:solidFill>
            <a:srgbClr val="EDEDEC"/>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2" name="Title 1">
            <a:extLst>
              <a:ext uri="{FF2B5EF4-FFF2-40B4-BE49-F238E27FC236}">
                <a16:creationId xmlns:a16="http://schemas.microsoft.com/office/drawing/2014/main" id="{FC46C3DF-D5FB-43F8-9808-E2CD7410848E}"/>
              </a:ext>
            </a:extLst>
          </p:cNvPr>
          <p:cNvSpPr>
            <a:spLocks noGrp="1"/>
          </p:cNvSpPr>
          <p:nvPr>
            <p:ph type="title"/>
          </p:nvPr>
        </p:nvSpPr>
        <p:spPr/>
        <p:txBody>
          <a:bodyPr>
            <a:normAutofit fontScale="90000"/>
          </a:bodyPr>
          <a:lstStyle/>
          <a:p>
            <a:r>
              <a:rPr lang="en-GB" dirty="0"/>
              <a:t>1. Core, defensive total return fund</a:t>
            </a:r>
          </a:p>
        </p:txBody>
      </p:sp>
      <p:sp>
        <p:nvSpPr>
          <p:cNvPr id="18" name="Text Placeholder 8">
            <a:extLst>
              <a:ext uri="{FF2B5EF4-FFF2-40B4-BE49-F238E27FC236}">
                <a16:creationId xmlns:a16="http://schemas.microsoft.com/office/drawing/2014/main" id="{F58D72E9-D3F1-432F-8127-441376F705AB}"/>
              </a:ext>
            </a:extLst>
          </p:cNvPr>
          <p:cNvSpPr>
            <a:spLocks noGrp="1"/>
          </p:cNvSpPr>
          <p:nvPr>
            <p:ph idx="1"/>
          </p:nvPr>
        </p:nvSpPr>
        <p:spPr>
          <a:extLst>
            <a:ext uri="{909E8E84-426E-40DD-AFC4-6F175D3DCCD1}">
              <a14:hiddenFill xmlns:a14="http://schemas.microsoft.com/office/drawing/2010/main">
                <a:solidFill>
                  <a:scrgbClr r="0" g="0" b="0"/>
                </a:solidFill>
              </a14:hiddenFill>
            </a:ext>
          </a:extLst>
        </p:spPr>
        <p:txBody>
          <a:bodyPr>
            <a:normAutofit/>
          </a:bodyPr>
          <a:lstStyle/>
          <a:p>
            <a:pPr lvl="0"/>
            <a:r>
              <a:rPr lang="en-US" sz="1400" dirty="0"/>
              <a:t>Defensive and differentiated return profile</a:t>
            </a:r>
          </a:p>
        </p:txBody>
      </p:sp>
      <p:graphicFrame>
        <p:nvGraphicFramePr>
          <p:cNvPr id="9" name="Table 8">
            <a:extLst>
              <a:ext uri="{FF2B5EF4-FFF2-40B4-BE49-F238E27FC236}">
                <a16:creationId xmlns:a16="http://schemas.microsoft.com/office/drawing/2014/main" id="{F38FBC25-9A5B-4581-8033-BA127F9B92AB}"/>
              </a:ext>
            </a:extLst>
          </p:cNvPr>
          <p:cNvGraphicFramePr>
            <a:graphicFrameLocks noGrp="1"/>
          </p:cNvGraphicFramePr>
          <p:nvPr/>
        </p:nvGraphicFramePr>
        <p:xfrm>
          <a:off x="968393" y="3890961"/>
          <a:ext cx="3560490" cy="639836"/>
        </p:xfrm>
        <a:graphic>
          <a:graphicData uri="http://schemas.openxmlformats.org/drawingml/2006/table">
            <a:tbl>
              <a:tblPr>
                <a:tableStyleId>{5C22544A-7EE6-4342-B048-85BDC9FD1C3A}</a:tableStyleId>
              </a:tblPr>
              <a:tblGrid>
                <a:gridCol w="1665288">
                  <a:extLst>
                    <a:ext uri="{9D8B030D-6E8A-4147-A177-3AD203B41FA5}">
                      <a16:colId xmlns:a16="http://schemas.microsoft.com/office/drawing/2014/main" val="3612783487"/>
                    </a:ext>
                  </a:extLst>
                </a:gridCol>
                <a:gridCol w="315867">
                  <a:extLst>
                    <a:ext uri="{9D8B030D-6E8A-4147-A177-3AD203B41FA5}">
                      <a16:colId xmlns:a16="http://schemas.microsoft.com/office/drawing/2014/main" val="3588195942"/>
                    </a:ext>
                  </a:extLst>
                </a:gridCol>
                <a:gridCol w="315867">
                  <a:extLst>
                    <a:ext uri="{9D8B030D-6E8A-4147-A177-3AD203B41FA5}">
                      <a16:colId xmlns:a16="http://schemas.microsoft.com/office/drawing/2014/main" val="3150038754"/>
                    </a:ext>
                  </a:extLst>
                </a:gridCol>
                <a:gridCol w="315867">
                  <a:extLst>
                    <a:ext uri="{9D8B030D-6E8A-4147-A177-3AD203B41FA5}">
                      <a16:colId xmlns:a16="http://schemas.microsoft.com/office/drawing/2014/main" val="1591724687"/>
                    </a:ext>
                  </a:extLst>
                </a:gridCol>
                <a:gridCol w="315867">
                  <a:extLst>
                    <a:ext uri="{9D8B030D-6E8A-4147-A177-3AD203B41FA5}">
                      <a16:colId xmlns:a16="http://schemas.microsoft.com/office/drawing/2014/main" val="1213582709"/>
                    </a:ext>
                  </a:extLst>
                </a:gridCol>
                <a:gridCol w="315867">
                  <a:extLst>
                    <a:ext uri="{9D8B030D-6E8A-4147-A177-3AD203B41FA5}">
                      <a16:colId xmlns:a16="http://schemas.microsoft.com/office/drawing/2014/main" val="425016386"/>
                    </a:ext>
                  </a:extLst>
                </a:gridCol>
                <a:gridCol w="315867">
                  <a:extLst>
                    <a:ext uri="{9D8B030D-6E8A-4147-A177-3AD203B41FA5}">
                      <a16:colId xmlns:a16="http://schemas.microsoft.com/office/drawing/2014/main" val="1718624025"/>
                    </a:ext>
                  </a:extLst>
                </a:gridCol>
              </a:tblGrid>
              <a:tr h="107989">
                <a:tc>
                  <a:txBody>
                    <a:bodyPr/>
                    <a:lstStyle/>
                    <a:p>
                      <a:pPr algn="l" fontAlgn="b"/>
                      <a:r>
                        <a:rPr lang="en-GB" sz="800" b="0" u="none" strike="noStrike" dirty="0">
                          <a:solidFill>
                            <a:schemeClr val="accent1"/>
                          </a:solidFill>
                          <a:effectLst/>
                          <a:latin typeface="+mn-lt"/>
                        </a:rPr>
                        <a:t>Total Return</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2019</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2018</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2017</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2016</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2015</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2014</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extLst>
                  <a:ext uri="{0D108BD9-81ED-4DB2-BD59-A6C34878D82A}">
                    <a16:rowId xmlns:a16="http://schemas.microsoft.com/office/drawing/2014/main" val="1891548131"/>
                  </a:ext>
                </a:extLst>
              </a:tr>
              <a:tr h="110148">
                <a:tc>
                  <a:txBody>
                    <a:bodyPr/>
                    <a:lstStyle/>
                    <a:p>
                      <a:pPr algn="l" fontAlgn="b"/>
                      <a:r>
                        <a:rPr lang="en-GB" sz="800" b="0" u="none" strike="noStrike" dirty="0">
                          <a:solidFill>
                            <a:srgbClr val="424242"/>
                          </a:solidFill>
                          <a:effectLst/>
                          <a:latin typeface="+mn-lt"/>
                        </a:rPr>
                        <a:t>Global Multi-Asset Inc I Acc USD</a:t>
                      </a:r>
                      <a:endParaRPr lang="en-GB" sz="800" b="0" i="0" u="none" strike="noStrike" dirty="0">
                        <a:solidFill>
                          <a:srgbClr val="424242"/>
                        </a:solidFill>
                        <a:effectLst/>
                        <a:latin typeface="+mn-lt"/>
                      </a:endParaRPr>
                    </a:p>
                  </a:txBody>
                  <a:tcPr marL="0" marR="0" marT="4320" marB="0">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6.9</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1.3</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6.7</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5.0</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1.6</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4.5</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extLst>
                  <a:ext uri="{0D108BD9-81ED-4DB2-BD59-A6C34878D82A}">
                    <a16:rowId xmlns:a16="http://schemas.microsoft.com/office/drawing/2014/main" val="4267349095"/>
                  </a:ext>
                </a:extLst>
              </a:tr>
              <a:tr h="110148">
                <a:tc>
                  <a:txBody>
                    <a:bodyPr/>
                    <a:lstStyle/>
                    <a:p>
                      <a:pPr algn="l" fontAlgn="b"/>
                      <a:r>
                        <a:rPr lang="en-GB" sz="800" b="0" u="none" strike="noStrike" dirty="0">
                          <a:solidFill>
                            <a:srgbClr val="424242"/>
                          </a:solidFill>
                          <a:effectLst/>
                          <a:latin typeface="+mn-lt"/>
                        </a:rPr>
                        <a:t>Mstar Alt - Multistrategy</a:t>
                      </a:r>
                      <a:endParaRPr lang="en-GB" sz="800" b="0" i="0" u="none" strike="noStrike" dirty="0">
                        <a:solidFill>
                          <a:srgbClr val="424242"/>
                        </a:solidFill>
                        <a:effectLst/>
                        <a:latin typeface="+mn-lt"/>
                      </a:endParaRPr>
                    </a:p>
                  </a:txBody>
                  <a:tcPr marL="0" marR="0" marT="4320" marB="0">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5.8</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-8.1</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13.5</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-2.1</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-5.9</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-5.2</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096658758"/>
                  </a:ext>
                </a:extLst>
              </a:tr>
              <a:tr h="110148">
                <a:tc>
                  <a:txBody>
                    <a:bodyPr/>
                    <a:lstStyle/>
                    <a:p>
                      <a:pPr algn="l" fontAlgn="b"/>
                      <a:r>
                        <a:rPr lang="en-GB" sz="800" b="0" u="none" strike="noStrike" dirty="0">
                          <a:solidFill>
                            <a:srgbClr val="424242"/>
                          </a:solidFill>
                          <a:effectLst/>
                          <a:latin typeface="+mn-lt"/>
                        </a:rPr>
                        <a:t>Mstar Alt - Market Neutral - Equity</a:t>
                      </a:r>
                      <a:endParaRPr lang="en-GB" sz="800" b="0" i="0" u="none" strike="noStrike" dirty="0">
                        <a:solidFill>
                          <a:srgbClr val="424242"/>
                        </a:solidFill>
                        <a:effectLst/>
                        <a:latin typeface="+mn-lt"/>
                      </a:endParaRPr>
                    </a:p>
                  </a:txBody>
                  <a:tcPr marL="0" marR="0" marT="4320" marB="0">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-1.4</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-7.5</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13.3</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-3.5</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-3.8</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-7.8</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extLst>
                  <a:ext uri="{0D108BD9-81ED-4DB2-BD59-A6C34878D82A}">
                    <a16:rowId xmlns:a16="http://schemas.microsoft.com/office/drawing/2014/main" val="125820343"/>
                  </a:ext>
                </a:extLst>
              </a:tr>
              <a:tr h="110148">
                <a:tc>
                  <a:txBody>
                    <a:bodyPr/>
                    <a:lstStyle/>
                    <a:p>
                      <a:pPr algn="l" fontAlgn="b"/>
                      <a:r>
                        <a:rPr lang="en-GB" sz="800" b="0" u="none" strike="noStrike" dirty="0">
                          <a:solidFill>
                            <a:srgbClr val="424242"/>
                          </a:solidFill>
                          <a:effectLst/>
                          <a:latin typeface="+mn-lt"/>
                        </a:rPr>
                        <a:t>Mstar USD Cautious Allocation</a:t>
                      </a:r>
                      <a:endParaRPr lang="en-GB" sz="800" b="0" i="0" u="none" strike="noStrike" dirty="0">
                        <a:solidFill>
                          <a:srgbClr val="424242"/>
                        </a:solidFill>
                        <a:effectLst/>
                        <a:latin typeface="+mn-lt"/>
                      </a:endParaRPr>
                    </a:p>
                  </a:txBody>
                  <a:tcPr marL="0" marR="0" marT="4320" marB="0">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10.3</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-4.2</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6.8</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2.8</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-1.6</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2.3</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2813804116"/>
                  </a:ext>
                </a:extLst>
              </a:tr>
            </a:tbl>
          </a:graphicData>
        </a:graphic>
      </p:graphicFrame>
      <p:graphicFrame>
        <p:nvGraphicFramePr>
          <p:cNvPr id="14" name="Table 13">
            <a:extLst>
              <a:ext uri="{FF2B5EF4-FFF2-40B4-BE49-F238E27FC236}">
                <a16:creationId xmlns:a16="http://schemas.microsoft.com/office/drawing/2014/main" id="{7C02A3DD-C80A-4DF6-8784-3A6003A00F85}"/>
              </a:ext>
            </a:extLst>
          </p:cNvPr>
          <p:cNvGraphicFramePr>
            <a:graphicFrameLocks noGrp="1"/>
          </p:cNvGraphicFramePr>
          <p:nvPr/>
        </p:nvGraphicFramePr>
        <p:xfrm>
          <a:off x="4939281" y="3890960"/>
          <a:ext cx="3724870" cy="383038"/>
        </p:xfrm>
        <a:graphic>
          <a:graphicData uri="http://schemas.openxmlformats.org/drawingml/2006/table">
            <a:tbl>
              <a:tblPr>
                <a:tableStyleId>{5C22544A-7EE6-4342-B048-85BDC9FD1C3A}</a:tableStyleId>
              </a:tblPr>
              <a:tblGrid>
                <a:gridCol w="1735138">
                  <a:extLst>
                    <a:ext uri="{9D8B030D-6E8A-4147-A177-3AD203B41FA5}">
                      <a16:colId xmlns:a16="http://schemas.microsoft.com/office/drawing/2014/main" val="3612783487"/>
                    </a:ext>
                  </a:extLst>
                </a:gridCol>
                <a:gridCol w="331622">
                  <a:extLst>
                    <a:ext uri="{9D8B030D-6E8A-4147-A177-3AD203B41FA5}">
                      <a16:colId xmlns:a16="http://schemas.microsoft.com/office/drawing/2014/main" val="3588195942"/>
                    </a:ext>
                  </a:extLst>
                </a:gridCol>
                <a:gridCol w="331622">
                  <a:extLst>
                    <a:ext uri="{9D8B030D-6E8A-4147-A177-3AD203B41FA5}">
                      <a16:colId xmlns:a16="http://schemas.microsoft.com/office/drawing/2014/main" val="3150038754"/>
                    </a:ext>
                  </a:extLst>
                </a:gridCol>
                <a:gridCol w="331622">
                  <a:extLst>
                    <a:ext uri="{9D8B030D-6E8A-4147-A177-3AD203B41FA5}">
                      <a16:colId xmlns:a16="http://schemas.microsoft.com/office/drawing/2014/main" val="1591724687"/>
                    </a:ext>
                  </a:extLst>
                </a:gridCol>
                <a:gridCol w="331622">
                  <a:extLst>
                    <a:ext uri="{9D8B030D-6E8A-4147-A177-3AD203B41FA5}">
                      <a16:colId xmlns:a16="http://schemas.microsoft.com/office/drawing/2014/main" val="1213582709"/>
                    </a:ext>
                  </a:extLst>
                </a:gridCol>
                <a:gridCol w="331622">
                  <a:extLst>
                    <a:ext uri="{9D8B030D-6E8A-4147-A177-3AD203B41FA5}">
                      <a16:colId xmlns:a16="http://schemas.microsoft.com/office/drawing/2014/main" val="425016386"/>
                    </a:ext>
                  </a:extLst>
                </a:gridCol>
                <a:gridCol w="331622">
                  <a:extLst>
                    <a:ext uri="{9D8B030D-6E8A-4147-A177-3AD203B41FA5}">
                      <a16:colId xmlns:a16="http://schemas.microsoft.com/office/drawing/2014/main" val="1718624025"/>
                    </a:ext>
                  </a:extLst>
                </a:gridCol>
              </a:tblGrid>
              <a:tr h="107989">
                <a:tc>
                  <a:txBody>
                    <a:bodyPr/>
                    <a:lstStyle/>
                    <a:p>
                      <a:pPr algn="l" fontAlgn="b"/>
                      <a:r>
                        <a:rPr lang="en-GB" sz="800" b="0" u="none" strike="noStrike" dirty="0">
                          <a:solidFill>
                            <a:schemeClr val="accent1"/>
                          </a:solidFill>
                          <a:effectLst/>
                          <a:latin typeface="+mn-lt"/>
                        </a:rPr>
                        <a:t>Total Return</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2019</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2018</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2017</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2016</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2015</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tc>
                  <a:txBody>
                    <a:bodyPr/>
                    <a:lstStyle/>
                    <a:p>
                      <a:pPr algn="ctr" fontAlgn="b"/>
                      <a:r>
                        <a:rPr lang="en-GB" sz="800" b="0" u="none" strike="noStrike" dirty="0">
                          <a:solidFill>
                            <a:schemeClr val="accent1"/>
                          </a:solidFill>
                          <a:effectLst/>
                          <a:latin typeface="+mn-lt"/>
                        </a:rPr>
                        <a:t>2014</a:t>
                      </a:r>
                      <a:endParaRPr lang="en-GB" sz="800" b="0" i="0" u="none" strike="noStrike" dirty="0">
                        <a:solidFill>
                          <a:schemeClr val="accent1"/>
                        </a:solidFill>
                        <a:effectLst/>
                        <a:latin typeface="+mn-lt"/>
                      </a:endParaRPr>
                    </a:p>
                  </a:txBody>
                  <a:tcPr marL="0" marR="0" marT="4320"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alpha val="0"/>
                        </a:srgb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chemeClr val="accent1">
                        <a:tint val="20000"/>
                        <a:alpha val="0"/>
                      </a:schemeClr>
                    </a:solidFill>
                  </a:tcPr>
                </a:tc>
                <a:extLst>
                  <a:ext uri="{0D108BD9-81ED-4DB2-BD59-A6C34878D82A}">
                    <a16:rowId xmlns:a16="http://schemas.microsoft.com/office/drawing/2014/main" val="1891548131"/>
                  </a:ext>
                </a:extLst>
              </a:tr>
              <a:tr h="110148">
                <a:tc>
                  <a:txBody>
                    <a:bodyPr/>
                    <a:lstStyle/>
                    <a:p>
                      <a:pPr algn="l" fontAlgn="b"/>
                      <a:r>
                        <a:rPr lang="en-GB" sz="800" b="0" u="none" strike="noStrike" dirty="0">
                          <a:solidFill>
                            <a:srgbClr val="424242"/>
                          </a:solidFill>
                          <a:effectLst/>
                          <a:latin typeface="+mn-lt"/>
                        </a:rPr>
                        <a:t>BBgBarc Global Aggregate TR USD</a:t>
                      </a:r>
                      <a:endParaRPr lang="en-GB" sz="800" b="0" i="0" u="none" strike="noStrike" dirty="0">
                        <a:solidFill>
                          <a:srgbClr val="424242"/>
                        </a:solidFill>
                        <a:effectLst/>
                        <a:latin typeface="+mn-lt"/>
                      </a:endParaRPr>
                    </a:p>
                  </a:txBody>
                  <a:tcPr marL="0" marR="0" marT="4320" marB="0">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6.8</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-1.2</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7.4</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2.1</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-3.2</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tc>
                  <a:txBody>
                    <a:bodyPr/>
                    <a:lstStyle/>
                    <a:p>
                      <a:pPr algn="ctr" rtl="0" fontAlgn="b"/>
                      <a:r>
                        <a:rPr lang="en-GB" sz="800" b="0" i="0" u="none" strike="noStrike" dirty="0">
                          <a:solidFill>
                            <a:srgbClr val="424242"/>
                          </a:solidFill>
                          <a:effectLst/>
                          <a:latin typeface="+mn-lt"/>
                        </a:rPr>
                        <a:t>0.6</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9525" cap="flat" cmpd="sng" algn="ctr">
                      <a:solidFill>
                        <a:srgbClr val="424242"/>
                      </a:solidFill>
                      <a:prstDash val="solid"/>
                      <a:round/>
                      <a:headEnd type="none" w="med" len="med"/>
                      <a:tailEnd type="none" w="med" len="med"/>
                    </a:lnT>
                    <a:lnB w="12700" cap="flat" cmpd="sng" algn="ctr">
                      <a:solidFill>
                        <a:schemeClr val="lt1">
                          <a:alpha val="0"/>
                        </a:schemeClr>
                      </a:solidFill>
                      <a:prstDash val="solid"/>
                      <a:round/>
                      <a:headEnd type="none" w="med" len="med"/>
                      <a:tailEnd type="none" w="med" len="med"/>
                    </a:lnB>
                    <a:solidFill>
                      <a:schemeClr val="accent1">
                        <a:tint val="20000"/>
                        <a:alpha val="0"/>
                      </a:schemeClr>
                    </a:solidFill>
                  </a:tcPr>
                </a:tc>
                <a:extLst>
                  <a:ext uri="{0D108BD9-81ED-4DB2-BD59-A6C34878D82A}">
                    <a16:rowId xmlns:a16="http://schemas.microsoft.com/office/drawing/2014/main" val="2060121086"/>
                  </a:ext>
                </a:extLst>
              </a:tr>
              <a:tr h="110148">
                <a:tc>
                  <a:txBody>
                    <a:bodyPr/>
                    <a:lstStyle/>
                    <a:p>
                      <a:pPr algn="l" fontAlgn="b"/>
                      <a:r>
                        <a:rPr lang="en-GB" sz="800" b="0" u="none" strike="noStrike" dirty="0">
                          <a:solidFill>
                            <a:srgbClr val="424242"/>
                          </a:solidFill>
                          <a:effectLst/>
                          <a:latin typeface="+mn-lt"/>
                        </a:rPr>
                        <a:t>MSCI ACWI NR USD</a:t>
                      </a:r>
                      <a:endParaRPr lang="en-GB" sz="800" b="0" i="0" u="none" strike="noStrike" dirty="0">
                        <a:solidFill>
                          <a:srgbClr val="424242"/>
                        </a:solidFill>
                        <a:effectLst/>
                        <a:latin typeface="+mn-lt"/>
                      </a:endParaRPr>
                    </a:p>
                  </a:txBody>
                  <a:tcPr marL="0" marR="0" marT="4320" marB="0">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26.6</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-9.4</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24.0</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7.9</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-2.4</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tc>
                  <a:txBody>
                    <a:bodyPr/>
                    <a:lstStyle/>
                    <a:p>
                      <a:pPr algn="ctr" rtl="0" fontAlgn="b"/>
                      <a:r>
                        <a:rPr lang="en-GB" sz="800" b="0" i="0" u="none" strike="noStrike" dirty="0">
                          <a:solidFill>
                            <a:srgbClr val="424242"/>
                          </a:solidFill>
                          <a:effectLst/>
                          <a:latin typeface="+mn-lt"/>
                        </a:rPr>
                        <a:t>4.2</a:t>
                      </a:r>
                    </a:p>
                  </a:txBody>
                  <a:tcPr marL="6479" marR="6479" marT="6479" marB="0" anchor="b">
                    <a:lnL w="12700" cap="flat" cmpd="sng" algn="ctr">
                      <a:solidFill>
                        <a:schemeClr val="lt1">
                          <a:alpha val="0"/>
                        </a:schemeClr>
                      </a:solidFill>
                      <a:prstDash val="solid"/>
                      <a:round/>
                      <a:headEnd type="none" w="med" len="med"/>
                      <a:tailEnd type="none" w="med" len="med"/>
                    </a:lnL>
                    <a:lnR w="12700" cap="flat" cmpd="sng" algn="ctr">
                      <a:solidFill>
                        <a:schemeClr val="lt1">
                          <a:alpha val="0"/>
                        </a:schemeClr>
                      </a:solidFill>
                      <a:prstDash val="solid"/>
                      <a:round/>
                      <a:headEnd type="none" w="med" len="med"/>
                      <a:tailEnd type="none" w="med" len="med"/>
                    </a:lnR>
                    <a:lnT w="12700" cap="flat" cmpd="sng" algn="ctr">
                      <a:solidFill>
                        <a:schemeClr val="lt1">
                          <a:alpha val="0"/>
                        </a:schemeClr>
                      </a:solidFill>
                      <a:prstDash val="solid"/>
                      <a:round/>
                      <a:headEnd type="none" w="med" len="med"/>
                      <a:tailEnd type="none" w="med" len="med"/>
                    </a:lnT>
                    <a:lnB w="9525" cap="flat" cmpd="sng" algn="ctr">
                      <a:solidFill>
                        <a:srgbClr val="424242"/>
                      </a:solidFill>
                      <a:prstDash val="solid"/>
                      <a:round/>
                      <a:headEnd type="none" w="med" len="med"/>
                      <a:tailEnd type="none" w="med" len="med"/>
                    </a:lnB>
                    <a:solidFill>
                      <a:srgbClr val="F1F1F1">
                        <a:alpha val="0"/>
                      </a:srgbClr>
                    </a:solidFill>
                  </a:tcPr>
                </a:tc>
                <a:extLst>
                  <a:ext uri="{0D108BD9-81ED-4DB2-BD59-A6C34878D82A}">
                    <a16:rowId xmlns:a16="http://schemas.microsoft.com/office/drawing/2014/main" val="1129976170"/>
                  </a:ext>
                </a:extLst>
              </a:tr>
            </a:tbl>
          </a:graphicData>
        </a:graphic>
      </p:graphicFrame>
      <p:sp>
        <p:nvSpPr>
          <p:cNvPr id="15" name="TextBox 14">
            <a:extLst>
              <a:ext uri="{FF2B5EF4-FFF2-40B4-BE49-F238E27FC236}">
                <a16:creationId xmlns:a16="http://schemas.microsoft.com/office/drawing/2014/main" id="{D14774B1-90BE-4F47-AB00-790BEFFFC693}"/>
              </a:ext>
            </a:extLst>
          </p:cNvPr>
          <p:cNvSpPr txBox="1"/>
          <p:nvPr/>
        </p:nvSpPr>
        <p:spPr>
          <a:xfrm>
            <a:off x="975077" y="1137849"/>
            <a:ext cx="4372157"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p>
            <a:pPr>
              <a:spcBef>
                <a:spcPts val="20"/>
              </a:spcBef>
            </a:pPr>
            <a:r>
              <a:rPr lang="en-GB" sz="1000" b="1" dirty="0">
                <a:solidFill>
                  <a:srgbClr val="424242"/>
                </a:solidFill>
              </a:rPr>
              <a:t>Since Inception: Total Return, Volatility &amp; Max Drawdown</a:t>
            </a:r>
          </a:p>
        </p:txBody>
      </p:sp>
      <p:sp>
        <p:nvSpPr>
          <p:cNvPr id="13" name="Rectangle 12">
            <a:extLst>
              <a:ext uri="{FF2B5EF4-FFF2-40B4-BE49-F238E27FC236}">
                <a16:creationId xmlns:a16="http://schemas.microsoft.com/office/drawing/2014/main" id="{93284527-3FE2-478C-906C-C8D216F92F5E}"/>
              </a:ext>
            </a:extLst>
          </p:cNvPr>
          <p:cNvSpPr/>
          <p:nvPr/>
        </p:nvSpPr>
        <p:spPr>
          <a:xfrm>
            <a:off x="1898072" y="4736779"/>
            <a:ext cx="6979201" cy="279786"/>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a:t>Past performance is not a reliable indicator of future results, losses may be made.</a:t>
            </a:r>
          </a:p>
          <a:p>
            <a:pPr>
              <a:lnSpc>
                <a:spcPct val="80000"/>
              </a:lnSpc>
              <a:spcBef>
                <a:spcPct val="20000"/>
              </a:spcBef>
              <a:buClr>
                <a:schemeClr val="accent2"/>
              </a:buClr>
            </a:pPr>
            <a:r>
              <a:rPr lang="en-US" sz="500"/>
              <a:t>Source: Morningstar Direct 30 September 2020, Primary Share In GIFS Classification = Offshore Territories. Fund inception: 31 May 2013. Performance is net of fees (NAV based, including ongoing charges, excluding initial charges), gross income reinvested, in USD. Mstar Alt-Multistrategy and Mstar Alt Market Neutral – Equity are not the sector average of the Fund. BBgBarc Global Agg and MSCI ACWI are not the benchmark of the Fund and the chart above is solely for information purpose and should not be relied upon. Fund inception: 31 May 2013.</a:t>
            </a:r>
            <a:endParaRPr lang="en-US" sz="500" dirty="0"/>
          </a:p>
        </p:txBody>
      </p:sp>
      <p:graphicFrame>
        <p:nvGraphicFramePr>
          <p:cNvPr id="3" name="Object 2">
            <a:extLst>
              <a:ext uri="{FF2B5EF4-FFF2-40B4-BE49-F238E27FC236}">
                <a16:creationId xmlns:a16="http://schemas.microsoft.com/office/drawing/2014/main" id="{79017B79-EF90-4DDB-B14D-01BCC8D52AF2}"/>
              </a:ext>
            </a:extLst>
          </p:cNvPr>
          <p:cNvGraphicFramePr>
            <a:graphicFrameLocks noChangeAspect="1"/>
          </p:cNvGraphicFramePr>
          <p:nvPr>
            <p:extLst>
              <p:ext uri="{D42A27DB-BD31-4B8C-83A1-F6EECF244321}">
                <p14:modId xmlns:p14="http://schemas.microsoft.com/office/powerpoint/2010/main" val="2182126122"/>
              </p:ext>
            </p:extLst>
          </p:nvPr>
        </p:nvGraphicFramePr>
        <p:xfrm>
          <a:off x="940302" y="1350963"/>
          <a:ext cx="7707312" cy="2366962"/>
        </p:xfrm>
        <a:graphic>
          <a:graphicData uri="http://schemas.openxmlformats.org/presentationml/2006/ole">
            <mc:AlternateContent xmlns:mc="http://schemas.openxmlformats.org/markup-compatibility/2006">
              <mc:Choice xmlns:v="urn:schemas-microsoft-com:vml" Requires="v">
                <p:oleObj spid="_x0000_s20508" name="Worksheet" r:id="rId4" imgW="12906357" imgH="3962269" progId="Excel.Sheet.12">
                  <p:link/>
                </p:oleObj>
              </mc:Choice>
              <mc:Fallback>
                <p:oleObj name="Worksheet" r:id="rId4" imgW="12906357" imgH="3962269" progId="Excel.Sheet.12">
                  <p:link/>
                  <p:pic>
                    <p:nvPicPr>
                      <p:cNvPr id="0" name=""/>
                      <p:cNvPicPr/>
                      <p:nvPr/>
                    </p:nvPicPr>
                    <p:blipFill>
                      <a:blip r:embed="rId5"/>
                      <a:stretch>
                        <a:fillRect/>
                      </a:stretch>
                    </p:blipFill>
                    <p:spPr>
                      <a:xfrm>
                        <a:off x="940302" y="1350963"/>
                        <a:ext cx="7707312" cy="2366962"/>
                      </a:xfrm>
                      <a:prstGeom prst="rect">
                        <a:avLst/>
                      </a:prstGeom>
                    </p:spPr>
                  </p:pic>
                </p:oleObj>
              </mc:Fallback>
            </mc:AlternateContent>
          </a:graphicData>
        </a:graphic>
      </p:graphicFrame>
    </p:spTree>
    <p:extLst>
      <p:ext uri="{BB962C8B-B14F-4D97-AF65-F5344CB8AC3E}">
        <p14:creationId xmlns:p14="http://schemas.microsoft.com/office/powerpoint/2010/main" val="796102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2. Attractive, sustainable yield</a:t>
            </a:r>
          </a:p>
        </p:txBody>
      </p:sp>
      <p:sp>
        <p:nvSpPr>
          <p:cNvPr id="3" name="Text Placeholder 2"/>
          <p:cNvSpPr>
            <a:spLocks noGrp="1"/>
          </p:cNvSpPr>
          <p:nvPr>
            <p:ph idx="1"/>
          </p:nvPr>
        </p:nvSpPr>
        <p:spPr/>
        <p:txBody>
          <a:bodyPr>
            <a:normAutofit/>
          </a:bodyPr>
          <a:lstStyle/>
          <a:p>
            <a:r>
              <a:rPr lang="en-GB" sz="1400" dirty="0"/>
              <a:t>We aim to capture sustainable income available in the market</a:t>
            </a:r>
          </a:p>
        </p:txBody>
      </p:sp>
      <p:sp>
        <p:nvSpPr>
          <p:cNvPr id="21" name="Rectangle 20">
            <a:extLst>
              <a:ext uri="{FF2B5EF4-FFF2-40B4-BE49-F238E27FC236}">
                <a16:creationId xmlns:a16="http://schemas.microsoft.com/office/drawing/2014/main" id="{4AEB81B6-6F7D-488C-AD12-EE106C681C84}"/>
              </a:ext>
            </a:extLst>
          </p:cNvPr>
          <p:cNvSpPr/>
          <p:nvPr/>
        </p:nvSpPr>
        <p:spPr>
          <a:xfrm>
            <a:off x="959658" y="1136466"/>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1000" b="1" dirty="0">
                <a:solidFill>
                  <a:srgbClr val="424242"/>
                </a:solidFill>
              </a:rPr>
              <a:t>Market and Fund yields versus current target range</a:t>
            </a:r>
          </a:p>
          <a:p>
            <a:pPr>
              <a:spcBef>
                <a:spcPts val="20"/>
              </a:spcBef>
            </a:pPr>
            <a:endParaRPr lang="en-GB" sz="1000" b="1" dirty="0">
              <a:solidFill>
                <a:srgbClr val="424242"/>
              </a:solidFill>
            </a:endParaRPr>
          </a:p>
        </p:txBody>
      </p:sp>
      <p:sp>
        <p:nvSpPr>
          <p:cNvPr id="16" name="Rectangle 15">
            <a:extLst>
              <a:ext uri="{FF2B5EF4-FFF2-40B4-BE49-F238E27FC236}">
                <a16:creationId xmlns:a16="http://schemas.microsoft.com/office/drawing/2014/main" id="{1FCCB1BB-728A-4276-8F17-55F05D8B82F4}"/>
              </a:ext>
            </a:extLst>
          </p:cNvPr>
          <p:cNvSpPr/>
          <p:nvPr/>
        </p:nvSpPr>
        <p:spPr bwMode="gray">
          <a:xfrm>
            <a:off x="6864430" y="1377792"/>
            <a:ext cx="1836658" cy="2253577"/>
          </a:xfrm>
          <a:prstGeom prst="rect">
            <a:avLst/>
          </a:prstGeom>
          <a:solidFill>
            <a:srgbClr val="E3E3E3"/>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22" name="Text Placeholder 8">
            <a:extLst>
              <a:ext uri="{FF2B5EF4-FFF2-40B4-BE49-F238E27FC236}">
                <a16:creationId xmlns:a16="http://schemas.microsoft.com/office/drawing/2014/main" id="{EB5D2D6E-15CC-4EA1-845A-654E0C04CCAF}"/>
              </a:ext>
            </a:extLst>
          </p:cNvPr>
          <p:cNvSpPr txBox="1">
            <a:spLocks/>
          </p:cNvSpPr>
          <p:nvPr/>
        </p:nvSpPr>
        <p:spPr>
          <a:xfrm>
            <a:off x="6864430" y="1378873"/>
            <a:ext cx="1836658" cy="2253577"/>
          </a:xfrm>
          <a:prstGeom prst="rect">
            <a:avLst/>
          </a:prstGeom>
          <a:noFill/>
        </p:spPr>
        <p:txBody>
          <a:bodyPr lIns="48978" tIns="48978" rIns="48978" bIns="48978"/>
          <a:lstStyle>
            <a:lvl1pPr marL="0" indent="0" algn="l" defTabSz="995690" rtl="0" eaLnBrk="1" latinLnBrk="0" hangingPunct="1">
              <a:lnSpc>
                <a:spcPct val="100000"/>
              </a:lnSpc>
              <a:spcBef>
                <a:spcPts val="600"/>
              </a:spcBef>
              <a:spcAft>
                <a:spcPts val="0"/>
              </a:spcAft>
              <a:buFont typeface="Arial" pitchFamily="34" charset="0"/>
              <a:buNone/>
              <a:defRPr lang="en-US" sz="1800" b="0" kern="1200" dirty="0" smtClean="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marL="342900" lvl="1" indent="-342900" defTabSz="457200">
              <a:lnSpc>
                <a:spcPct val="110000"/>
              </a:lnSpc>
              <a:spcBef>
                <a:spcPct val="20000"/>
              </a:spcBef>
              <a:spcAft>
                <a:spcPts val="408"/>
              </a:spcAft>
              <a:buClr>
                <a:srgbClr val="50B800"/>
              </a:buClr>
              <a:buFont typeface="Wingdings" panose="05000000000000000000" pitchFamily="2" charset="2"/>
              <a:buChar char="l"/>
            </a:pPr>
            <a:r>
              <a:rPr lang="en-GB" sz="1000" dirty="0">
                <a:latin typeface="Century Gothic"/>
              </a:rPr>
              <a:t>Seeks an attractive sustainable portfolio yield as </a:t>
            </a:r>
            <a:br>
              <a:rPr lang="en-GB" sz="1000" dirty="0">
                <a:latin typeface="Century Gothic"/>
              </a:rPr>
            </a:br>
            <a:r>
              <a:rPr lang="en-GB" sz="1000" dirty="0">
                <a:latin typeface="Century Gothic"/>
              </a:rPr>
              <a:t>a significant part of overall return</a:t>
            </a:r>
          </a:p>
          <a:p>
            <a:pPr marL="342900" lvl="1" indent="-342900" defTabSz="457200">
              <a:lnSpc>
                <a:spcPct val="110000"/>
              </a:lnSpc>
              <a:spcBef>
                <a:spcPct val="20000"/>
              </a:spcBef>
              <a:spcAft>
                <a:spcPts val="408"/>
              </a:spcAft>
              <a:buClr>
                <a:srgbClr val="50B800"/>
              </a:buClr>
              <a:buFont typeface="Wingdings" panose="05000000000000000000" pitchFamily="2" charset="2"/>
              <a:buChar char="l"/>
            </a:pPr>
            <a:r>
              <a:rPr lang="en-GB" sz="1000" dirty="0">
                <a:latin typeface="Century Gothic"/>
              </a:rPr>
              <a:t>A higher yield reduces the dependency of returns on generating large capital gains </a:t>
            </a:r>
          </a:p>
          <a:p>
            <a:pPr marL="342900" lvl="1" indent="-342900" defTabSz="457200">
              <a:lnSpc>
                <a:spcPct val="110000"/>
              </a:lnSpc>
              <a:spcBef>
                <a:spcPct val="20000"/>
              </a:spcBef>
              <a:spcAft>
                <a:spcPts val="408"/>
              </a:spcAft>
              <a:buClr>
                <a:srgbClr val="50B800"/>
              </a:buClr>
              <a:buFont typeface="Wingdings" panose="05000000000000000000" pitchFamily="2" charset="2"/>
              <a:buChar char="l"/>
            </a:pPr>
            <a:r>
              <a:rPr lang="en-GB" sz="1000" dirty="0">
                <a:latin typeface="Century Gothic"/>
              </a:rPr>
              <a:t>We believe this is a positive attribute in a low yielding world</a:t>
            </a:r>
          </a:p>
        </p:txBody>
      </p:sp>
      <p:sp>
        <p:nvSpPr>
          <p:cNvPr id="24" name="Rectangle 23">
            <a:extLst>
              <a:ext uri="{FF2B5EF4-FFF2-40B4-BE49-F238E27FC236}">
                <a16:creationId xmlns:a16="http://schemas.microsoft.com/office/drawing/2014/main" id="{9AF6C698-A79D-4C0B-9FBF-499BB685AC1B}"/>
              </a:ext>
            </a:extLst>
          </p:cNvPr>
          <p:cNvSpPr/>
          <p:nvPr/>
        </p:nvSpPr>
        <p:spPr>
          <a:xfrm>
            <a:off x="0" y="4282450"/>
            <a:ext cx="9143999" cy="246221"/>
          </a:xfrm>
          <a:prstGeom prst="rect">
            <a:avLst/>
          </a:prstGeom>
        </p:spPr>
        <p:txBody>
          <a:bodyPr wrap="square" tIns="0" bIns="0" anchor="b" anchorCtr="0">
            <a:spAutoFit/>
          </a:bodyPr>
          <a:lstStyle/>
          <a:p>
            <a:pPr algn="ctr"/>
            <a:r>
              <a:rPr lang="en-US" sz="1600" b="1" dirty="0">
                <a:solidFill>
                  <a:schemeClr val="accent3"/>
                </a:solidFill>
              </a:rPr>
              <a:t>A higher yield reduces the dependency of returns on large capital gains </a:t>
            </a:r>
          </a:p>
        </p:txBody>
      </p:sp>
      <p:sp>
        <p:nvSpPr>
          <p:cNvPr id="13" name="Rectangle 12">
            <a:extLst>
              <a:ext uri="{FF2B5EF4-FFF2-40B4-BE49-F238E27FC236}">
                <a16:creationId xmlns:a16="http://schemas.microsoft.com/office/drawing/2014/main" id="{9F8E3C7C-8E9E-4E79-8D41-16AD7BCFA8BB}"/>
              </a:ext>
            </a:extLst>
          </p:cNvPr>
          <p:cNvSpPr/>
          <p:nvPr/>
        </p:nvSpPr>
        <p:spPr>
          <a:xfrm>
            <a:off x="1898073" y="4736779"/>
            <a:ext cx="6925554" cy="34134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Charges are taken from capital and may constrain future growth. The amount of income may rise or fall.</a:t>
            </a:r>
          </a:p>
          <a:p>
            <a:pPr>
              <a:lnSpc>
                <a:spcPct val="80000"/>
              </a:lnSpc>
              <a:spcBef>
                <a:spcPct val="20000"/>
              </a:spcBef>
              <a:buClr>
                <a:schemeClr val="accent2"/>
              </a:buClr>
            </a:pPr>
            <a:r>
              <a:rPr lang="en-US" sz="500" dirty="0"/>
              <a:t>Source: Ninety One, 30 September 2020. A Inc-2 Yield = 4.3% (2.7%). ‘The Market Yield Proxy is 30% MSCI World High Dividend Yield, 30% </a:t>
            </a:r>
            <a:r>
              <a:rPr lang="en-US" sz="500" dirty="0" err="1"/>
              <a:t>BoAML</a:t>
            </a:r>
            <a:r>
              <a:rPr lang="en-US" sz="500" dirty="0"/>
              <a:t> Global Corporate Index Yield, 20% </a:t>
            </a:r>
            <a:r>
              <a:rPr lang="en-US" sz="500" dirty="0" err="1"/>
              <a:t>BoAML</a:t>
            </a:r>
            <a:r>
              <a:rPr lang="en-US" sz="500" dirty="0"/>
              <a:t> Global High Yield Constrained Index Yield, 10% JP Morgan EMBI GD Sovereign Yield, 10% JP Morgan GBI-EM GD Composite Yield, all from the inception of the </a:t>
            </a:r>
            <a:r>
              <a:rPr lang="en-US" sz="500" dirty="0" err="1"/>
              <a:t>latter.’The</a:t>
            </a:r>
            <a:r>
              <a:rPr lang="en-US" sz="500" dirty="0"/>
              <a:t> bracketed number shows the level of yield had charges been deducted from income. Fund yield is gross. Methodology: current distribution annualized  and divided by the mid-market unit price as at the date of the yield. For further information on yields and the figure in brackets, please see the Important information section.</a:t>
            </a:r>
          </a:p>
        </p:txBody>
      </p:sp>
      <p:grpSp>
        <p:nvGrpSpPr>
          <p:cNvPr id="5" name="Group 4">
            <a:extLst>
              <a:ext uri="{FF2B5EF4-FFF2-40B4-BE49-F238E27FC236}">
                <a16:creationId xmlns:a16="http://schemas.microsoft.com/office/drawing/2014/main" id="{DD574541-261F-4F1F-975B-8658A3015F9F}"/>
              </a:ext>
            </a:extLst>
          </p:cNvPr>
          <p:cNvGrpSpPr/>
          <p:nvPr/>
        </p:nvGrpSpPr>
        <p:grpSpPr>
          <a:xfrm>
            <a:off x="888829" y="1355421"/>
            <a:ext cx="5707098" cy="2972215"/>
            <a:chOff x="888829" y="1355421"/>
            <a:chExt cx="5707098" cy="2972215"/>
          </a:xfrm>
        </p:grpSpPr>
        <p:graphicFrame>
          <p:nvGraphicFramePr>
            <p:cNvPr id="14" name="Object 13">
              <a:extLst>
                <a:ext uri="{FF2B5EF4-FFF2-40B4-BE49-F238E27FC236}">
                  <a16:creationId xmlns:a16="http://schemas.microsoft.com/office/drawing/2014/main" id="{8A9B46BF-B03D-4833-A3A4-5591293FB029}"/>
                </a:ext>
              </a:extLst>
            </p:cNvPr>
            <p:cNvGraphicFramePr>
              <a:graphicFrameLocks noChangeAspect="1"/>
            </p:cNvGraphicFramePr>
            <p:nvPr>
              <p:extLst>
                <p:ext uri="{D42A27DB-BD31-4B8C-83A1-F6EECF244321}">
                  <p14:modId xmlns:p14="http://schemas.microsoft.com/office/powerpoint/2010/main" val="337762401"/>
                </p:ext>
              </p:extLst>
            </p:nvPr>
          </p:nvGraphicFramePr>
          <p:xfrm>
            <a:off x="888829" y="1355421"/>
            <a:ext cx="5652728" cy="2972215"/>
          </p:xfrm>
          <a:graphic>
            <a:graphicData uri="http://schemas.openxmlformats.org/presentationml/2006/ole">
              <mc:AlternateContent xmlns:mc="http://schemas.openxmlformats.org/markup-compatibility/2006">
                <mc:Choice xmlns:v="urn:schemas-microsoft-com:vml" Requires="v">
                  <p:oleObj spid="_x0000_s4208" name="Worksheet" r:id="rId4" imgW="6829296" imgH="3590991" progId="Excel.Sheet.12">
                    <p:link/>
                  </p:oleObj>
                </mc:Choice>
                <mc:Fallback>
                  <p:oleObj name="Worksheet" r:id="rId4" imgW="6829296" imgH="3590991" progId="Excel.Sheet.12">
                    <p:link/>
                    <p:pic>
                      <p:nvPicPr>
                        <p:cNvPr id="4" name="Object 3">
                          <a:extLst>
                            <a:ext uri="{FF2B5EF4-FFF2-40B4-BE49-F238E27FC236}">
                              <a16:creationId xmlns:a16="http://schemas.microsoft.com/office/drawing/2014/main" id="{CEDF0A19-62D3-40EF-B72F-F4CEA6DA5985}"/>
                            </a:ext>
                          </a:extLst>
                        </p:cNvPr>
                        <p:cNvPicPr/>
                        <p:nvPr/>
                      </p:nvPicPr>
                      <p:blipFill>
                        <a:blip r:embed="rId5"/>
                        <a:stretch>
                          <a:fillRect/>
                        </a:stretch>
                      </p:blipFill>
                      <p:spPr>
                        <a:xfrm>
                          <a:off x="888829" y="1355421"/>
                          <a:ext cx="5652728" cy="297221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76F54900-7FA8-4A06-9309-BC7EAEBCD117}"/>
                </a:ext>
              </a:extLst>
            </p:cNvPr>
            <p:cNvSpPr txBox="1"/>
            <p:nvPr/>
          </p:nvSpPr>
          <p:spPr>
            <a:xfrm>
              <a:off x="6002337" y="2504580"/>
              <a:ext cx="593590" cy="523220"/>
            </a:xfrm>
            <a:prstGeom prst="rect">
              <a:avLst/>
            </a:prstGeom>
            <a:solidFill>
              <a:schemeClr val="bg1"/>
            </a:solidFill>
          </p:spPr>
          <p:txBody>
            <a:bodyPr wrap="square" rtlCol="0">
              <a:spAutoFit/>
            </a:bodyPr>
            <a:lstStyle/>
            <a:p>
              <a:r>
                <a:rPr lang="en-GB" sz="700" dirty="0"/>
                <a:t>Targets 4%+ p.a. portfolio yield*</a:t>
              </a:r>
              <a:endParaRPr lang="en-US" sz="700" dirty="0">
                <a:latin typeface="Century Gothic"/>
                <a:cs typeface="Century Gothic"/>
              </a:endParaRPr>
            </a:p>
          </p:txBody>
        </p:sp>
      </p:grpSp>
    </p:spTree>
    <p:extLst>
      <p:ext uri="{BB962C8B-B14F-4D97-AF65-F5344CB8AC3E}">
        <p14:creationId xmlns:p14="http://schemas.microsoft.com/office/powerpoint/2010/main" val="531051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4482C-1591-4D2B-94D4-9FFCCD8BD0AE}"/>
              </a:ext>
            </a:extLst>
          </p:cNvPr>
          <p:cNvSpPr>
            <a:spLocks noGrp="1"/>
          </p:cNvSpPr>
          <p:nvPr>
            <p:ph type="title"/>
          </p:nvPr>
        </p:nvSpPr>
        <p:spPr/>
        <p:txBody>
          <a:bodyPr>
            <a:normAutofit fontScale="90000"/>
          </a:bodyPr>
          <a:lstStyle/>
          <a:p>
            <a:r>
              <a:rPr lang="en-GB" dirty="0"/>
              <a:t>3. ‘Bond-like’ volatility</a:t>
            </a:r>
            <a:endParaRPr lang="en-US" dirty="0"/>
          </a:p>
        </p:txBody>
      </p:sp>
      <p:sp>
        <p:nvSpPr>
          <p:cNvPr id="4" name="Slide Number Placeholder 3">
            <a:extLst>
              <a:ext uri="{FF2B5EF4-FFF2-40B4-BE49-F238E27FC236}">
                <a16:creationId xmlns:a16="http://schemas.microsoft.com/office/drawing/2014/main" id="{0C281989-CE26-47AD-89BB-9557674438AD}"/>
              </a:ext>
            </a:extLst>
          </p:cNvPr>
          <p:cNvSpPr>
            <a:spLocks noGrp="1"/>
          </p:cNvSpPr>
          <p:nvPr>
            <p:ph type="sldNum" sz="quarter" idx="12"/>
          </p:nvPr>
        </p:nvSpPr>
        <p:spPr/>
        <p:txBody>
          <a:bodyPr/>
          <a:lstStyle/>
          <a:p>
            <a:fld id="{F808627B-F915-7940-8094-9D0FE90F5C69}" type="slidenum">
              <a:rPr lang="en-US" smtClean="0"/>
              <a:pPr/>
              <a:t>5</a:t>
            </a:fld>
            <a:endParaRPr lang="en-US" dirty="0"/>
          </a:p>
        </p:txBody>
      </p:sp>
      <p:graphicFrame>
        <p:nvGraphicFramePr>
          <p:cNvPr id="7" name="Content Placeholder 6">
            <a:extLst>
              <a:ext uri="{FF2B5EF4-FFF2-40B4-BE49-F238E27FC236}">
                <a16:creationId xmlns:a16="http://schemas.microsoft.com/office/drawing/2014/main" id="{B80E2833-FE2A-4948-936F-C22E33808A88}"/>
              </a:ext>
            </a:extLst>
          </p:cNvPr>
          <p:cNvGraphicFramePr>
            <a:graphicFrameLocks noGrp="1"/>
          </p:cNvGraphicFramePr>
          <p:nvPr>
            <p:ph idx="1"/>
            <p:extLst>
              <p:ext uri="{D42A27DB-BD31-4B8C-83A1-F6EECF244321}">
                <p14:modId xmlns:p14="http://schemas.microsoft.com/office/powerpoint/2010/main" val="1047715337"/>
              </p:ext>
            </p:extLst>
          </p:nvPr>
        </p:nvGraphicFramePr>
        <p:xfrm>
          <a:off x="998520" y="1303361"/>
          <a:ext cx="7702568" cy="3290864"/>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a:extLst>
              <a:ext uri="{FF2B5EF4-FFF2-40B4-BE49-F238E27FC236}">
                <a16:creationId xmlns:a16="http://schemas.microsoft.com/office/drawing/2014/main" id="{89BD159A-A06B-4A8A-87EF-9140EA5CE901}"/>
              </a:ext>
            </a:extLst>
          </p:cNvPr>
          <p:cNvSpPr>
            <a:spLocks noChangeArrowheads="1"/>
          </p:cNvSpPr>
          <p:nvPr/>
        </p:nvSpPr>
        <p:spPr bwMode="auto">
          <a:xfrm>
            <a:off x="998520" y="1137872"/>
            <a:ext cx="4965552" cy="245350"/>
          </a:xfrm>
          <a:prstGeom prst="rect">
            <a:avLst/>
          </a:prstGeom>
          <a:noFill/>
          <a:ln w="9525" algn="ctr">
            <a:noFill/>
            <a:miter lim="800000"/>
            <a:headEnd/>
            <a:tailEnd/>
          </a:ln>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defTabSz="677268">
              <a:spcBef>
                <a:spcPts val="20"/>
              </a:spcBef>
              <a:buClr>
                <a:srgbClr val="3333CC"/>
              </a:buClr>
              <a:buSzPct val="120000"/>
              <a:defRPr/>
            </a:pPr>
            <a:r>
              <a:rPr lang="en-GB" sz="1000" b="1" dirty="0">
                <a:solidFill>
                  <a:srgbClr val="424242"/>
                </a:solidFill>
                <a:cs typeface="Arial" pitchFamily="34" charset="0"/>
              </a:rPr>
              <a:t>Risk-return scatter since inception to 30 September 2020</a:t>
            </a:r>
            <a:endParaRPr lang="en-US" sz="1000" b="1" dirty="0">
              <a:solidFill>
                <a:srgbClr val="424242"/>
              </a:solidFill>
              <a:cs typeface="Arial" charset="0"/>
            </a:endParaRPr>
          </a:p>
        </p:txBody>
      </p:sp>
      <p:sp>
        <p:nvSpPr>
          <p:cNvPr id="3" name="Rectangle 2">
            <a:extLst>
              <a:ext uri="{FF2B5EF4-FFF2-40B4-BE49-F238E27FC236}">
                <a16:creationId xmlns:a16="http://schemas.microsoft.com/office/drawing/2014/main" id="{667EEA94-CDA6-47F3-917F-07AFA234CCF5}"/>
              </a:ext>
            </a:extLst>
          </p:cNvPr>
          <p:cNvSpPr/>
          <p:nvPr/>
        </p:nvSpPr>
        <p:spPr>
          <a:xfrm>
            <a:off x="549195" y="830095"/>
            <a:ext cx="6749101" cy="307777"/>
          </a:xfrm>
          <a:prstGeom prst="rect">
            <a:avLst/>
          </a:prstGeom>
        </p:spPr>
        <p:txBody>
          <a:bodyPr wrap="square">
            <a:spAutoFit/>
          </a:bodyPr>
          <a:lstStyle/>
          <a:p>
            <a:pPr marL="342900" indent="-342900">
              <a:spcBef>
                <a:spcPct val="20000"/>
              </a:spcBef>
              <a:buClr>
                <a:srgbClr val="50B800"/>
              </a:buClr>
              <a:buFont typeface="Wingdings" panose="05000000000000000000" pitchFamily="2" charset="2"/>
              <a:buChar char="l"/>
            </a:pPr>
            <a:r>
              <a:rPr lang="en-GB" sz="1400" dirty="0">
                <a:latin typeface="Century Gothic"/>
              </a:rPr>
              <a:t>Targets less than half the volatility of global equities</a:t>
            </a:r>
          </a:p>
        </p:txBody>
      </p:sp>
      <p:sp>
        <p:nvSpPr>
          <p:cNvPr id="8" name="Rectangle 7">
            <a:extLst>
              <a:ext uri="{FF2B5EF4-FFF2-40B4-BE49-F238E27FC236}">
                <a16:creationId xmlns:a16="http://schemas.microsoft.com/office/drawing/2014/main" id="{ECCB540C-7474-4B6C-A868-84A139365149}"/>
              </a:ext>
            </a:extLst>
          </p:cNvPr>
          <p:cNvSpPr/>
          <p:nvPr/>
        </p:nvSpPr>
        <p:spPr>
          <a:xfrm>
            <a:off x="1898073" y="4736779"/>
            <a:ext cx="6592784" cy="372119"/>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Past performance is not a reliable indicator of future results, losses may be made.</a:t>
            </a:r>
          </a:p>
          <a:p>
            <a:pPr>
              <a:lnSpc>
                <a:spcPct val="80000"/>
              </a:lnSpc>
              <a:spcBef>
                <a:spcPct val="20000"/>
              </a:spcBef>
              <a:buClr>
                <a:schemeClr val="accent2"/>
              </a:buClr>
            </a:pPr>
            <a:r>
              <a:rPr lang="en-US" sz="500" dirty="0"/>
              <a:t>Source: Morningstar, 30 September 2020. Performance is net of fees (NAV based, including ongoing charges, excluding initial charges), gross income reinvested in USD.</a:t>
            </a:r>
          </a:p>
          <a:p>
            <a:pPr>
              <a:lnSpc>
                <a:spcPct val="80000"/>
              </a:lnSpc>
              <a:spcBef>
                <a:spcPct val="20000"/>
              </a:spcBef>
              <a:buClr>
                <a:schemeClr val="accent2"/>
              </a:buClr>
            </a:pPr>
            <a:r>
              <a:rPr lang="en-US" sz="500" dirty="0"/>
              <a:t>Inception date: : 31 May 2013. Prior to 31 May 2013 the Fund was called Global Defensive Bond, and was managed to a different investment objective. Highest and lowest returns achieved during a rolling 12 month period since inception: Global Cautious: Oct-15: 3.0% and Mar-20: -5.8%. *Sector: EAA Fund USD Cautious Allocation: Global Equities: MSCI ACWI; Global Bonds: WGBI; USD Cash: ICE LIBOR 12 Month </a:t>
            </a:r>
          </a:p>
          <a:p>
            <a:pPr>
              <a:lnSpc>
                <a:spcPct val="80000"/>
              </a:lnSpc>
              <a:spcBef>
                <a:spcPct val="20000"/>
              </a:spcBef>
              <a:buClr>
                <a:schemeClr val="accent2"/>
              </a:buClr>
            </a:pPr>
            <a:r>
              <a:rPr lang="en-US" sz="500" dirty="0"/>
              <a:t>The Fund is actively managed. Any index is shown for illustrative purposes only</a:t>
            </a:r>
          </a:p>
        </p:txBody>
      </p:sp>
    </p:spTree>
    <p:extLst>
      <p:ext uri="{BB962C8B-B14F-4D97-AF65-F5344CB8AC3E}">
        <p14:creationId xmlns:p14="http://schemas.microsoft.com/office/powerpoint/2010/main" val="2155215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A11E0D4-590E-449D-BFFB-6821A2AC1674}"/>
              </a:ext>
            </a:extLst>
          </p:cNvPr>
          <p:cNvSpPr>
            <a:spLocks noGrp="1"/>
          </p:cNvSpPr>
          <p:nvPr>
            <p:ph idx="1"/>
          </p:nvPr>
        </p:nvSpPr>
        <p:spPr/>
        <p:txBody>
          <a:bodyPr>
            <a:normAutofit/>
          </a:bodyPr>
          <a:lstStyle/>
          <a:p>
            <a:r>
              <a:rPr lang="en-GB" sz="1400" dirty="0"/>
              <a:t>GMAI has protected against equity losses across this cycle</a:t>
            </a:r>
          </a:p>
        </p:txBody>
      </p:sp>
      <p:sp>
        <p:nvSpPr>
          <p:cNvPr id="2" name="Title 1">
            <a:extLst>
              <a:ext uri="{FF2B5EF4-FFF2-40B4-BE49-F238E27FC236}">
                <a16:creationId xmlns:a16="http://schemas.microsoft.com/office/drawing/2014/main" id="{5264682E-6C56-4D87-9A36-6237778118A1}"/>
              </a:ext>
            </a:extLst>
          </p:cNvPr>
          <p:cNvSpPr>
            <a:spLocks noGrp="1"/>
          </p:cNvSpPr>
          <p:nvPr>
            <p:ph type="title"/>
          </p:nvPr>
        </p:nvSpPr>
        <p:spPr/>
        <p:txBody>
          <a:bodyPr>
            <a:normAutofit fontScale="90000"/>
          </a:bodyPr>
          <a:lstStyle/>
          <a:p>
            <a:r>
              <a:rPr lang="en-GB" dirty="0"/>
              <a:t>Focus on limiting downside risks</a:t>
            </a:r>
          </a:p>
        </p:txBody>
      </p:sp>
      <p:sp>
        <p:nvSpPr>
          <p:cNvPr id="12" name="TextBox 11">
            <a:extLst>
              <a:ext uri="{FF2B5EF4-FFF2-40B4-BE49-F238E27FC236}">
                <a16:creationId xmlns:a16="http://schemas.microsoft.com/office/drawing/2014/main" id="{E5BC0053-6C1C-43B6-9746-ED6B059765A4}"/>
              </a:ext>
            </a:extLst>
          </p:cNvPr>
          <p:cNvSpPr txBox="1"/>
          <p:nvPr/>
        </p:nvSpPr>
        <p:spPr>
          <a:xfrm>
            <a:off x="978631" y="1136439"/>
            <a:ext cx="4098335" cy="245350"/>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nchor="t" anchorCtr="0">
            <a:noAutofit/>
          </a:bodyPr>
          <a:lstStyle/>
          <a:p>
            <a:pPr>
              <a:spcBef>
                <a:spcPts val="20"/>
              </a:spcBef>
            </a:pPr>
            <a:r>
              <a:rPr lang="en-GB" sz="1000" b="1" dirty="0">
                <a:solidFill>
                  <a:srgbClr val="424242"/>
                </a:solidFill>
              </a:rPr>
              <a:t>Peak to trough performance during drawdown episodes </a:t>
            </a:r>
          </a:p>
        </p:txBody>
      </p:sp>
      <p:sp>
        <p:nvSpPr>
          <p:cNvPr id="10" name="TextBox 9">
            <a:extLst>
              <a:ext uri="{FF2B5EF4-FFF2-40B4-BE49-F238E27FC236}">
                <a16:creationId xmlns:a16="http://schemas.microsoft.com/office/drawing/2014/main" id="{EEE5D9C4-1806-494F-84E3-482DE6724408}"/>
              </a:ext>
            </a:extLst>
          </p:cNvPr>
          <p:cNvSpPr txBox="1"/>
          <p:nvPr/>
        </p:nvSpPr>
        <p:spPr>
          <a:xfrm>
            <a:off x="7109064" y="1511445"/>
            <a:ext cx="1779012" cy="2911566"/>
          </a:xfrm>
          <a:prstGeom prst="rect">
            <a:avLst/>
          </a:prstGeom>
          <a:noFill/>
        </p:spPr>
        <p:txBody>
          <a:bodyPr wrap="square" lIns="0" tIns="0" rIns="0" bIns="0" rtlCol="0">
            <a:spAutoFit/>
          </a:bodyPr>
          <a:lstStyle/>
          <a:p>
            <a:pPr marL="342900" indent="-342900">
              <a:spcBef>
                <a:spcPct val="20000"/>
              </a:spcBef>
              <a:buClr>
                <a:srgbClr val="50B800"/>
              </a:buClr>
              <a:buFont typeface="Wingdings" panose="05000000000000000000" pitchFamily="2" charset="2"/>
              <a:buChar char="l"/>
            </a:pPr>
            <a:r>
              <a:rPr lang="en-GB" sz="1100" dirty="0">
                <a:latin typeface="Century Gothic"/>
              </a:rPr>
              <a:t>This cycle has seen a series of significant market events, with historic magnitude, speed and frequency of drawdowns across asset classes</a:t>
            </a:r>
          </a:p>
          <a:p>
            <a:pPr marL="342900" indent="-342900">
              <a:spcBef>
                <a:spcPct val="20000"/>
              </a:spcBef>
              <a:buClr>
                <a:srgbClr val="50B800"/>
              </a:buClr>
              <a:buFont typeface="Wingdings" panose="05000000000000000000" pitchFamily="2" charset="2"/>
              <a:buChar char="l"/>
            </a:pPr>
            <a:r>
              <a:rPr lang="en-GB" sz="1100" dirty="0">
                <a:latin typeface="Century Gothic"/>
              </a:rPr>
              <a:t>GMAI has been able to protect against different types of drawdown: traditional recession (2015/16), cross-asset drawdowns (2018), and event-driven (2020)</a:t>
            </a:r>
          </a:p>
        </p:txBody>
      </p:sp>
      <p:graphicFrame>
        <p:nvGraphicFramePr>
          <p:cNvPr id="4" name="Object 3">
            <a:extLst>
              <a:ext uri="{FF2B5EF4-FFF2-40B4-BE49-F238E27FC236}">
                <a16:creationId xmlns:a16="http://schemas.microsoft.com/office/drawing/2014/main" id="{C0B4EB8F-A4ED-40E6-A98E-07A38E2694B0}"/>
              </a:ext>
            </a:extLst>
          </p:cNvPr>
          <p:cNvGraphicFramePr>
            <a:graphicFrameLocks noChangeAspect="1"/>
          </p:cNvGraphicFramePr>
          <p:nvPr>
            <p:extLst>
              <p:ext uri="{D42A27DB-BD31-4B8C-83A1-F6EECF244321}">
                <p14:modId xmlns:p14="http://schemas.microsoft.com/office/powerpoint/2010/main" val="2854320085"/>
              </p:ext>
            </p:extLst>
          </p:nvPr>
        </p:nvGraphicFramePr>
        <p:xfrm>
          <a:off x="978631" y="1470847"/>
          <a:ext cx="6096000" cy="2795587"/>
        </p:xfrm>
        <a:graphic>
          <a:graphicData uri="http://schemas.openxmlformats.org/presentationml/2006/ole">
            <mc:AlternateContent xmlns:mc="http://schemas.openxmlformats.org/markup-compatibility/2006">
              <mc:Choice xmlns:v="urn:schemas-microsoft-com:vml" Requires="v">
                <p:oleObj spid="_x0000_s5166" name="Worksheet" r:id="rId4" imgW="9534617" imgH="4371975" progId="Excel.Sheet.12">
                  <p:link/>
                </p:oleObj>
              </mc:Choice>
              <mc:Fallback>
                <p:oleObj name="Worksheet" r:id="rId4" imgW="9534617" imgH="4371975" progId="Excel.Sheet.12">
                  <p:link/>
                  <p:pic>
                    <p:nvPicPr>
                      <p:cNvPr id="4" name="Object 3">
                        <a:extLst>
                          <a:ext uri="{FF2B5EF4-FFF2-40B4-BE49-F238E27FC236}">
                            <a16:creationId xmlns:a16="http://schemas.microsoft.com/office/drawing/2014/main" id="{C0B4EB8F-A4ED-40E6-A98E-07A38E2694B0}"/>
                          </a:ext>
                        </a:extLst>
                      </p:cNvPr>
                      <p:cNvPicPr/>
                      <p:nvPr/>
                    </p:nvPicPr>
                    <p:blipFill>
                      <a:blip r:embed="rId5"/>
                      <a:stretch>
                        <a:fillRect/>
                      </a:stretch>
                    </p:blipFill>
                    <p:spPr>
                      <a:xfrm>
                        <a:off x="978631" y="1470847"/>
                        <a:ext cx="6096000" cy="2795587"/>
                      </a:xfrm>
                      <a:prstGeom prst="rect">
                        <a:avLst/>
                      </a:prstGeom>
                    </p:spPr>
                  </p:pic>
                </p:oleObj>
              </mc:Fallback>
            </mc:AlternateContent>
          </a:graphicData>
        </a:graphic>
      </p:graphicFrame>
      <p:sp>
        <p:nvSpPr>
          <p:cNvPr id="8" name="Rectangle 7">
            <a:extLst>
              <a:ext uri="{FF2B5EF4-FFF2-40B4-BE49-F238E27FC236}">
                <a16:creationId xmlns:a16="http://schemas.microsoft.com/office/drawing/2014/main" id="{93A3B0EE-57EA-4403-8D55-C5E278613AB3}"/>
              </a:ext>
            </a:extLst>
          </p:cNvPr>
          <p:cNvSpPr/>
          <p:nvPr/>
        </p:nvSpPr>
        <p:spPr>
          <a:xfrm>
            <a:off x="1898073" y="4736779"/>
            <a:ext cx="6592784" cy="387508"/>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Past performance is not a reliable indicator of future results, losses may be made.</a:t>
            </a:r>
          </a:p>
          <a:p>
            <a:pPr>
              <a:lnSpc>
                <a:spcPct val="80000"/>
              </a:lnSpc>
              <a:spcBef>
                <a:spcPct val="20000"/>
              </a:spcBef>
              <a:buClr>
                <a:schemeClr val="accent2"/>
              </a:buClr>
            </a:pPr>
            <a:r>
              <a:rPr lang="en-US" sz="500" dirty="0"/>
              <a:t>Calendar year returns for the Fund (and competitor group); 2019: 6.2% (13.5%); 2018: 0.5% (-4.9%); 2017: 6.0% (8.7%); 2016: 4.4% (6.7%); 2015: 0.9% (-2.4%); 2014: 3.7% (4.2%).</a:t>
            </a:r>
          </a:p>
          <a:p>
            <a:pPr>
              <a:lnSpc>
                <a:spcPct val="80000"/>
              </a:lnSpc>
              <a:spcBef>
                <a:spcPct val="20000"/>
              </a:spcBef>
              <a:buClr>
                <a:schemeClr val="accent2"/>
              </a:buClr>
            </a:pPr>
            <a:r>
              <a:rPr lang="en-US" sz="500" dirty="0"/>
              <a:t>Source: Morningstar, 31 August 2020. Period shown is since 30 September 2013. Performance is net of fees (NAV based, including ongoing charges, excluding initial charges), gross income reinvested, USD.</a:t>
            </a:r>
          </a:p>
          <a:p>
            <a:pPr>
              <a:lnSpc>
                <a:spcPct val="80000"/>
              </a:lnSpc>
              <a:spcBef>
                <a:spcPct val="20000"/>
              </a:spcBef>
              <a:buClr>
                <a:schemeClr val="accent2"/>
              </a:buClr>
            </a:pPr>
            <a:r>
              <a:rPr lang="en-US" sz="500" dirty="0"/>
              <a:t>The competitors shown for comparison purposes are the five largest Luxembourg/Dublin domiciled Multi-Asset income funds by AUM based on our Multi-Asset team’s analysis of the competitor landscape.</a:t>
            </a:r>
          </a:p>
          <a:p>
            <a:pPr>
              <a:lnSpc>
                <a:spcPct val="80000"/>
              </a:lnSpc>
              <a:spcBef>
                <a:spcPct val="20000"/>
              </a:spcBef>
              <a:buClr>
                <a:schemeClr val="accent2"/>
              </a:buClr>
            </a:pPr>
            <a:r>
              <a:rPr lang="en-US" sz="500" dirty="0"/>
              <a:t>The Fund is actively managed. Any index is shown for illustrative purposes only. </a:t>
            </a:r>
          </a:p>
        </p:txBody>
      </p:sp>
    </p:spTree>
    <p:extLst>
      <p:ext uri="{BB962C8B-B14F-4D97-AF65-F5344CB8AC3E}">
        <p14:creationId xmlns:p14="http://schemas.microsoft.com/office/powerpoint/2010/main" val="239466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2D4D4-256A-4093-AFAC-A9A2DBEB6B4C}"/>
              </a:ext>
            </a:extLst>
          </p:cNvPr>
          <p:cNvSpPr>
            <a:spLocks noGrp="1"/>
          </p:cNvSpPr>
          <p:nvPr>
            <p:ph type="title"/>
          </p:nvPr>
        </p:nvSpPr>
        <p:spPr/>
        <p:txBody>
          <a:bodyPr>
            <a:normAutofit fontScale="90000"/>
          </a:bodyPr>
          <a:lstStyle/>
          <a:p>
            <a:r>
              <a:rPr lang="en-GB" dirty="0"/>
              <a:t>Core, defensive total return fund</a:t>
            </a:r>
            <a:endParaRPr lang="en-US" dirty="0"/>
          </a:p>
        </p:txBody>
      </p:sp>
      <p:sp>
        <p:nvSpPr>
          <p:cNvPr id="9" name="Text Placeholder 8">
            <a:extLst>
              <a:ext uri="{FF2B5EF4-FFF2-40B4-BE49-F238E27FC236}">
                <a16:creationId xmlns:a16="http://schemas.microsoft.com/office/drawing/2014/main" id="{D4E94339-8567-44B2-9E90-A8584D4562AD}"/>
              </a:ext>
            </a:extLst>
          </p:cNvPr>
          <p:cNvSpPr>
            <a:spLocks noGrp="1"/>
          </p:cNvSpPr>
          <p:nvPr>
            <p:ph idx="1"/>
          </p:nvPr>
        </p:nvSpPr>
        <p:spPr/>
        <p:txBody>
          <a:bodyPr>
            <a:normAutofit/>
          </a:bodyPr>
          <a:lstStyle/>
          <a:p>
            <a:pPr lvl="0"/>
            <a:r>
              <a:rPr lang="en-US" sz="1400" dirty="0"/>
              <a:t>Annualised performance in USD</a:t>
            </a:r>
          </a:p>
        </p:txBody>
      </p:sp>
      <p:graphicFrame>
        <p:nvGraphicFramePr>
          <p:cNvPr id="3" name="Table 2">
            <a:extLst>
              <a:ext uri="{FF2B5EF4-FFF2-40B4-BE49-F238E27FC236}">
                <a16:creationId xmlns:a16="http://schemas.microsoft.com/office/drawing/2014/main" id="{D086AC1A-4877-4200-9BF9-0C9501F04F40}"/>
              </a:ext>
            </a:extLst>
          </p:cNvPr>
          <p:cNvGraphicFramePr>
            <a:graphicFrameLocks noGrp="1"/>
          </p:cNvGraphicFramePr>
          <p:nvPr/>
        </p:nvGraphicFramePr>
        <p:xfrm>
          <a:off x="962166" y="3707814"/>
          <a:ext cx="7390263" cy="758189"/>
        </p:xfrm>
        <a:graphic>
          <a:graphicData uri="http://schemas.openxmlformats.org/drawingml/2006/table">
            <a:tbl>
              <a:tblPr/>
              <a:tblGrid>
                <a:gridCol w="2045275">
                  <a:extLst>
                    <a:ext uri="{9D8B030D-6E8A-4147-A177-3AD203B41FA5}">
                      <a16:colId xmlns:a16="http://schemas.microsoft.com/office/drawing/2014/main" val="2243422063"/>
                    </a:ext>
                  </a:extLst>
                </a:gridCol>
                <a:gridCol w="1336247">
                  <a:extLst>
                    <a:ext uri="{9D8B030D-6E8A-4147-A177-3AD203B41FA5}">
                      <a16:colId xmlns:a16="http://schemas.microsoft.com/office/drawing/2014/main" val="3457330626"/>
                    </a:ext>
                  </a:extLst>
                </a:gridCol>
                <a:gridCol w="1336247">
                  <a:extLst>
                    <a:ext uri="{9D8B030D-6E8A-4147-A177-3AD203B41FA5}">
                      <a16:colId xmlns:a16="http://schemas.microsoft.com/office/drawing/2014/main" val="2196930255"/>
                    </a:ext>
                  </a:extLst>
                </a:gridCol>
                <a:gridCol w="1336247">
                  <a:extLst>
                    <a:ext uri="{9D8B030D-6E8A-4147-A177-3AD203B41FA5}">
                      <a16:colId xmlns:a16="http://schemas.microsoft.com/office/drawing/2014/main" val="3356261044"/>
                    </a:ext>
                  </a:extLst>
                </a:gridCol>
                <a:gridCol w="1336247">
                  <a:extLst>
                    <a:ext uri="{9D8B030D-6E8A-4147-A177-3AD203B41FA5}">
                      <a16:colId xmlns:a16="http://schemas.microsoft.com/office/drawing/2014/main" val="2468356915"/>
                    </a:ext>
                  </a:extLst>
                </a:gridCol>
              </a:tblGrid>
              <a:tr h="122915">
                <a:tc>
                  <a:txBody>
                    <a:bodyPr/>
                    <a:lstStyle/>
                    <a:p>
                      <a:pPr algn="l" fontAlgn="b"/>
                      <a:endParaRPr lang="en-US" sz="700" b="0" i="0" u="none" strike="noStrike" dirty="0">
                        <a:solidFill>
                          <a:srgbClr val="424242"/>
                        </a:solidFill>
                        <a:effectLst/>
                        <a:latin typeface="+mn-lt"/>
                      </a:endParaRPr>
                    </a:p>
                  </a:txBody>
                  <a:tcPr marL="6479" marR="6479" marT="6479" marB="0" anchor="b">
                    <a:lnL>
                      <a:noFill/>
                    </a:lnL>
                    <a:lnR>
                      <a:noFill/>
                    </a:lnR>
                    <a:lnT>
                      <a:noFill/>
                    </a:lnT>
                    <a:lnB w="6350" cap="flat" cmpd="sng" algn="ctr">
                      <a:solidFill>
                        <a:schemeClr val="tx1"/>
                      </a:solidFill>
                      <a:prstDash val="solid"/>
                      <a:round/>
                      <a:headEnd type="none" w="med" len="med"/>
                      <a:tailEnd type="none" w="med" len="med"/>
                    </a:lnB>
                  </a:tcPr>
                </a:tc>
                <a:tc>
                  <a:txBody>
                    <a:bodyPr/>
                    <a:lstStyle/>
                    <a:p>
                      <a:pPr algn="ctr" fontAlgn="b"/>
                      <a:endParaRPr lang="en-US" sz="700" b="0" i="0" u="none" strike="noStrike" dirty="0">
                        <a:solidFill>
                          <a:srgbClr val="424242"/>
                        </a:solidFill>
                        <a:effectLst/>
                        <a:latin typeface="+mn-lt"/>
                      </a:endParaRPr>
                    </a:p>
                  </a:txBody>
                  <a:tcPr marL="6479" marR="6479" marT="6479" marB="0" anchor="b">
                    <a:lnL>
                      <a:noFill/>
                    </a:lnL>
                    <a:lnR>
                      <a:noFill/>
                    </a:lnR>
                    <a:lnT>
                      <a:noFill/>
                    </a:lnT>
                    <a:lnB w="6350" cap="flat" cmpd="sng" algn="ctr">
                      <a:solidFill>
                        <a:schemeClr val="tx1"/>
                      </a:solidFill>
                      <a:prstDash val="solid"/>
                      <a:round/>
                      <a:headEnd type="none" w="med" len="med"/>
                      <a:tailEnd type="none" w="med" len="med"/>
                    </a:lnB>
                  </a:tcPr>
                </a:tc>
                <a:tc>
                  <a:txBody>
                    <a:bodyPr/>
                    <a:lstStyle/>
                    <a:p>
                      <a:pPr algn="ctr" fontAlgn="b"/>
                      <a:endParaRPr lang="en-US" sz="700" b="0" i="0" u="none" strike="noStrike" dirty="0">
                        <a:solidFill>
                          <a:srgbClr val="424242"/>
                        </a:solidFill>
                        <a:effectLst/>
                        <a:latin typeface="+mn-lt"/>
                      </a:endParaRPr>
                    </a:p>
                  </a:txBody>
                  <a:tcPr marL="6479" marR="6479" marT="6479" marB="0" anchor="b">
                    <a:lnL>
                      <a:noFill/>
                    </a:lnL>
                    <a:lnR>
                      <a:noFill/>
                    </a:lnR>
                    <a:lnT>
                      <a:noFill/>
                    </a:lnT>
                    <a:lnB w="6350" cap="flat" cmpd="sng" algn="ctr">
                      <a:solidFill>
                        <a:schemeClr val="tx1"/>
                      </a:solidFill>
                      <a:prstDash val="solid"/>
                      <a:round/>
                      <a:headEnd type="none" w="med" len="med"/>
                      <a:tailEnd type="none" w="med" len="med"/>
                    </a:lnB>
                  </a:tcPr>
                </a:tc>
                <a:tc>
                  <a:txBody>
                    <a:bodyPr/>
                    <a:lstStyle/>
                    <a:p>
                      <a:pPr algn="ctr" fontAlgn="b"/>
                      <a:endParaRPr lang="en-US" sz="700" b="0" i="0" u="none" strike="noStrike" dirty="0">
                        <a:solidFill>
                          <a:srgbClr val="424242"/>
                        </a:solidFill>
                        <a:effectLst/>
                        <a:latin typeface="+mn-lt"/>
                      </a:endParaRPr>
                    </a:p>
                  </a:txBody>
                  <a:tcPr marL="6479" marR="6479" marT="6479" marB="0" anchor="b">
                    <a:lnL>
                      <a:noFill/>
                    </a:lnL>
                    <a:lnR>
                      <a:noFill/>
                    </a:lnR>
                    <a:lnT>
                      <a:noFill/>
                    </a:lnT>
                    <a:lnB w="6350" cap="flat" cmpd="sng" algn="ctr">
                      <a:solidFill>
                        <a:schemeClr val="tx1"/>
                      </a:solidFill>
                      <a:prstDash val="solid"/>
                      <a:round/>
                      <a:headEnd type="none" w="med" len="med"/>
                      <a:tailEnd type="none" w="med" len="med"/>
                    </a:lnB>
                  </a:tcPr>
                </a:tc>
                <a:tc>
                  <a:txBody>
                    <a:bodyPr/>
                    <a:lstStyle/>
                    <a:p>
                      <a:pPr algn="ctr" fontAlgn="b"/>
                      <a:endParaRPr lang="en-US" sz="700" b="0" i="0" u="none" strike="noStrike" dirty="0">
                        <a:solidFill>
                          <a:srgbClr val="424242"/>
                        </a:solidFill>
                        <a:effectLst/>
                        <a:latin typeface="+mn-lt"/>
                      </a:endParaRPr>
                    </a:p>
                  </a:txBody>
                  <a:tcPr marL="6479" marR="6479" marT="6479" marB="0" anchor="b">
                    <a:lnL>
                      <a:noFill/>
                    </a:lnL>
                    <a:lnR>
                      <a:noFill/>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9737882"/>
                  </a:ext>
                </a:extLst>
              </a:tr>
              <a:tr h="149499">
                <a:tc>
                  <a:txBody>
                    <a:bodyPr/>
                    <a:lstStyle/>
                    <a:p>
                      <a:pPr algn="l" fontAlgn="b"/>
                      <a:r>
                        <a:rPr lang="en-US" sz="700" b="0" i="0" u="none" strike="noStrike" dirty="0">
                          <a:solidFill>
                            <a:srgbClr val="424242"/>
                          </a:solidFill>
                          <a:effectLst/>
                          <a:latin typeface="+mn-lt"/>
                        </a:rPr>
                        <a:t>Ninety One Global Multi-Asset Income I Acc</a:t>
                      </a:r>
                    </a:p>
                  </a:txBody>
                  <a:tcPr marL="6479" marR="6479" marT="6479" marB="0" anchor="ctr">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3.3%</a:t>
                      </a:r>
                    </a:p>
                  </a:txBody>
                  <a:tcPr marL="9525" marR="9525" marT="9525" marB="0" anchor="b">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3.6%</a:t>
                      </a:r>
                    </a:p>
                  </a:txBody>
                  <a:tcPr marL="9525" marR="9525" marT="9525" marB="0" anchor="b">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4.6%</a:t>
                      </a:r>
                    </a:p>
                  </a:txBody>
                  <a:tcPr marL="9525" marR="9525" marT="9525" marB="0" anchor="b">
                    <a:lnL>
                      <a:noFill/>
                    </a:lnL>
                    <a:lnR>
                      <a:noFill/>
                    </a:lnR>
                    <a:lnT w="6350" cap="flat" cmpd="sng" algn="ctr">
                      <a:solidFill>
                        <a:schemeClr val="tx1"/>
                      </a:solidFill>
                      <a:prstDash val="solid"/>
                      <a:round/>
                      <a:headEnd type="none" w="med" len="med"/>
                      <a:tailEnd type="none" w="med" len="med"/>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3.9%</a:t>
                      </a:r>
                    </a:p>
                  </a:txBody>
                  <a:tcPr marL="9525" marR="9525" marT="9525" marB="0" anchor="b">
                    <a:lnL>
                      <a:noFill/>
                    </a:lnL>
                    <a:lnR>
                      <a:noFill/>
                    </a:lnR>
                    <a:lnT w="635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731367756"/>
                  </a:ext>
                </a:extLst>
              </a:tr>
              <a:tr h="149499">
                <a:tc>
                  <a:txBody>
                    <a:bodyPr/>
                    <a:lstStyle/>
                    <a:p>
                      <a:pPr algn="l" fontAlgn="b"/>
                      <a:r>
                        <a:rPr lang="en-US" sz="700" b="0" i="0" u="none" strike="noStrike" dirty="0">
                          <a:solidFill>
                            <a:srgbClr val="424242"/>
                          </a:solidFill>
                          <a:effectLst/>
                          <a:latin typeface="+mn-lt"/>
                        </a:rPr>
                        <a:t>LIBOR USD Overnight Rate</a:t>
                      </a:r>
                    </a:p>
                  </a:txBody>
                  <a:tcPr marL="6479" marR="6479" marT="6479" marB="0" anchor="ctr">
                    <a:lnL>
                      <a:noFill/>
                    </a:lnL>
                    <a:lnR>
                      <a:noFill/>
                    </a:lnR>
                    <a:lnT>
                      <a:noFill/>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0.8%</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1.6%</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1.2%</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0.8%</a:t>
                      </a:r>
                    </a:p>
                  </a:txBody>
                  <a:tcPr marL="9525" marR="9525" marT="9525" marB="0" anchor="b">
                    <a:lnL>
                      <a:noFill/>
                    </a:lnL>
                    <a:lnR>
                      <a:noFill/>
                    </a:lnR>
                    <a:lnT>
                      <a:noFill/>
                    </a:lnT>
                    <a:lnB>
                      <a:noFill/>
                    </a:lnB>
                  </a:tcPr>
                </a:tc>
                <a:extLst>
                  <a:ext uri="{0D108BD9-81ED-4DB2-BD59-A6C34878D82A}">
                    <a16:rowId xmlns:a16="http://schemas.microsoft.com/office/drawing/2014/main" val="1702702447"/>
                  </a:ext>
                </a:extLst>
              </a:tr>
              <a:tr h="149499">
                <a:tc>
                  <a:txBody>
                    <a:bodyPr/>
                    <a:lstStyle/>
                    <a:p>
                      <a:pPr marL="0" indent="0" algn="l" defTabSz="995690" rtl="0" eaLnBrk="1" fontAlgn="b" latinLnBrk="0" hangingPunct="1">
                        <a:lnSpc>
                          <a:spcPct val="100000"/>
                        </a:lnSpc>
                        <a:spcBef>
                          <a:spcPts val="600"/>
                        </a:spcBef>
                        <a:spcAft>
                          <a:spcPts val="0"/>
                        </a:spcAft>
                        <a:buFont typeface="Arial" pitchFamily="34" charset="0"/>
                        <a:buNone/>
                      </a:pPr>
                      <a:r>
                        <a:rPr lang="en-US" sz="700" b="1" i="0" u="none" strike="noStrike" kern="1200" dirty="0">
                          <a:solidFill>
                            <a:srgbClr val="424242"/>
                          </a:solidFill>
                          <a:effectLst/>
                          <a:latin typeface="+mn-lt"/>
                          <a:ea typeface="+mn-ea"/>
                          <a:cs typeface="+mn-cs"/>
                        </a:rPr>
                        <a:t>Active return</a:t>
                      </a:r>
                    </a:p>
                  </a:txBody>
                  <a:tcPr marL="6479" marR="6479" marT="6479" marB="0" anchor="ctr">
                    <a:lnL>
                      <a:noFill/>
                    </a:lnL>
                    <a:lnR>
                      <a:noFill/>
                    </a:lnR>
                    <a:lnT>
                      <a:noFill/>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2.5%</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2.0%</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3.4%</a:t>
                      </a:r>
                    </a:p>
                  </a:txBody>
                  <a:tcPr marL="9525" marR="9525" marT="9525" marB="0" anchor="b">
                    <a:lnL>
                      <a:noFill/>
                    </a:lnL>
                    <a:lnR>
                      <a:noFill/>
                    </a:lnR>
                    <a:lnT>
                      <a:noFill/>
                    </a:lnT>
                    <a:lnB>
                      <a:noFill/>
                    </a:lnB>
                  </a:tcPr>
                </a:tc>
                <a:tc>
                  <a:txBody>
                    <a:bodyPr/>
                    <a:lstStyle/>
                    <a:p>
                      <a:pPr algn="ctr" fontAlgn="b"/>
                      <a:r>
                        <a:rPr lang="en-US" sz="1000" b="0" i="0" u="none" strike="noStrike" dirty="0">
                          <a:solidFill>
                            <a:srgbClr val="424242"/>
                          </a:solidFill>
                          <a:effectLst/>
                          <a:latin typeface="Calibri" panose="020F0502020204030204" pitchFamily="34" charset="0"/>
                        </a:rPr>
                        <a:t>3.1%</a:t>
                      </a:r>
                    </a:p>
                  </a:txBody>
                  <a:tcPr marL="9525" marR="9525" marT="9525" marB="0" anchor="b">
                    <a:lnL>
                      <a:noFill/>
                    </a:lnL>
                    <a:lnR>
                      <a:noFill/>
                    </a:lnR>
                    <a:lnT>
                      <a:noFill/>
                    </a:lnT>
                    <a:lnB>
                      <a:noFill/>
                    </a:lnB>
                  </a:tcPr>
                </a:tc>
                <a:extLst>
                  <a:ext uri="{0D108BD9-81ED-4DB2-BD59-A6C34878D82A}">
                    <a16:rowId xmlns:a16="http://schemas.microsoft.com/office/drawing/2014/main" val="2469518660"/>
                  </a:ext>
                </a:extLst>
              </a:tr>
              <a:tr h="149499">
                <a:tc>
                  <a:txBody>
                    <a:bodyPr/>
                    <a:lstStyle/>
                    <a:p>
                      <a:pPr algn="l" fontAlgn="b"/>
                      <a:r>
                        <a:rPr lang="en-US" sz="700" b="0" i="0" u="none" strike="noStrike" dirty="0">
                          <a:solidFill>
                            <a:srgbClr val="424242"/>
                          </a:solidFill>
                          <a:effectLst/>
                          <a:latin typeface="+mn-lt"/>
                        </a:rPr>
                        <a:t>Quartile ranking</a:t>
                      </a:r>
                    </a:p>
                  </a:txBody>
                  <a:tcPr marL="6479" marR="6479" marT="6479"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ctr" fontAlgn="b"/>
                      <a:r>
                        <a:rPr lang="en-US" sz="700" b="0" i="0" u="none" strike="noStrike" dirty="0">
                          <a:solidFill>
                            <a:srgbClr val="424242"/>
                          </a:solidFill>
                          <a:effectLst/>
                          <a:latin typeface="+mn-lt"/>
                        </a:rPr>
                        <a:t>1</a:t>
                      </a:r>
                    </a:p>
                  </a:txBody>
                  <a:tcPr marL="6479" marR="6479" marT="6479"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ctr" fontAlgn="b"/>
                      <a:r>
                        <a:rPr lang="en-US" sz="700" b="0" i="0" u="none" strike="noStrike" dirty="0">
                          <a:solidFill>
                            <a:srgbClr val="424242"/>
                          </a:solidFill>
                          <a:effectLst/>
                          <a:latin typeface="+mn-lt"/>
                        </a:rPr>
                        <a:t>1</a:t>
                      </a:r>
                    </a:p>
                  </a:txBody>
                  <a:tcPr marL="6479" marR="6479" marT="6479"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ctr" fontAlgn="b"/>
                      <a:r>
                        <a:rPr lang="en-US" sz="700" b="0" i="0" u="none" strike="noStrike" dirty="0">
                          <a:solidFill>
                            <a:srgbClr val="424242"/>
                          </a:solidFill>
                          <a:effectLst/>
                          <a:latin typeface="+mn-lt"/>
                        </a:rPr>
                        <a:t>1</a:t>
                      </a:r>
                    </a:p>
                  </a:txBody>
                  <a:tcPr marL="6479" marR="6479" marT="6479" marB="0" anchor="ctr">
                    <a:lnL>
                      <a:noFill/>
                    </a:lnL>
                    <a:lnR>
                      <a:noFill/>
                    </a:lnR>
                    <a:lnT>
                      <a:noFill/>
                    </a:lnT>
                    <a:lnB w="6350" cap="flat" cmpd="sng" algn="ctr">
                      <a:solidFill>
                        <a:schemeClr val="tx1"/>
                      </a:solidFill>
                      <a:prstDash val="solid"/>
                      <a:round/>
                      <a:headEnd type="none" w="med" len="med"/>
                      <a:tailEnd type="none" w="med" len="med"/>
                    </a:lnB>
                  </a:tcPr>
                </a:tc>
                <a:tc>
                  <a:txBody>
                    <a:bodyPr/>
                    <a:lstStyle/>
                    <a:p>
                      <a:pPr algn="ctr" fontAlgn="b"/>
                      <a:r>
                        <a:rPr lang="en-US" sz="700" b="0" i="0" u="none" strike="noStrike" dirty="0">
                          <a:solidFill>
                            <a:srgbClr val="424242"/>
                          </a:solidFill>
                          <a:effectLst/>
                          <a:latin typeface="+mn-lt"/>
                        </a:rPr>
                        <a:t>1</a:t>
                      </a:r>
                    </a:p>
                  </a:txBody>
                  <a:tcPr marL="6479" marR="6479" marT="6479" marB="0" anchor="ctr">
                    <a:lnL>
                      <a:noFill/>
                    </a:lnL>
                    <a:lnR>
                      <a:noFill/>
                    </a:lnR>
                    <a:lnT>
                      <a:noFill/>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98661983"/>
                  </a:ext>
                </a:extLst>
              </a:tr>
            </a:tbl>
          </a:graphicData>
        </a:graphic>
      </p:graphicFrame>
      <p:graphicFrame>
        <p:nvGraphicFramePr>
          <p:cNvPr id="8" name="Chart 7">
            <a:extLst>
              <a:ext uri="{FF2B5EF4-FFF2-40B4-BE49-F238E27FC236}">
                <a16:creationId xmlns:a16="http://schemas.microsoft.com/office/drawing/2014/main" id="{1E2844A6-3B9B-46F3-A4BF-C7A1D9B5EBD0}"/>
              </a:ext>
            </a:extLst>
          </p:cNvPr>
          <p:cNvGraphicFramePr>
            <a:graphicFrameLocks/>
          </p:cNvGraphicFramePr>
          <p:nvPr/>
        </p:nvGraphicFramePr>
        <p:xfrm>
          <a:off x="3022979" y="1231283"/>
          <a:ext cx="5329450" cy="2749281"/>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D4534D60-9B35-45A4-812B-24F99A8E2243}"/>
              </a:ext>
            </a:extLst>
          </p:cNvPr>
          <p:cNvSpPr txBox="1"/>
          <p:nvPr/>
        </p:nvSpPr>
        <p:spPr>
          <a:xfrm>
            <a:off x="1442657" y="1108608"/>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p>
            <a:pPr defTabSz="677268">
              <a:spcBef>
                <a:spcPts val="20"/>
              </a:spcBef>
              <a:defRPr/>
            </a:pPr>
            <a:endParaRPr lang="en-US" sz="1088" dirty="0">
              <a:solidFill>
                <a:srgbClr val="424242"/>
              </a:solidFill>
              <a:latin typeface="Ninety One Visuelt Medium" panose="020B0603050202040104" pitchFamily="34" charset="0"/>
            </a:endParaRPr>
          </a:p>
        </p:txBody>
      </p:sp>
      <p:sp>
        <p:nvSpPr>
          <p:cNvPr id="10" name="Rectangle 9">
            <a:extLst>
              <a:ext uri="{FF2B5EF4-FFF2-40B4-BE49-F238E27FC236}">
                <a16:creationId xmlns:a16="http://schemas.microsoft.com/office/drawing/2014/main" id="{B7294E3A-002A-447D-82E5-89322AF7A291}"/>
              </a:ext>
            </a:extLst>
          </p:cNvPr>
          <p:cNvSpPr/>
          <p:nvPr/>
        </p:nvSpPr>
        <p:spPr>
          <a:xfrm>
            <a:off x="1898073" y="4736779"/>
            <a:ext cx="6129053" cy="279786"/>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Past performance is not a reliable indicator of future results, losses may be made.</a:t>
            </a:r>
          </a:p>
          <a:p>
            <a:pPr>
              <a:lnSpc>
                <a:spcPct val="80000"/>
              </a:lnSpc>
              <a:spcBef>
                <a:spcPct val="20000"/>
              </a:spcBef>
              <a:buClr>
                <a:schemeClr val="accent2"/>
              </a:buClr>
            </a:pPr>
            <a:r>
              <a:rPr lang="en-US" sz="500" dirty="0"/>
              <a:t>Source: Morningstar, 30 September 2020. Performance is net of fees (NAV based, including ongoing charges, excluding initial charges), gross income reinvested in USD. Inception date: 31 May 2013. Prior to 31 May 2013 the Fund was called Global Defensive Bond, and was managed to a different investment objective. Highest and lowest returns achieved during a rolling 12 month period since inception: Oct-15: 3.0% and Mar-20: -5.8%. The Fund is actively managed. Any index is shown for illustrative purposes only</a:t>
            </a:r>
          </a:p>
        </p:txBody>
      </p:sp>
    </p:spTree>
    <p:extLst>
      <p:ext uri="{BB962C8B-B14F-4D97-AF65-F5344CB8AC3E}">
        <p14:creationId xmlns:p14="http://schemas.microsoft.com/office/powerpoint/2010/main" val="100885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D34D9AA-30DA-496C-9093-FDBD3F1B8D02}"/>
              </a:ext>
            </a:extLst>
          </p:cNvPr>
          <p:cNvPicPr>
            <a:picLocks noChangeAspect="1"/>
          </p:cNvPicPr>
          <p:nvPr/>
        </p:nvPicPr>
        <p:blipFill rotWithShape="1">
          <a:blip r:embed="rId3">
            <a:alphaModFix amt="20000"/>
          </a:blip>
          <a:srcRect l="3540" t="6687" r="8874" b="3838"/>
          <a:stretch/>
        </p:blipFill>
        <p:spPr>
          <a:xfrm>
            <a:off x="1720851" y="1453003"/>
            <a:ext cx="6181702" cy="2368115"/>
          </a:xfrm>
          <a:prstGeom prst="rect">
            <a:avLst/>
          </a:prstGeom>
        </p:spPr>
      </p:pic>
      <p:sp>
        <p:nvSpPr>
          <p:cNvPr id="2" name="Title 1">
            <a:extLst>
              <a:ext uri="{FF2B5EF4-FFF2-40B4-BE49-F238E27FC236}">
                <a16:creationId xmlns:a16="http://schemas.microsoft.com/office/drawing/2014/main" id="{9FF01041-BE44-4916-9C64-AE2A9A9C34AE}"/>
              </a:ext>
            </a:extLst>
          </p:cNvPr>
          <p:cNvSpPr>
            <a:spLocks noGrp="1"/>
          </p:cNvSpPr>
          <p:nvPr>
            <p:ph type="title"/>
          </p:nvPr>
        </p:nvSpPr>
        <p:spPr/>
        <p:txBody>
          <a:bodyPr>
            <a:normAutofit fontScale="90000"/>
          </a:bodyPr>
          <a:lstStyle/>
          <a:p>
            <a:r>
              <a:rPr lang="en-GB" dirty="0"/>
              <a:t>Why now? </a:t>
            </a:r>
          </a:p>
        </p:txBody>
      </p:sp>
      <p:sp>
        <p:nvSpPr>
          <p:cNvPr id="9" name="Text Placeholder 8">
            <a:extLst>
              <a:ext uri="{FF2B5EF4-FFF2-40B4-BE49-F238E27FC236}">
                <a16:creationId xmlns:a16="http://schemas.microsoft.com/office/drawing/2014/main" id="{A79B1BC9-5911-4DAC-975F-574EBD444E8B}"/>
              </a:ext>
            </a:extLst>
          </p:cNvPr>
          <p:cNvSpPr>
            <a:spLocks noGrp="1"/>
          </p:cNvSpPr>
          <p:nvPr>
            <p:ph idx="1"/>
          </p:nvPr>
        </p:nvSpPr>
        <p:spPr/>
        <p:txBody>
          <a:bodyPr>
            <a:normAutofit/>
          </a:bodyPr>
          <a:lstStyle/>
          <a:p>
            <a:r>
              <a:rPr lang="en-US" sz="1400" dirty="0"/>
              <a:t>The case for an income focused global cautious fund</a:t>
            </a:r>
          </a:p>
        </p:txBody>
      </p:sp>
      <p:graphicFrame>
        <p:nvGraphicFramePr>
          <p:cNvPr id="10" name="Chart 9">
            <a:extLst>
              <a:ext uri="{FF2B5EF4-FFF2-40B4-BE49-F238E27FC236}">
                <a16:creationId xmlns:a16="http://schemas.microsoft.com/office/drawing/2014/main" id="{614D9D9E-B458-45DB-A9DA-C2EDC0D1835F}"/>
              </a:ext>
            </a:extLst>
          </p:cNvPr>
          <p:cNvGraphicFramePr>
            <a:graphicFrameLocks/>
          </p:cNvGraphicFramePr>
          <p:nvPr>
            <p:extLst>
              <p:ext uri="{D42A27DB-BD31-4B8C-83A1-F6EECF244321}">
                <p14:modId xmlns:p14="http://schemas.microsoft.com/office/powerpoint/2010/main" val="3184278961"/>
              </p:ext>
            </p:extLst>
          </p:nvPr>
        </p:nvGraphicFramePr>
        <p:xfrm>
          <a:off x="888828" y="1172108"/>
          <a:ext cx="7797971" cy="3564000"/>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a:extLst>
              <a:ext uri="{FF2B5EF4-FFF2-40B4-BE49-F238E27FC236}">
                <a16:creationId xmlns:a16="http://schemas.microsoft.com/office/drawing/2014/main" id="{1A8CF1AF-DEB3-4979-969F-3CF7ABFCC0B7}"/>
              </a:ext>
            </a:extLst>
          </p:cNvPr>
          <p:cNvSpPr/>
          <p:nvPr/>
        </p:nvSpPr>
        <p:spPr>
          <a:xfrm>
            <a:off x="979107" y="1141210"/>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defRPr sz="1200" b="0" i="0" u="none" strike="noStrike" kern="1200" cap="none" spc="0" baseline="0">
                <a:solidFill>
                  <a:srgbClr val="424242">
                    <a:lumMod val="100000"/>
                  </a:srgbClr>
                </a:solidFill>
                <a:latin typeface="Ninety One Visuelt Medium" panose="020B0603050202040104" pitchFamily="34" charset="0"/>
                <a:ea typeface="+mn-ea"/>
                <a:cs typeface="+mn-cs"/>
              </a:defRPr>
            </a:pPr>
            <a:r>
              <a:rPr lang="en-GB" sz="1000" b="1" dirty="0">
                <a:solidFill>
                  <a:srgbClr val="424242"/>
                </a:solidFill>
                <a:latin typeface="Century Gothic" panose="020B0502020202020204" pitchFamily="34" charset="0"/>
              </a:rPr>
              <a:t>International policy rates since 1970</a:t>
            </a:r>
          </a:p>
        </p:txBody>
      </p:sp>
      <p:sp>
        <p:nvSpPr>
          <p:cNvPr id="12" name="Rectangle 11">
            <a:extLst>
              <a:ext uri="{FF2B5EF4-FFF2-40B4-BE49-F238E27FC236}">
                <a16:creationId xmlns:a16="http://schemas.microsoft.com/office/drawing/2014/main" id="{8744E879-B119-4087-BB91-4E8532DD333D}"/>
              </a:ext>
            </a:extLst>
          </p:cNvPr>
          <p:cNvSpPr/>
          <p:nvPr/>
        </p:nvSpPr>
        <p:spPr>
          <a:xfrm>
            <a:off x="1898073" y="4736779"/>
            <a:ext cx="6129053" cy="797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Source: Bloomberg, as at 31 July 2020.</a:t>
            </a:r>
          </a:p>
        </p:txBody>
      </p:sp>
    </p:spTree>
    <p:extLst>
      <p:ext uri="{BB962C8B-B14F-4D97-AF65-F5344CB8AC3E}">
        <p14:creationId xmlns:p14="http://schemas.microsoft.com/office/powerpoint/2010/main" val="474118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63CCC-2842-49D6-BAE7-9024202BF883}"/>
              </a:ext>
            </a:extLst>
          </p:cNvPr>
          <p:cNvSpPr>
            <a:spLocks noGrp="1"/>
          </p:cNvSpPr>
          <p:nvPr>
            <p:ph type="title"/>
          </p:nvPr>
        </p:nvSpPr>
        <p:spPr/>
        <p:txBody>
          <a:bodyPr>
            <a:normAutofit fontScale="90000"/>
          </a:bodyPr>
          <a:lstStyle/>
          <a:p>
            <a:r>
              <a:rPr lang="en-GB" dirty="0"/>
              <a:t>Markets have been increasingly unstable since the GFC</a:t>
            </a:r>
          </a:p>
        </p:txBody>
      </p:sp>
      <p:sp>
        <p:nvSpPr>
          <p:cNvPr id="3" name="Text Placeholder 2">
            <a:extLst>
              <a:ext uri="{FF2B5EF4-FFF2-40B4-BE49-F238E27FC236}">
                <a16:creationId xmlns:a16="http://schemas.microsoft.com/office/drawing/2014/main" id="{F942002C-8B1F-4B58-AD02-4B548857B3F8}"/>
              </a:ext>
            </a:extLst>
          </p:cNvPr>
          <p:cNvSpPr>
            <a:spLocks noGrp="1"/>
          </p:cNvSpPr>
          <p:nvPr>
            <p:ph idx="1"/>
          </p:nvPr>
        </p:nvSpPr>
        <p:spPr/>
        <p:txBody>
          <a:bodyPr>
            <a:normAutofit/>
          </a:bodyPr>
          <a:lstStyle/>
          <a:p>
            <a:r>
              <a:rPr lang="en-GB" sz="1400" dirty="0"/>
              <a:t>Secular forces undermining growth have been offset by ever looser policy</a:t>
            </a:r>
          </a:p>
        </p:txBody>
      </p:sp>
      <p:sp>
        <p:nvSpPr>
          <p:cNvPr id="7" name="Rectangle 6">
            <a:extLst>
              <a:ext uri="{FF2B5EF4-FFF2-40B4-BE49-F238E27FC236}">
                <a16:creationId xmlns:a16="http://schemas.microsoft.com/office/drawing/2014/main" id="{7F303EBC-475C-434C-B18C-1679BA53EA97}"/>
              </a:ext>
            </a:extLst>
          </p:cNvPr>
          <p:cNvSpPr>
            <a:spLocks noChangeArrowheads="1"/>
          </p:cNvSpPr>
          <p:nvPr/>
        </p:nvSpPr>
        <p:spPr bwMode="auto">
          <a:xfrm>
            <a:off x="998520" y="1137872"/>
            <a:ext cx="4965552" cy="245350"/>
          </a:xfrm>
          <a:prstGeom prst="rect">
            <a:avLst/>
          </a:prstGeom>
          <a:noFill/>
          <a:ln w="9525" algn="ctr">
            <a:noFill/>
            <a:miter lim="800000"/>
            <a:headEnd/>
            <a:tailEnd/>
          </a:ln>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defTabSz="677268">
              <a:spcBef>
                <a:spcPts val="20"/>
              </a:spcBef>
              <a:buClr>
                <a:srgbClr val="3333CC"/>
              </a:buClr>
              <a:buSzPct val="120000"/>
              <a:defRPr/>
            </a:pPr>
            <a:r>
              <a:rPr lang="en-GB" sz="1000" b="1" dirty="0">
                <a:solidFill>
                  <a:srgbClr val="424242"/>
                </a:solidFill>
                <a:cs typeface="Arial" pitchFamily="34" charset="0"/>
              </a:rPr>
              <a:t>MSCI ACWI cumulative returns in episodes of </a:t>
            </a:r>
            <a:r>
              <a:rPr lang="en-GB" sz="1000" b="1" dirty="0">
                <a:solidFill>
                  <a:srgbClr val="424242"/>
                </a:solidFill>
              </a:rPr>
              <a:t>drawdown and </a:t>
            </a:r>
            <a:r>
              <a:rPr lang="en-GB" sz="1000" b="1" dirty="0" err="1">
                <a:solidFill>
                  <a:srgbClr val="424242"/>
                </a:solidFill>
              </a:rPr>
              <a:t>drawup</a:t>
            </a:r>
            <a:endParaRPr lang="en-US" sz="1000" b="1" dirty="0">
              <a:solidFill>
                <a:srgbClr val="424242"/>
              </a:solidFill>
              <a:cs typeface="Arial" charset="0"/>
            </a:endParaRPr>
          </a:p>
        </p:txBody>
      </p:sp>
      <p:graphicFrame>
        <p:nvGraphicFramePr>
          <p:cNvPr id="4" name="Object 3">
            <a:extLst>
              <a:ext uri="{FF2B5EF4-FFF2-40B4-BE49-F238E27FC236}">
                <a16:creationId xmlns:a16="http://schemas.microsoft.com/office/drawing/2014/main" id="{ED3BF512-6B81-4ABF-B906-DCCB9869BBCE}"/>
              </a:ext>
            </a:extLst>
          </p:cNvPr>
          <p:cNvGraphicFramePr>
            <a:graphicFrameLocks noChangeAspect="1"/>
          </p:cNvGraphicFramePr>
          <p:nvPr/>
        </p:nvGraphicFramePr>
        <p:xfrm>
          <a:off x="998942" y="1407015"/>
          <a:ext cx="7761288" cy="3313112"/>
        </p:xfrm>
        <a:graphic>
          <a:graphicData uri="http://schemas.openxmlformats.org/presentationml/2006/ole">
            <mc:AlternateContent xmlns:mc="http://schemas.openxmlformats.org/markup-compatibility/2006">
              <mc:Choice xmlns:v="urn:schemas-microsoft-com:vml" Requires="v">
                <p:oleObj spid="_x0000_s6190" name="Worksheet" r:id="rId3" imgW="10020522" imgH="4276791" progId="Excel.Sheet.12">
                  <p:link/>
                </p:oleObj>
              </mc:Choice>
              <mc:Fallback>
                <p:oleObj name="Worksheet" r:id="rId3" imgW="10020522" imgH="4276791" progId="Excel.Sheet.12">
                  <p:link/>
                  <p:pic>
                    <p:nvPicPr>
                      <p:cNvPr id="4" name="Object 3">
                        <a:extLst>
                          <a:ext uri="{FF2B5EF4-FFF2-40B4-BE49-F238E27FC236}">
                            <a16:creationId xmlns:a16="http://schemas.microsoft.com/office/drawing/2014/main" id="{ED3BF512-6B81-4ABF-B906-DCCB9869BBCE}"/>
                          </a:ext>
                        </a:extLst>
                      </p:cNvPr>
                      <p:cNvPicPr/>
                      <p:nvPr/>
                    </p:nvPicPr>
                    <p:blipFill>
                      <a:blip r:embed="rId4"/>
                      <a:stretch>
                        <a:fillRect/>
                      </a:stretch>
                    </p:blipFill>
                    <p:spPr>
                      <a:xfrm>
                        <a:off x="998942" y="1407015"/>
                        <a:ext cx="7761288" cy="3313112"/>
                      </a:xfrm>
                      <a:prstGeom prst="rect">
                        <a:avLst/>
                      </a:prstGeom>
                    </p:spPr>
                  </p:pic>
                </p:oleObj>
              </mc:Fallback>
            </mc:AlternateContent>
          </a:graphicData>
        </a:graphic>
      </p:graphicFrame>
      <p:sp>
        <p:nvSpPr>
          <p:cNvPr id="12" name="Oval 11">
            <a:extLst>
              <a:ext uri="{FF2B5EF4-FFF2-40B4-BE49-F238E27FC236}">
                <a16:creationId xmlns:a16="http://schemas.microsoft.com/office/drawing/2014/main" id="{F9127F1A-B48B-4509-A366-45733753949B}"/>
              </a:ext>
            </a:extLst>
          </p:cNvPr>
          <p:cNvSpPr/>
          <p:nvPr/>
        </p:nvSpPr>
        <p:spPr bwMode="gray">
          <a:xfrm>
            <a:off x="4291150" y="2048485"/>
            <a:ext cx="4469080" cy="1872000"/>
          </a:xfrm>
          <a:prstGeom prst="ellipse">
            <a:avLst/>
          </a:prstGeom>
          <a:ln w="19050">
            <a:solidFill>
              <a:schemeClr val="accent3"/>
            </a:solidFill>
          </a:ln>
        </p:spPr>
        <p:txBody>
          <a:bodyPr vert="horz" wrap="square" lIns="0" tIns="0" rIns="0" bIns="0" rtlCol="0" anchor="ctr">
            <a:spAutoFit/>
          </a:bodyPr>
          <a:lstStyle/>
          <a:p>
            <a:pPr marL="0" marR="0" lvl="0" indent="0" algn="l" defTabSz="99569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424242"/>
              </a:solidFill>
              <a:effectLst/>
              <a:uLnTx/>
              <a:uFillTx/>
              <a:latin typeface="Ninety One Visuelt Light"/>
              <a:ea typeface="+mn-ea"/>
              <a:cs typeface="+mn-cs"/>
            </a:endParaRPr>
          </a:p>
        </p:txBody>
      </p:sp>
      <p:sp>
        <p:nvSpPr>
          <p:cNvPr id="8" name="Rectangle 7">
            <a:extLst>
              <a:ext uri="{FF2B5EF4-FFF2-40B4-BE49-F238E27FC236}">
                <a16:creationId xmlns:a16="http://schemas.microsoft.com/office/drawing/2014/main" id="{B624D421-F768-41D3-B2C7-6D963B86F32B}"/>
              </a:ext>
            </a:extLst>
          </p:cNvPr>
          <p:cNvSpPr/>
          <p:nvPr/>
        </p:nvSpPr>
        <p:spPr>
          <a:xfrm>
            <a:off x="1898073" y="4736779"/>
            <a:ext cx="6129053" cy="797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Source: Ninety One, Bloomberg, January 2000 to 3 July 2020</a:t>
            </a:r>
          </a:p>
        </p:txBody>
      </p:sp>
    </p:spTree>
    <p:extLst>
      <p:ext uri="{BB962C8B-B14F-4D97-AF65-F5344CB8AC3E}">
        <p14:creationId xmlns:p14="http://schemas.microsoft.com/office/powerpoint/2010/main" val="1029905409"/>
      </p:ext>
    </p:extLst>
  </p:cSld>
  <p:clrMapOvr>
    <a:masterClrMapping/>
  </p:clrMapOvr>
</p:sld>
</file>

<file path=ppt/theme/theme1.xml><?xml version="1.0" encoding="utf-8"?>
<a:theme xmlns:a="http://schemas.openxmlformats.org/drawingml/2006/main" name="Office Theme">
  <a:themeElements>
    <a:clrScheme name="OMMM 2020">
      <a:dk1>
        <a:srgbClr val="000000"/>
      </a:dk1>
      <a:lt1>
        <a:srgbClr val="FFFFFF"/>
      </a:lt1>
      <a:dk2>
        <a:srgbClr val="009677"/>
      </a:dk2>
      <a:lt2>
        <a:srgbClr val="F2F2F2"/>
      </a:lt2>
      <a:accent1>
        <a:srgbClr val="009648"/>
      </a:accent1>
      <a:accent2>
        <a:srgbClr val="8DC53E"/>
      </a:accent2>
      <a:accent3>
        <a:srgbClr val="BB8317"/>
      </a:accent3>
      <a:accent4>
        <a:srgbClr val="10738D"/>
      </a:accent4>
      <a:accent5>
        <a:srgbClr val="8D0047"/>
      </a:accent5>
      <a:accent6>
        <a:srgbClr val="8F4100"/>
      </a:accent6>
      <a:hlink>
        <a:srgbClr val="1E5BB3"/>
      </a:hlink>
      <a:folHlink>
        <a:srgbClr val="0F3C9A"/>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200" dirty="0">
            <a:latin typeface="Century Gothic"/>
            <a:cs typeface="Century Gothic"/>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Image" ma:contentTypeID="0x01010C008CA22CCE5D7D804DA1C22BF41E7882790013C248F58CAC07439F812B995CD2C4BF" ma:contentTypeVersion="61" ma:contentTypeDescription="" ma:contentTypeScope="" ma:versionID="3aac8d6efb550bd549e51f531770b824">
  <xsd:schema xmlns:xsd="http://www.w3.org/2001/XMLSchema" xmlns:xs="http://www.w3.org/2001/XMLSchema" xmlns:p="http://schemas.microsoft.com/office/2006/metadata/properties" xmlns:ns1="http://schemas.microsoft.com/sharepoint/v3" xmlns:ns2="http://schemas.microsoft.com/sharepoint/v3/fields" xmlns:ns3="035344fd-cd85-42eb-85d5-38730ea507d8" xmlns:ns4="b79c38b1-1ebe-4989-8aa3-4cb0e5e651f4" targetNamespace="http://schemas.microsoft.com/office/2006/metadata/properties" ma:root="true" ma:fieldsID="8ab36fc72cc5915b74b703822100a7bf" ns1:_="" ns2:_="" ns3:_="" ns4:_="">
    <xsd:import namespace="http://schemas.microsoft.com/sharepoint/v3"/>
    <xsd:import namespace="http://schemas.microsoft.com/sharepoint/v3/fields"/>
    <xsd:import namespace="035344fd-cd85-42eb-85d5-38730ea507d8"/>
    <xsd:import namespace="b79c38b1-1ebe-4989-8aa3-4cb0e5e651f4"/>
    <xsd:element name="properties">
      <xsd:complexType>
        <xsd:sequence>
          <xsd:element name="documentManagement">
            <xsd:complexType>
              <xsd:all>
                <xsd:element ref="ns2:_Status" minOccurs="0"/>
                <xsd:element ref="ns4:DocumentChampion" minOccurs="0"/>
                <xsd:element ref="ns4:BusinessUnit" minOccurs="0"/>
                <xsd:element ref="ns1:FileRef" minOccurs="0"/>
                <xsd:element ref="ns4:ImageCategory" minOccurs="0"/>
                <xsd:element ref="ns3:TaxKeywordTaxHTField" minOccurs="0"/>
                <xsd:element ref="ns3:TaxCatchAll" minOccurs="0"/>
                <xsd:element ref="ns3: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12" nillable="true" ma:displayName="URL Path" ma:hidden="true" ma:list="Docs" ma:internalName="FileRef" ma:readOnly="true" ma:showField="FullUrl">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6" nillable="true" ma:displayName="Status" ma:default="" ma:format="Dropdown"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035344fd-cd85-42eb-85d5-38730ea507d8" elementFormDefault="qualified">
    <xsd:import namespace="http://schemas.microsoft.com/office/2006/documentManagement/types"/>
    <xsd:import namespace="http://schemas.microsoft.com/office/infopath/2007/PartnerControls"/>
    <xsd:element name="TaxKeywordTaxHTField" ma:index="17" nillable="true" ma:taxonomy="true" ma:internalName="TaxKeywordTaxHTField" ma:taxonomyFieldName="TaxKeyword" ma:displayName="Enterprise Keywords" ma:fieldId="{23f27201-bee3-471e-b2e7-b64fd8b7ca38}" ma:taxonomyMulti="true" ma:sspId="03896aab-d567-47fd-9d82-29e61010eba8" ma:termSetId="00000000-0000-0000-0000-000000000000" ma:anchorId="00000000-0000-0000-0000-000000000000" ma:open="true" ma:isKeyword="true">
      <xsd:complexType>
        <xsd:sequence>
          <xsd:element ref="pc:Terms" minOccurs="0" maxOccurs="1"/>
        </xsd:sequence>
      </xsd:complexType>
    </xsd:element>
    <xsd:element name="TaxCatchAll" ma:index="18" nillable="true" ma:displayName="Taxonomy Catch All Column" ma:hidden="true" ma:list="{92052f53-c82f-44c3-901d-269acc2fbc6a}" ma:internalName="TaxCatchAll" ma:showField="CatchAllData" ma:web="b79c38b1-1ebe-4989-8aa3-4cb0e5e651f4">
      <xsd:complexType>
        <xsd:complexContent>
          <xsd:extension base="dms:MultiChoiceLookup">
            <xsd:sequence>
              <xsd:element name="Value" type="dms:Lookup" maxOccurs="unbounded" minOccurs="0" nillable="true"/>
            </xsd:sequence>
          </xsd:extension>
        </xsd:complexContent>
      </xsd:complexType>
    </xsd:element>
    <xsd:element name="TaxCatchAllLabel" ma:index="19" nillable="true" ma:displayName="Taxonomy Catch All Column1" ma:hidden="true" ma:list="{92052f53-c82f-44c3-901d-269acc2fbc6a}" ma:internalName="TaxCatchAllLabel" ma:readOnly="true" ma:showField="CatchAllDataLabel" ma:web="b79c38b1-1ebe-4989-8aa3-4cb0e5e651f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79c38b1-1ebe-4989-8aa3-4cb0e5e651f4" elementFormDefault="qualified">
    <xsd:import namespace="http://schemas.microsoft.com/office/2006/documentManagement/types"/>
    <xsd:import namespace="http://schemas.microsoft.com/office/infopath/2007/PartnerControls"/>
    <xsd:element name="DocumentChampion" ma:index="7" nillable="true" ma:displayName="Document Champion" ma:list="UserInfo" ma:SharePointGroup="51" ma:internalName="DocumentChampion" ma:readOnly="false"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BusinessUnit" ma:index="8" nillable="true" ma:displayName="Business Unit" ma:list="{0ef37427-8bea-4995-9f4b-d3b68c495ec7}" ma:internalName="BusinessUnit" ma:readOnly="false" ma:showField="Title" ma:web="b79c38b1-1ebe-4989-8aa3-4cb0e5e651f4">
      <xsd:simpleType>
        <xsd:restriction base="dms:Lookup"/>
      </xsd:simpleType>
    </xsd:element>
    <xsd:element name="ImageCategory" ma:index="16" nillable="true" ma:displayName="Image Category" ma:list="{9d8bc7f7-97ef-4a1c-8676-95236f7cf7f1}" ma:internalName="ImageCategory" ma:readOnly="false" ma:showField="Title" ma:web="b79c38b1-1ebe-4989-8aa3-4cb0e5e651f4">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5" ma:displayName="Author"/>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ma:index="2" ma:displayName="Subject"/>
        <xsd:element ref="dc:description" minOccurs="0" maxOccurs="1" ma:index="4" ma:displayName="Comments"/>
        <xsd:element name="keywords" minOccurs="0" maxOccurs="1" type="xsd:string"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mageCategory xmlns="b79c38b1-1ebe-4989-8aa3-4cb0e5e651f4" xsi:nil="true"/>
    <_Status xmlns="http://schemas.microsoft.com/sharepoint/v3/fields" xsi:nil="true"/>
    <BusinessUnit xmlns="b79c38b1-1ebe-4989-8aa3-4cb0e5e651f4" xsi:nil="true"/>
    <TaxCatchAll xmlns="035344fd-cd85-42eb-85d5-38730ea507d8"/>
    <DocumentChampion xmlns="b79c38b1-1ebe-4989-8aa3-4cb0e5e651f4">
      <UserInfo>
        <DisplayName/>
        <AccountId xsi:nil="true"/>
        <AccountType/>
      </UserInfo>
    </DocumentChampion>
    <TaxKeywordTaxHTField xmlns="035344fd-cd85-42eb-85d5-38730ea507d8">
      <Terms xmlns="http://schemas.microsoft.com/office/infopath/2007/PartnerControls"/>
    </TaxKeywordTaxHTField>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customXsn xmlns="http://schemas.microsoft.com/office/2006/metadata/customXsn">
  <xsnLocation/>
  <cached>True</cached>
  <openByDefault>False</openByDefault>
  <xsnScope/>
</customXsn>
</file>

<file path=customXml/itemProps1.xml><?xml version="1.0" encoding="utf-8"?>
<ds:datastoreItem xmlns:ds="http://schemas.openxmlformats.org/officeDocument/2006/customXml" ds:itemID="{9FE35295-EDC8-4BFD-A526-E3B5BC1CA0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035344fd-cd85-42eb-85d5-38730ea507d8"/>
    <ds:schemaRef ds:uri="b79c38b1-1ebe-4989-8aa3-4cb0e5e65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36332EA-3C2B-432C-BDF5-DB1AA58A389E}">
  <ds:schemaRefs>
    <ds:schemaRef ds:uri="http://purl.org/dc/dcmitype/"/>
    <ds:schemaRef ds:uri="035344fd-cd85-42eb-85d5-38730ea507d8"/>
    <ds:schemaRef ds:uri="http://purl.org/dc/terms/"/>
    <ds:schemaRef ds:uri="http://schemas.openxmlformats.org/package/2006/metadata/core-properties"/>
    <ds:schemaRef ds:uri="http://schemas.microsoft.com/office/2006/documentManagement/types"/>
    <ds:schemaRef ds:uri="http://schemas.microsoft.com/sharepoint/v3/fields"/>
    <ds:schemaRef ds:uri="http://schemas.microsoft.com/office/infopath/2007/PartnerControls"/>
    <ds:schemaRef ds:uri="http://purl.org/dc/elements/1.1/"/>
    <ds:schemaRef ds:uri="http://www.w3.org/XML/1998/namespace"/>
    <ds:schemaRef ds:uri="b79c38b1-1ebe-4989-8aa3-4cb0e5e651f4"/>
    <ds:schemaRef ds:uri="http://schemas.microsoft.com/sharepoint/v3"/>
    <ds:schemaRef ds:uri="http://schemas.microsoft.com/office/2006/metadata/properties"/>
  </ds:schemaRefs>
</ds:datastoreItem>
</file>

<file path=customXml/itemProps3.xml><?xml version="1.0" encoding="utf-8"?>
<ds:datastoreItem xmlns:ds="http://schemas.openxmlformats.org/officeDocument/2006/customXml" ds:itemID="{667BA3B1-0E84-409F-AC71-C523FFC94873}">
  <ds:schemaRefs>
    <ds:schemaRef ds:uri="http://schemas.microsoft.com/sharepoint/v3/contenttype/forms"/>
  </ds:schemaRefs>
</ds:datastoreItem>
</file>

<file path=customXml/itemProps4.xml><?xml version="1.0" encoding="utf-8"?>
<ds:datastoreItem xmlns:ds="http://schemas.openxmlformats.org/officeDocument/2006/customXml" ds:itemID="{64DB1DED-301C-491F-962D-FFB0A046AE26}">
  <ds:schemaRefs>
    <ds:schemaRef ds:uri="http://schemas.microsoft.com/office/2006/metadata/customXsn"/>
  </ds:schemaRefs>
</ds:datastoreItem>
</file>

<file path=docProps/app.xml><?xml version="1.0" encoding="utf-8"?>
<Properties xmlns="http://schemas.openxmlformats.org/officeDocument/2006/extended-properties" xmlns:vt="http://schemas.openxmlformats.org/officeDocument/2006/docPropsVTypes">
  <Template/>
  <TotalTime>4082</TotalTime>
  <Words>2147</Words>
  <Application>Microsoft Office PowerPoint</Application>
  <PresentationFormat>On-screen Show (16:9)</PresentationFormat>
  <Paragraphs>224</Paragraphs>
  <Slides>15</Slides>
  <Notes>10</Notes>
  <HiddenSlides>0</HiddenSlides>
  <MMClips>0</MMClips>
  <ScaleCrop>false</ScaleCrop>
  <HeadingPairs>
    <vt:vector size="8" baseType="variant">
      <vt:variant>
        <vt:lpstr>Fonts Used</vt:lpstr>
      </vt:variant>
      <vt:variant>
        <vt:i4>8</vt:i4>
      </vt:variant>
      <vt:variant>
        <vt:lpstr>Theme</vt:lpstr>
      </vt:variant>
      <vt:variant>
        <vt:i4>1</vt:i4>
      </vt:variant>
      <vt:variant>
        <vt:lpstr>Links</vt:lpstr>
      </vt:variant>
      <vt:variant>
        <vt:i4>5</vt:i4>
      </vt:variant>
      <vt:variant>
        <vt:lpstr>Slide Titles</vt:lpstr>
      </vt:variant>
      <vt:variant>
        <vt:i4>15</vt:i4>
      </vt:variant>
    </vt:vector>
  </HeadingPairs>
  <TitlesOfParts>
    <vt:vector size="29" baseType="lpstr">
      <vt:lpstr>ＭＳ Ｐゴシック</vt:lpstr>
      <vt:lpstr>Arial</vt:lpstr>
      <vt:lpstr>Calibri</vt:lpstr>
      <vt:lpstr>Century Gothic</vt:lpstr>
      <vt:lpstr>Ninety One Visuelt Light</vt:lpstr>
      <vt:lpstr>Ninety One Visuelt Medium</vt:lpstr>
      <vt:lpstr>Times New Roman</vt:lpstr>
      <vt:lpstr>Wingdings</vt:lpstr>
      <vt:lpstr>Office Theme</vt:lpstr>
      <vt:lpstr>file:///\\iamctnfs1.investecam.corp\shared\GRAPHICS\RETAIL\PRESENTATIONS\2020\OMI\GMAI%20performance_30Sep20.xlsx!GMAI%20SI!%5bGMAI%20performance_30Sep20.xlsx%5dGMAI%20SI%20Chart%202</vt:lpstr>
      <vt:lpstr>file:///\\IAMLDNFS1.INVESTECAM.CORP\gdrive\Depts\Marketing\Marketing%20Information\Evidence\Masters\Multi-Asset\Global%20Multi-Asset%20Income\Market%20Yield%20Proxy.xlsx!Pres%20Charts!%5bMarket%20Yield%20Proxy.xlsx%5dPres%20Charts%20Chart%202</vt:lpstr>
      <vt:lpstr>file:///C:\Users\vmuller\AppData\Local\Microsoft\Windows\INetCache\Content.Outlook\IRNS33LL\GMAI%20Downside%20risk.xlsx!GMAI%20A%20Acc%20USD!%5bGMAI%20Downside%20risk.xlsx%5dGMAI%20A%20Acc%20USD%20Chart%203</vt:lpstr>
      <vt:lpstr>file:///C:\Users\vmuller\AppData\Local\Microsoft\Windows\INetCache\Content.Outlook\IRNS33LL\Drawdowns.xlsx!Sheet1!%5bDrawdowns.xlsx%5dSheet1%20Chart%204</vt:lpstr>
      <vt:lpstr>file:///\\IAMLDNFS1.INVESTECAM.CORP\gdrive\Depts\Multi%20Asset\FUNDS\Global%20Multi-Asset%20Income\Risk%20Reports\GMAI_Risk_Marketing.xlsx!Risk!%5bGMAI_Risk_Marketing.xlsx%5dRisk%20Chart%205</vt:lpstr>
      <vt:lpstr>OMI GLOBAL CAUTIOUS</vt:lpstr>
      <vt:lpstr>OMI Global Cautious</vt:lpstr>
      <vt:lpstr>1. Core, defensive total return fund</vt:lpstr>
      <vt:lpstr>2. Attractive, sustainable yield</vt:lpstr>
      <vt:lpstr>3. ‘Bond-like’ volatility</vt:lpstr>
      <vt:lpstr>Focus on limiting downside risks</vt:lpstr>
      <vt:lpstr>Core, defensive total return fund</vt:lpstr>
      <vt:lpstr>Why now? </vt:lpstr>
      <vt:lpstr>Markets have been increasingly unstable since the GFC</vt:lpstr>
      <vt:lpstr>Straightforward defensive solution for clients</vt:lpstr>
      <vt:lpstr>Diversified across key income generating </vt:lpstr>
      <vt:lpstr>A defensive portfolio for uncertain times</vt:lpstr>
      <vt:lpstr>OMI Global Cautious</vt:lpstr>
      <vt:lpstr>THANK YOU</vt:lpstr>
      <vt:lpstr>LEGAL AND REGULATORY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Olivia De Barry</dc:creator>
  <cp:lastModifiedBy>Sharon Lundy</cp:lastModifiedBy>
  <cp:revision>304</cp:revision>
  <cp:lastPrinted>2018-07-10T15:03:38Z</cp:lastPrinted>
  <dcterms:created xsi:type="dcterms:W3CDTF">2018-05-15T08:20:30Z</dcterms:created>
  <dcterms:modified xsi:type="dcterms:W3CDTF">2020-10-30T11:51:33Z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0x01010C008CA22CCE5D7D804DA1C22BF41E7882790013C248F58CAC07439F812B995CD2C4BF</vt:lpwstr>
  </property>
  <property fmtid="{D5CDD505-2E9C-101B-9397-08002B2CF9AE}" pid="3" name="TaxKeyword">
    <vt:lpwstr/>
  </property>
  <property fmtid="{D5CDD505-2E9C-101B-9397-08002B2CF9AE}" pid="4" name="_NewReviewCycle">
    <vt:lpwstr/>
  </property>
</Properties>
</file>